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65" r:id="rId2"/>
    <p:sldId id="275" r:id="rId3"/>
    <p:sldId id="257" r:id="rId4"/>
    <p:sldId id="283" r:id="rId5"/>
    <p:sldId id="282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D47F2F9B-8D17-4906-B37D-A4B7D2CDA61F}">
          <p14:sldIdLst>
            <p14:sldId id="265"/>
            <p14:sldId id="275"/>
            <p14:sldId id="257"/>
            <p14:sldId id="283"/>
          </p14:sldIdLst>
        </p14:section>
        <p14:section name="Oddíl bez názvu" id="{04C0CBDF-79A6-4F65-AD0E-0346DD5B4B1E}">
          <p14:sldIdLst>
            <p14:sldId id="282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7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E488635A-1D34-4846-AC95-580C28682668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18864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323528" y="1124744"/>
            <a:ext cx="8424936" cy="523220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chemeClr val="bg1"/>
              </a:solidFill>
            </a:endParaRP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projekt v rámci vzdělávacího programu</a:t>
            </a: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VZDĚLÁNÍ PRO KONKURENCESCHOPNOST</a:t>
            </a:r>
          </a:p>
          <a:p>
            <a:endParaRPr lang="cs-CZ" b="1" dirty="0" smtClean="0">
              <a:solidFill>
                <a:schemeClr val="bg1"/>
              </a:solidFill>
            </a:endParaRP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ŠABLONA ČÍSLO: III/2</a:t>
            </a: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NÁZEV:  INOVACE A ZKVALITNĚNÍ VÝUKY PROSTŘEDNICTVÍM ICT</a:t>
            </a:r>
          </a:p>
          <a:p>
            <a:endParaRPr lang="cs-CZ" b="1" dirty="0" smtClean="0">
              <a:solidFill>
                <a:schemeClr val="bg1"/>
              </a:solidFill>
            </a:endParaRPr>
          </a:p>
          <a:p>
            <a:endParaRPr lang="cs-CZ" b="1" dirty="0">
              <a:solidFill>
                <a:schemeClr val="bg1"/>
              </a:solidFill>
            </a:endParaRPr>
          </a:p>
          <a:p>
            <a:r>
              <a:rPr lang="cs-CZ" b="1" dirty="0" smtClean="0">
                <a:solidFill>
                  <a:schemeClr val="bg1"/>
                </a:solidFill>
              </a:rPr>
              <a:t>PŘEDMĚT: Hudební výchova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ROČNÍK: 6. – 9.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TÉMA: Hudební teorie – transpozice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AUTOR: Dušan Okénka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DATUM VYTVOŘENÍ: </a:t>
            </a:r>
            <a:r>
              <a:rPr lang="cs-CZ" b="1" dirty="0" smtClean="0">
                <a:solidFill>
                  <a:schemeClr val="bg1"/>
                </a:solidFill>
              </a:rPr>
              <a:t>26. </a:t>
            </a:r>
            <a:r>
              <a:rPr lang="cs-CZ" b="1" dirty="0">
                <a:solidFill>
                  <a:schemeClr val="bg1"/>
                </a:solidFill>
              </a:rPr>
              <a:t>3</a:t>
            </a:r>
            <a:r>
              <a:rPr lang="cs-CZ" b="1" dirty="0" smtClean="0">
                <a:solidFill>
                  <a:schemeClr val="bg1"/>
                </a:solidFill>
              </a:rPr>
              <a:t>. </a:t>
            </a:r>
            <a:r>
              <a:rPr lang="cs-CZ" b="1" dirty="0" smtClean="0">
                <a:solidFill>
                  <a:schemeClr val="bg1"/>
                </a:solidFill>
              </a:rPr>
              <a:t>2013</a:t>
            </a:r>
          </a:p>
          <a:p>
            <a:endParaRPr lang="cs-CZ" dirty="0" smtClean="0">
              <a:solidFill>
                <a:schemeClr val="bg1"/>
              </a:solidFill>
            </a:endParaRPr>
          </a:p>
          <a:p>
            <a:endParaRPr lang="cs-CZ" dirty="0" smtClean="0">
              <a:solidFill>
                <a:schemeClr val="bg1"/>
              </a:solidFill>
            </a:endParaRPr>
          </a:p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VY_32_INOVACE_59_DO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219200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sz="5400" b="1" dirty="0" smtClean="0">
                <a:solidFill>
                  <a:schemeClr val="bg1"/>
                </a:solidFill>
              </a:rPr>
              <a:t>ANOTACE</a:t>
            </a:r>
            <a:endParaRPr lang="cs-CZ" sz="5400" b="1" dirty="0">
              <a:solidFill>
                <a:schemeClr val="bg1"/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060848"/>
            <a:ext cx="8229600" cy="1944216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pPr>
              <a:buClrTx/>
            </a:pPr>
            <a:r>
              <a:rPr lang="cs-CZ" dirty="0" smtClean="0"/>
              <a:t>PREZENTACE VYTVOŘENA JAKO DOPLNĚNÍ UČIVA 6. – 9. ROČNÍKU HUDEBNÍ TEORIE – </a:t>
            </a:r>
            <a:r>
              <a:rPr lang="cs-CZ" b="1" dirty="0" smtClean="0"/>
              <a:t>TRANSPOZICE</a:t>
            </a:r>
          </a:p>
          <a:p>
            <a:pPr>
              <a:buClrTx/>
            </a:pPr>
            <a:r>
              <a:rPr lang="cs-CZ" dirty="0" smtClean="0"/>
              <a:t>V RÁMCI PREZENTACE MAJÍ ŽÁCI MOŽNOST OPAKOVAT SI INTERVALY</a:t>
            </a:r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/>
          </a:p>
        </p:txBody>
      </p:sp>
      <p:sp>
        <p:nvSpPr>
          <p:cNvPr id="4" name="Zástupný symbol pro obsah 1"/>
          <p:cNvSpPr>
            <a:spLocks noGrp="1"/>
          </p:cNvSpPr>
          <p:nvPr/>
        </p:nvSpPr>
        <p:spPr>
          <a:xfrm>
            <a:off x="457200" y="4293096"/>
            <a:ext cx="8229600" cy="230425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ClrTx/>
              <a:buNone/>
            </a:pPr>
            <a:r>
              <a:rPr lang="cs-CZ" dirty="0"/>
              <a:t>Pilotáž: Prezentace pilotována ve třídách II. stupně, ale je možné ji využít jako doplnění učiva i ve vyšších ročnících I. stupně ZŠ. </a:t>
            </a:r>
            <a:r>
              <a:rPr lang="cs-CZ" dirty="0" smtClean="0"/>
              <a:t>Textové </a:t>
            </a:r>
            <a:r>
              <a:rPr lang="cs-CZ" dirty="0"/>
              <a:t>informace je možné zestručnit v návaznosti na věkovou skupinu žáků</a:t>
            </a:r>
            <a:r>
              <a:rPr lang="cs-CZ" dirty="0" smtClean="0"/>
              <a:t>. Doporučuji doplnit </a:t>
            </a:r>
            <a:r>
              <a:rPr lang="cs-CZ" dirty="0" err="1" smtClean="0"/>
              <a:t>audioukázkou</a:t>
            </a:r>
            <a:r>
              <a:rPr lang="cs-CZ" dirty="0" smtClean="0"/>
              <a:t>.</a:t>
            </a:r>
          </a:p>
          <a:p>
            <a:pPr marL="0" indent="0">
              <a:buClrTx/>
              <a:buNone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079101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19465" y="548680"/>
            <a:ext cx="6384783" cy="792088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5400" dirty="0" smtClean="0">
                <a:solidFill>
                  <a:schemeClr val="tx1">
                    <a:lumMod val="50000"/>
                  </a:schemeClr>
                </a:solidFill>
              </a:rPr>
              <a:t>Transpozice</a:t>
            </a:r>
            <a:endParaRPr lang="cs-CZ" sz="5400" b="1" dirty="0">
              <a:solidFill>
                <a:schemeClr val="tx1">
                  <a:lumMod val="50000"/>
                </a:schemeClr>
              </a:solidFill>
            </a:endParaRPr>
          </a:p>
        </p:txBody>
      </p:sp>
      <p:pic>
        <p:nvPicPr>
          <p:cNvPr id="1026" name="Picture 2" descr="C:\Users\EU12\AppData\Local\Microsoft\Windows\Temporary Internet Files\Content.IE5\M1TMZU76\MC90035184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260648"/>
            <a:ext cx="1785042" cy="16356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Zástupný symbol pro obsah 1"/>
          <p:cNvSpPr>
            <a:spLocks noGrp="1"/>
          </p:cNvSpPr>
          <p:nvPr/>
        </p:nvSpPr>
        <p:spPr>
          <a:xfrm>
            <a:off x="419465" y="2564904"/>
            <a:ext cx="8229600" cy="302433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ClrTx/>
              <a:buNone/>
            </a:pPr>
            <a:r>
              <a:rPr lang="cs-CZ" dirty="0" smtClean="0"/>
              <a:t>Je přenesení skladby nebo písně do jiné tóniny, tedy o určitý interval nahoru nebo dolů.</a:t>
            </a:r>
          </a:p>
          <a:p>
            <a:pPr marL="0" indent="0">
              <a:buClrTx/>
              <a:buNone/>
            </a:pPr>
            <a:r>
              <a:rPr lang="cs-CZ" dirty="0" smtClean="0"/>
              <a:t>Postup</a:t>
            </a:r>
            <a:r>
              <a:rPr lang="cs-CZ" dirty="0"/>
              <a:t> </a:t>
            </a:r>
            <a:r>
              <a:rPr lang="cs-CZ" dirty="0" smtClean="0"/>
              <a:t>transpozice: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dirty="0" smtClean="0"/>
              <a:t>zvolíme směr a interval transpozice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dirty="0" smtClean="0"/>
              <a:t>změníme předznamenání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dirty="0" smtClean="0"/>
              <a:t>tón po tónu transponujeme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5736" y="1340768"/>
            <a:ext cx="6562298" cy="1366349"/>
          </a:xfrm>
          <a:prstGeom prst="rect">
            <a:avLst/>
          </a:prstGeom>
        </p:spPr>
      </p:pic>
      <p:sp>
        <p:nvSpPr>
          <p:cNvPr id="24" name="Nadpis 2"/>
          <p:cNvSpPr>
            <a:spLocks noGrp="1"/>
          </p:cNvSpPr>
          <p:nvPr>
            <p:ph type="title"/>
          </p:nvPr>
        </p:nvSpPr>
        <p:spPr>
          <a:xfrm>
            <a:off x="755576" y="260648"/>
            <a:ext cx="7308304" cy="787544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5400" dirty="0" smtClean="0">
                <a:solidFill>
                  <a:schemeClr val="tx1">
                    <a:lumMod val="50000"/>
                  </a:schemeClr>
                </a:solidFill>
              </a:rPr>
              <a:t>Příklady transpozice</a:t>
            </a:r>
            <a:endParaRPr lang="cs-CZ" sz="5400" b="1" dirty="0">
              <a:solidFill>
                <a:schemeClr val="tx1">
                  <a:lumMod val="50000"/>
                </a:schemeClr>
              </a:solidFill>
            </a:endParaRPr>
          </a:p>
        </p:txBody>
      </p:sp>
      <p:pic>
        <p:nvPicPr>
          <p:cNvPr id="25" name="Obrázek 2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08527" y="3356992"/>
            <a:ext cx="6573527" cy="1369564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5736" y="5301208"/>
            <a:ext cx="6599111" cy="1396459"/>
          </a:xfrm>
          <a:prstGeom prst="rect">
            <a:avLst/>
          </a:prstGeom>
        </p:spPr>
      </p:pic>
      <p:sp>
        <p:nvSpPr>
          <p:cNvPr id="33" name="Nadpis 2"/>
          <p:cNvSpPr txBox="1">
            <a:spLocks/>
          </p:cNvSpPr>
          <p:nvPr/>
        </p:nvSpPr>
        <p:spPr>
          <a:xfrm>
            <a:off x="0" y="1340767"/>
            <a:ext cx="2096164" cy="1366349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 anchor="ctr">
            <a:no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4100" b="1" kern="1200" cap="none" baseline="0">
                <a:ln w="6350">
                  <a:noFill/>
                </a:ln>
                <a:solidFill>
                  <a:schemeClr val="dk1"/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 smtClean="0">
                <a:solidFill>
                  <a:schemeClr val="tx1">
                    <a:lumMod val="50000"/>
                  </a:schemeClr>
                </a:solidFill>
              </a:rPr>
              <a:t>Původní tónina – v C dur</a:t>
            </a:r>
            <a:endParaRPr lang="cs-CZ" sz="2000" dirty="0">
              <a:solidFill>
                <a:schemeClr val="tx1">
                  <a:lumMod val="50000"/>
                </a:schemeClr>
              </a:solidFill>
            </a:endParaRPr>
          </a:p>
        </p:txBody>
      </p:sp>
      <p:sp>
        <p:nvSpPr>
          <p:cNvPr id="34" name="Nadpis 2"/>
          <p:cNvSpPr txBox="1">
            <a:spLocks/>
          </p:cNvSpPr>
          <p:nvPr/>
        </p:nvSpPr>
        <p:spPr>
          <a:xfrm>
            <a:off x="0" y="3360207"/>
            <a:ext cx="2096164" cy="1366349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 anchor="ctr">
            <a:no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4100" b="1" kern="1200" cap="none" baseline="0">
                <a:ln w="6350">
                  <a:noFill/>
                </a:ln>
                <a:solidFill>
                  <a:schemeClr val="dk1"/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 smtClean="0">
                <a:solidFill>
                  <a:schemeClr val="tx1">
                    <a:lumMod val="50000"/>
                  </a:schemeClr>
                </a:solidFill>
              </a:rPr>
              <a:t>Transpozice </a:t>
            </a:r>
          </a:p>
          <a:p>
            <a:r>
              <a:rPr lang="cs-CZ" sz="2000" dirty="0" smtClean="0">
                <a:solidFill>
                  <a:schemeClr val="tx1">
                    <a:lumMod val="50000"/>
                  </a:schemeClr>
                </a:solidFill>
              </a:rPr>
              <a:t> – do </a:t>
            </a:r>
            <a:r>
              <a:rPr lang="cs-CZ" sz="2000" dirty="0">
                <a:solidFill>
                  <a:schemeClr val="tx1">
                    <a:lumMod val="50000"/>
                  </a:schemeClr>
                </a:solidFill>
              </a:rPr>
              <a:t>D</a:t>
            </a:r>
            <a:r>
              <a:rPr lang="cs-CZ" sz="2000" dirty="0" smtClean="0">
                <a:solidFill>
                  <a:schemeClr val="tx1">
                    <a:lumMod val="50000"/>
                  </a:schemeClr>
                </a:solidFill>
              </a:rPr>
              <a:t> dur</a:t>
            </a:r>
            <a:endParaRPr lang="cs-CZ" sz="2000" dirty="0">
              <a:solidFill>
                <a:schemeClr val="tx1">
                  <a:lumMod val="50000"/>
                </a:schemeClr>
              </a:solidFill>
            </a:endParaRPr>
          </a:p>
        </p:txBody>
      </p:sp>
      <p:sp>
        <p:nvSpPr>
          <p:cNvPr id="35" name="Nadpis 2"/>
          <p:cNvSpPr txBox="1">
            <a:spLocks/>
          </p:cNvSpPr>
          <p:nvPr/>
        </p:nvSpPr>
        <p:spPr>
          <a:xfrm>
            <a:off x="0" y="5301208"/>
            <a:ext cx="2096164" cy="1366349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 anchor="ctr">
            <a:no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4100" b="1" kern="1200" cap="none" baseline="0">
                <a:ln w="6350">
                  <a:noFill/>
                </a:ln>
                <a:solidFill>
                  <a:schemeClr val="dk1"/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 smtClean="0">
                <a:solidFill>
                  <a:schemeClr val="tx1">
                    <a:lumMod val="50000"/>
                  </a:schemeClr>
                </a:solidFill>
              </a:rPr>
              <a:t>Transpozice      – do </a:t>
            </a:r>
            <a:r>
              <a:rPr lang="cs-CZ" sz="2000" dirty="0">
                <a:solidFill>
                  <a:schemeClr val="tx1">
                    <a:lumMod val="50000"/>
                  </a:schemeClr>
                </a:solidFill>
              </a:rPr>
              <a:t>B</a:t>
            </a:r>
            <a:r>
              <a:rPr lang="cs-CZ" sz="2000" dirty="0" smtClean="0">
                <a:solidFill>
                  <a:schemeClr val="tx1">
                    <a:lumMod val="50000"/>
                  </a:schemeClr>
                </a:solidFill>
              </a:rPr>
              <a:t> dur</a:t>
            </a:r>
            <a:endParaRPr lang="cs-CZ" sz="2000" dirty="0">
              <a:solidFill>
                <a:schemeClr val="tx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807621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 animBg="1"/>
      <p:bldP spid="34" grpId="0" animBg="1"/>
      <p:bldP spid="3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684312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sz="4000" b="1" dirty="0"/>
              <a:t>CITACE: OBRÁZKY, </a:t>
            </a:r>
            <a:r>
              <a:rPr lang="cs-CZ" sz="4000" b="1" dirty="0" smtClean="0"/>
              <a:t>FOTOGRAFIE</a:t>
            </a:r>
            <a:endParaRPr lang="cs-CZ" sz="4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179512" y="1772816"/>
            <a:ext cx="8784976" cy="1728192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ClrTx/>
              <a:buNone/>
            </a:pPr>
            <a:r>
              <a:rPr lang="cs-CZ" sz="2800">
                <a:solidFill>
                  <a:schemeClr val="bg1"/>
                </a:solidFill>
              </a:rPr>
              <a:t>Obrázky </a:t>
            </a:r>
            <a:r>
              <a:rPr lang="cs-CZ" sz="2800" smtClean="0">
                <a:solidFill>
                  <a:schemeClr val="bg1"/>
                </a:solidFill>
              </a:rPr>
              <a:t> – vlastní 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52701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672</TotalTime>
  <Words>191</Words>
  <Application>Microsoft Office PowerPoint</Application>
  <PresentationFormat>Předvádění na obrazovce (4:3)</PresentationFormat>
  <Paragraphs>39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Vrchol</vt:lpstr>
      <vt:lpstr>Prezentace aplikace PowerPoint</vt:lpstr>
      <vt:lpstr>ANOTACE</vt:lpstr>
      <vt:lpstr>Transpozice</vt:lpstr>
      <vt:lpstr>Příklady transpozice</vt:lpstr>
      <vt:lpstr>CITACE: OBRÁZKY, FOTOGRAFIE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Viola</dc:title>
  <dc:creator>OKE</dc:creator>
  <cp:lastModifiedBy>ZS SLOVAN</cp:lastModifiedBy>
  <cp:revision>103</cp:revision>
  <dcterms:created xsi:type="dcterms:W3CDTF">2011-09-27T06:27:05Z</dcterms:created>
  <dcterms:modified xsi:type="dcterms:W3CDTF">2013-05-26T08:32:02Z</dcterms:modified>
</cp:coreProperties>
</file>