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79" r:id="rId6"/>
    <p:sldId id="28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</a:t>
            </a:r>
            <a:r>
              <a:rPr lang="cs-CZ" b="1" dirty="0" smtClean="0">
                <a:solidFill>
                  <a:schemeClr val="bg1"/>
                </a:solidFill>
              </a:rPr>
              <a:t>nástroje – anglický roh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1.11.2011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VY_32_INOVACE_07_DO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89" y="2060848"/>
            <a:ext cx="8229600" cy="1800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ANGLICKÝ ROH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35889" y="4221088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sz="2400" dirty="0" err="1"/>
              <a:t>audioukázkou</a:t>
            </a:r>
            <a:r>
              <a:rPr lang="cs-CZ" sz="2400" dirty="0"/>
              <a:t>.</a:t>
            </a:r>
          </a:p>
          <a:p>
            <a:pPr marL="0" indent="0">
              <a:buClrTx/>
              <a:buNone/>
            </a:pPr>
            <a:r>
              <a:rPr lang="cs-CZ" sz="2400" dirty="0" smtClean="0"/>
              <a:t> </a:t>
            </a:r>
            <a:endParaRPr lang="cs-CZ" sz="2400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51720" y="404664"/>
            <a:ext cx="4752528" cy="172819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ANGLICKÝ ROH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323528" y="2852936"/>
            <a:ext cx="8445624" cy="295232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b="1" dirty="0"/>
              <a:t>Anglický roh </a:t>
            </a:r>
            <a:r>
              <a:rPr lang="cs-CZ" sz="3600" dirty="0"/>
              <a:t>je delší než hoboj, a proto zní o kvintu </a:t>
            </a:r>
            <a:r>
              <a:rPr lang="cs-CZ" sz="3600" dirty="0" smtClean="0"/>
              <a:t>níže (in F). </a:t>
            </a:r>
            <a:r>
              <a:rPr lang="cs-CZ" sz="3600" dirty="0"/>
              <a:t>J</a:t>
            </a:r>
            <a:r>
              <a:rPr lang="cs-CZ" sz="3600" dirty="0" smtClean="0"/>
              <a:t>e </a:t>
            </a:r>
            <a:r>
              <a:rPr lang="cs-CZ" sz="3600" dirty="0"/>
              <a:t>zakončen hruškovitým ozvučníkem, který mu propůjčuje teplý a jemný zvuk. Hmaty </a:t>
            </a:r>
            <a:r>
              <a:rPr lang="cs-CZ" sz="3600" dirty="0" smtClean="0"/>
              <a:t>jsou </a:t>
            </a:r>
            <a:r>
              <a:rPr lang="cs-CZ" sz="3600" dirty="0"/>
              <a:t>podobné </a:t>
            </a:r>
            <a:r>
              <a:rPr lang="cs-CZ" sz="3600" dirty="0" smtClean="0"/>
              <a:t>hobojovým, </a:t>
            </a:r>
            <a:r>
              <a:rPr lang="cs-CZ" sz="3600" dirty="0"/>
              <a:t>takže pro hobojisty není problém hrát i na tento nástroj.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7"/>
            <a:ext cx="6131024" cy="5472609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/>
              <a:t>Historie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2400" dirty="0" smtClean="0"/>
              <a:t>   Název </a:t>
            </a:r>
            <a:r>
              <a:rPr lang="cs-CZ" sz="2400" dirty="0"/>
              <a:t>„anglický roh“ neznamená, že tento nástroj pochází </a:t>
            </a:r>
            <a:r>
              <a:rPr lang="cs-CZ" sz="2400" dirty="0" smtClean="0"/>
              <a:t>z Anglie</a:t>
            </a:r>
            <a:r>
              <a:rPr lang="cs-CZ" sz="2400" dirty="0"/>
              <a:t>. Předchůdcem tohoto nástroje je barokní </a:t>
            </a:r>
            <a:r>
              <a:rPr lang="cs-CZ" sz="2400" dirty="0" err="1"/>
              <a:t>oboe</a:t>
            </a:r>
            <a:r>
              <a:rPr lang="cs-CZ" sz="2400" dirty="0"/>
              <a:t> da </a:t>
            </a:r>
            <a:r>
              <a:rPr lang="cs-CZ" sz="2400" dirty="0" err="1"/>
              <a:t>caccia</a:t>
            </a:r>
            <a:r>
              <a:rPr lang="cs-CZ" sz="2400" dirty="0"/>
              <a:t> - </a:t>
            </a:r>
            <a:r>
              <a:rPr lang="cs-CZ" sz="2400" dirty="0" err="1"/>
              <a:t>dvouplátkový</a:t>
            </a:r>
            <a:r>
              <a:rPr lang="cs-CZ" sz="2400" dirty="0"/>
              <a:t> dřevěný nástroj, který měl zahnutý tvar a na konci kovový ozvučník, takže svým tvarem připomínal lesní roh. Dostal proto ve francouzštině přezdívku </a:t>
            </a:r>
            <a:r>
              <a:rPr lang="cs-CZ" sz="2400" i="1" dirty="0"/>
              <a:t>„</a:t>
            </a:r>
            <a:r>
              <a:rPr lang="cs-CZ" sz="2400" i="1" dirty="0" err="1"/>
              <a:t>cor</a:t>
            </a:r>
            <a:r>
              <a:rPr lang="cs-CZ" sz="2400" i="1" dirty="0"/>
              <a:t> </a:t>
            </a:r>
            <a:r>
              <a:rPr lang="cs-CZ" sz="2400" i="1" dirty="0" err="1"/>
              <a:t>anglé</a:t>
            </a:r>
            <a:r>
              <a:rPr lang="cs-CZ" sz="2400" i="1" dirty="0"/>
              <a:t>“</a:t>
            </a:r>
            <a:r>
              <a:rPr lang="cs-CZ" sz="2400" dirty="0"/>
              <a:t>, čili „ohnutý roh“, postupně se tento název zkomolil na </a:t>
            </a:r>
            <a:r>
              <a:rPr lang="cs-CZ" sz="2400" i="1" dirty="0"/>
              <a:t>„</a:t>
            </a:r>
            <a:r>
              <a:rPr lang="cs-CZ" sz="2400" i="1" dirty="0" err="1"/>
              <a:t>cor</a:t>
            </a:r>
            <a:r>
              <a:rPr lang="cs-CZ" sz="2400" i="1" dirty="0"/>
              <a:t> </a:t>
            </a:r>
            <a:r>
              <a:rPr lang="cs-CZ" sz="2400" i="1" dirty="0" err="1"/>
              <a:t>anglais</a:t>
            </a:r>
            <a:r>
              <a:rPr lang="cs-CZ" sz="2400" i="1" dirty="0"/>
              <a:t>“</a:t>
            </a:r>
            <a:r>
              <a:rPr lang="cs-CZ" sz="2400" dirty="0"/>
              <a:t> – „anglický </a:t>
            </a:r>
            <a:r>
              <a:rPr lang="cs-CZ" sz="2400" dirty="0" smtClean="0"/>
              <a:t>roh“.</a:t>
            </a:r>
          </a:p>
          <a:p>
            <a:pPr>
              <a:buNone/>
            </a:pPr>
            <a:r>
              <a:rPr lang="cs-CZ" sz="2400" b="1" dirty="0" smtClean="0"/>
              <a:t>      Stavba</a:t>
            </a:r>
            <a:r>
              <a:rPr lang="cs-CZ" sz="2400" dirty="0" smtClean="0"/>
              <a:t> </a:t>
            </a:r>
            <a:r>
              <a:rPr lang="cs-CZ" sz="2400" dirty="0"/>
              <a:t>je obdobná jako u hoboje, ovšem větší, rourka je zahnutá a ozvučník je hruškovitého tvaru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4288" y="188640"/>
            <a:ext cx="1249606" cy="6522078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2565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600" b="1" dirty="0"/>
              <a:t>O</a:t>
            </a:r>
            <a:r>
              <a:rPr lang="cs-CZ" sz="3600" b="1" dirty="0" smtClean="0"/>
              <a:t>rchestrální hudba</a:t>
            </a:r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/>
              <a:t>Repertoár pro sólový anglický roh je velmi omezený, tento nástroj se s oblibou používá spíše jako součást symfonických orchestrů. Pomocí tohoto nástroje skladatelé vyjadřují melancholickou náladu, snad nejznámější sólo pro anglický roh je v druhé větě </a:t>
            </a:r>
            <a:r>
              <a:rPr lang="cs-CZ" sz="2800" dirty="0" err="1" smtClean="0"/>
              <a:t>simfonie</a:t>
            </a:r>
            <a:r>
              <a:rPr lang="cs-CZ" sz="2800" dirty="0" smtClean="0"/>
              <a:t>:</a:t>
            </a:r>
          </a:p>
          <a:p>
            <a:r>
              <a:rPr lang="cs-CZ" sz="2800" b="1" u="sng" dirty="0" smtClean="0"/>
              <a:t>Antonína Dvořáka</a:t>
            </a:r>
            <a:r>
              <a:rPr lang="cs-CZ" sz="2800" dirty="0" smtClean="0"/>
              <a:t>: </a:t>
            </a:r>
            <a:r>
              <a:rPr lang="cs-CZ" sz="2800" b="1" i="1" dirty="0"/>
              <a:t>Symfonie č.9, e-moll, op. 95</a:t>
            </a:r>
            <a:r>
              <a:rPr lang="cs-CZ" sz="2800" dirty="0"/>
              <a:t>, zvaná též „</a:t>
            </a:r>
            <a:r>
              <a:rPr lang="cs-CZ" sz="2800" b="1" i="1" dirty="0"/>
              <a:t>Novosvětská</a:t>
            </a:r>
            <a:r>
              <a:rPr lang="cs-CZ" sz="2800" dirty="0"/>
              <a:t>“ či „</a:t>
            </a:r>
            <a:r>
              <a:rPr lang="cs-CZ" sz="2800" b="1" i="1" dirty="0"/>
              <a:t>Z Nového světa</a:t>
            </a:r>
            <a:r>
              <a:rPr lang="cs-CZ" sz="2800" dirty="0"/>
              <a:t>“ (</a:t>
            </a:r>
            <a:r>
              <a:rPr lang="cs-CZ" sz="2800" dirty="0" err="1"/>
              <a:t>From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New </a:t>
            </a:r>
            <a:r>
              <a:rPr lang="cs-CZ" sz="2800" dirty="0" err="1"/>
              <a:t>World</a:t>
            </a:r>
            <a:r>
              <a:rPr lang="cs-CZ" sz="2800" dirty="0" smtClean="0"/>
              <a:t>), Largo</a:t>
            </a:r>
          </a:p>
        </p:txBody>
      </p:sp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319</TotalTime>
  <Words>395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Prezentace aplikace PowerPoint</vt:lpstr>
      <vt:lpstr>ANOTACE</vt:lpstr>
      <vt:lpstr>ANGLICKÝ ROH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EU14</cp:lastModifiedBy>
  <cp:revision>50</cp:revision>
  <dcterms:created xsi:type="dcterms:W3CDTF">2011-09-27T06:27:05Z</dcterms:created>
  <dcterms:modified xsi:type="dcterms:W3CDTF">2012-05-30T12:09:51Z</dcterms:modified>
</cp:coreProperties>
</file>