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1" r:id="rId3"/>
    <p:sldId id="268" r:id="rId4"/>
    <p:sldId id="274" r:id="rId5"/>
    <p:sldId id="265" r:id="rId6"/>
    <p:sldId id="264" r:id="rId7"/>
    <p:sldId id="257" r:id="rId8"/>
    <p:sldId id="267" r:id="rId9"/>
    <p:sldId id="269" r:id="rId10"/>
    <p:sldId id="270" r:id="rId11"/>
    <p:sldId id="258" r:id="rId12"/>
    <p:sldId id="259" r:id="rId13"/>
    <p:sldId id="260" r:id="rId14"/>
    <p:sldId id="261" r:id="rId15"/>
    <p:sldId id="262" r:id="rId16"/>
    <p:sldId id="263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2C3B4A8-EDDD-480C-B919-882B974FEDB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8A5E9AE-9FE3-4055-BA7A-9C114C43F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735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1C69520-513F-4548-BE26-E5B7D53FEFF6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9A35404-A497-4262-91E9-5A8328230F23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FD9995-5095-45F3-B2E9-06B624DA5B1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D4425B-460A-4FE4-B1DD-0608D4B68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30E77-B4EE-4878-8413-68D871AE844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30CB9-AEE8-45F1-B892-709A81C8E2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C2AB154-B564-47F4-A442-94D915E2B43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92D7BA-02C3-4384-B8AD-6F992FC17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57A7F-874C-488C-9070-A87045E213A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1F821-D824-4930-BCC6-C2E42B58F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D283F1-58C0-4706-A5B9-EEC119EE591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C4AE32-D670-469F-86D9-B4CA840BA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6D6F7-C9F6-408D-AE32-6D9EDC94CE0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D5DA2-78DD-46C5-BC3F-1AD4F945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FD2A046-0E98-45D3-ACE0-2D1E0093259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4F301E-B7A0-4CB0-A2D9-17AEBE03D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ED1CE9-C55D-45A6-BCA8-6862352005E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FE75C7-1E6D-4B54-A568-4831F3900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5562D3-75A8-431F-97C8-81A00078CE6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724FC7-0972-4680-AA70-EFEF79C82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4397A-CA23-43E4-8F40-269B1DA896C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F4086-0275-463F-8A21-2EE95F903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2FBA4-B6A9-4C6D-B5DC-7259DBA62FA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72648-05A4-49D6-966D-F7E2E1C15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2F44EC6-B378-42FE-A7E4-90979F81EE2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CF84D02B-9EC4-4E36-BA3A-01260065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797" r:id="rId2"/>
    <p:sldLayoutId id="2147483803" r:id="rId3"/>
    <p:sldLayoutId id="2147483798" r:id="rId4"/>
    <p:sldLayoutId id="2147483804" r:id="rId5"/>
    <p:sldLayoutId id="2147483799" r:id="rId6"/>
    <p:sldLayoutId id="2147483805" r:id="rId7"/>
    <p:sldLayoutId id="2147483806" r:id="rId8"/>
    <p:sldLayoutId id="2147483807" r:id="rId9"/>
    <p:sldLayoutId id="2147483800" r:id="rId10"/>
    <p:sldLayoutId id="214748380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C22EA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C22EA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5%99eclav" TargetMode="External"/><Relationship Id="rId2" Type="http://schemas.openxmlformats.org/officeDocument/2006/relationships/hyperlink" Target="http://www.wineofczechrepublic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%C4%9Bstonick%C3%A1_venu%C5%A1e" TargetMode="External"/><Relationship Id="rId5" Type="http://schemas.openxmlformats.org/officeDocument/2006/relationships/hyperlink" Target="http://www.hustopece-city.cz/" TargetMode="External"/><Relationship Id="rId4" Type="http://schemas.openxmlformats.org/officeDocument/2006/relationships/hyperlink" Target="http://cs.wikipedia.org/wiki/Hustope%C4%8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403350" y="4546600"/>
            <a:ext cx="6264275" cy="1439863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Vypracovala:	Mgr. Marcela 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Téma: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	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01 Břeclavsko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/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Vznik: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září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2011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Calibri" pitchFamily="34" charset="0"/>
              </a:rPr>
              <a:t>Číslo projektu: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libri" pitchFamily="34" charset="0"/>
              <a:ea typeface="+mj-ea"/>
              <a:cs typeface="Calibri" pitchFamily="34" charset="0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8197" name="Obrázek 1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8199" name="Obrázek 17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3565376"/>
          </a:xfr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charakteristika Břeclavska</a:t>
            </a:r>
          </a:p>
          <a:p>
            <a:r>
              <a:rPr lang="cs-CZ" dirty="0" smtClean="0"/>
              <a:t>rozloha, poloha, povrch, vodstvo, historie, fauna, flora, kultura, zvyky</a:t>
            </a:r>
          </a:p>
          <a:p>
            <a:r>
              <a:rPr lang="cs-CZ" dirty="0" smtClean="0"/>
              <a:t>práce s mapou,</a:t>
            </a:r>
          </a:p>
          <a:p>
            <a:r>
              <a:rPr lang="cs-CZ" dirty="0" smtClean="0"/>
              <a:t>rozdělení na mikroregiony, jejich charakteristika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85750"/>
            <a:ext cx="7499350" cy="714375"/>
          </a:xfrm>
        </p:spPr>
        <p:txBody>
          <a:bodyPr/>
          <a:lstStyle/>
          <a:p>
            <a:pPr>
              <a:defRPr/>
            </a:pPr>
            <a:r>
              <a:rPr lang="cs-CZ" sz="3600" b="1" dirty="0" smtClean="0"/>
              <a:t>Vítejte v kraji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43063" y="1273175"/>
            <a:ext cx="650081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pálavských skal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63" y="2701925"/>
            <a:ext cx="650081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zpívajícího Podluží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83296" y="2000250"/>
            <a:ext cx="7215188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 err="1">
                <a:solidFill>
                  <a:schemeClr val="accent5">
                    <a:lumMod val="75000"/>
                  </a:schemeClr>
                </a:solidFill>
              </a:rPr>
              <a:t>saletů</a:t>
            </a: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 Lednicko-valtického areálu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55292" y="3429000"/>
            <a:ext cx="657225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slunných Novomlýnských nádrží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76475" y="4143375"/>
            <a:ext cx="6429375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malebného </a:t>
            </a:r>
            <a:r>
              <a:rPr lang="cs-CZ" sz="3200" b="1" dirty="0" err="1">
                <a:solidFill>
                  <a:schemeClr val="accent5">
                    <a:lumMod val="75000"/>
                  </a:schemeClr>
                </a:solidFill>
              </a:rPr>
              <a:t>Hustopečska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Pictures\obrazkysmart\mapy\znakbreclav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886" y="3132810"/>
            <a:ext cx="1512168" cy="173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Pictures\obrazkysmart\mapy\vlajkabreclav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44972"/>
            <a:ext cx="2162863" cy="144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Pictures\obrazkysmart\mapy\mapabreclav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795958"/>
            <a:ext cx="37323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25202" y="594311"/>
            <a:ext cx="1783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Břeclav</a:t>
            </a:r>
            <a:endParaRPr lang="cs-CZ" sz="3200"/>
          </a:p>
        </p:txBody>
      </p:sp>
      <p:sp>
        <p:nvSpPr>
          <p:cNvPr id="4" name="TextovéPole 3"/>
          <p:cNvSpPr txBox="1"/>
          <p:nvPr/>
        </p:nvSpPr>
        <p:spPr>
          <a:xfrm>
            <a:off x="2162742" y="4849020"/>
            <a:ext cx="2372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vlajka města Břeclavi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80036" y="4847854"/>
            <a:ext cx="2244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znak města Břeclavi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74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Břeclavsko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75" y="1428750"/>
            <a:ext cx="3286125" cy="4857750"/>
          </a:xfrm>
        </p:spPr>
        <p:txBody>
          <a:bodyPr/>
          <a:lstStyle/>
          <a:p>
            <a:pPr>
              <a:defRPr/>
            </a:pPr>
            <a:r>
              <a:rPr lang="cs-CZ" sz="1800" dirty="0" smtClean="0"/>
              <a:t>Převážná část oblasti leží v nivě řeky Dyje. Je to rovinaté území, ve kterém kromě úrodných polí zabírají značnou část i staré lužní lesy, protkané mnoha rameny řek a tůněmi s mimořádně bohatou florou a faunou.</a:t>
            </a:r>
          </a:p>
          <a:p>
            <a:pPr>
              <a:defRPr/>
            </a:pPr>
            <a:r>
              <a:rPr lang="cs-CZ" sz="1800" dirty="0" smtClean="0"/>
              <a:t>Břeclavsko patří k oblíbeným cílům návštěvníků z České republiky i mnoha zemí světa. Na jihu Břeclavska se stékají dvě nejvýznamnější řeky Slovácka -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Morava a Dyje</a:t>
            </a:r>
            <a:r>
              <a:rPr lang="cs-CZ" sz="1800" dirty="0" smtClean="0"/>
              <a:t>.</a:t>
            </a:r>
          </a:p>
        </p:txBody>
      </p:sp>
      <p:pic>
        <p:nvPicPr>
          <p:cNvPr id="10244" name="Obrázek 3" descr="soutokMaD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0138" y="3857625"/>
            <a:ext cx="3233737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4" descr="_DSC783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88" y="1517650"/>
            <a:ext cx="322738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571500"/>
            <a:ext cx="7499350" cy="2143125"/>
          </a:xfrm>
        </p:spPr>
        <p:txBody>
          <a:bodyPr/>
          <a:lstStyle/>
          <a:p>
            <a:pPr>
              <a:defRPr/>
            </a:pPr>
            <a:r>
              <a:rPr lang="cs-CZ" sz="1600" dirty="0" smtClean="0"/>
              <a:t>V blízkosti obou řek se nachází pozoruhodné území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Lednicko-valtický areál.</a:t>
            </a:r>
            <a:r>
              <a:rPr lang="cs-CZ" sz="1600" dirty="0" smtClean="0"/>
              <a:t> </a:t>
            </a:r>
            <a:r>
              <a:rPr lang="cs-CZ" sz="1600" smtClean="0"/>
              <a:t>Snoubí se </a:t>
            </a:r>
            <a:r>
              <a:rPr lang="cs-CZ" sz="1600" dirty="0" smtClean="0"/>
              <a:t>zde krásy přírody s bohatou historií, množstvím památek a pestrým kulturním životem.</a:t>
            </a:r>
          </a:p>
          <a:p>
            <a:pPr>
              <a:defRPr/>
            </a:pPr>
            <a:r>
              <a:rPr lang="cs-CZ" sz="1600" dirty="0" smtClean="0"/>
              <a:t>Prostor mezi Lednicí, Valticemi a Břeclaví byl v průběhu 18. a 19. století systematicky proměněn v neobyčejně harmonickou kulturní krajinu, přírodní park s rybníky a drobnými architekturami. Celá oblast se nedávno dostala na seznam kulturního dědictví lidstva UNESCO. </a:t>
            </a:r>
          </a:p>
        </p:txBody>
      </p:sp>
      <p:pic>
        <p:nvPicPr>
          <p:cNvPr id="11267" name="Obrázek 3" descr="ledni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2714625"/>
            <a:ext cx="3286125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Obrázek 4" descr="zamekvaltic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63" y="2714625"/>
            <a:ext cx="3294062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5" descr="sousosi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96636">
            <a:off x="3563938" y="4541838"/>
            <a:ext cx="2614612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571500"/>
            <a:ext cx="5572125" cy="1409700"/>
          </a:xfrm>
        </p:spPr>
        <p:txBody>
          <a:bodyPr>
            <a:normAutofit lnSpcReduction="10000"/>
          </a:bodyPr>
          <a:lstStyle/>
          <a:p>
            <a:pPr marL="365760" indent="-283464" algn="just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600" dirty="0" smtClean="0"/>
              <a:t>Neobvyklou romantickou krajinou 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Pálava</a:t>
            </a:r>
            <a:r>
              <a:rPr lang="cs-CZ" sz="1600" dirty="0" smtClean="0"/>
              <a:t>, vyrůstající jako mohutná hradba z mírně zvlněné roviny při česko-rakouské hranici, do daleka svítící bílými vápencovými skalami i siluetami hradních zřícenin. Pro zdejší přírodní lokality mimořádného významu bylo celé území vyhlášeno chráněnou krajinnou oblastí.</a:t>
            </a:r>
          </a:p>
        </p:txBody>
      </p:sp>
      <p:pic>
        <p:nvPicPr>
          <p:cNvPr id="12291" name="Obrázek 4" descr="_DSC791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3" y="3286125"/>
            <a:ext cx="4584700" cy="304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Obrázek 6" descr="_DSC7911.JPG"/>
          <p:cNvPicPr>
            <a:picLocks noChangeAspect="1"/>
          </p:cNvPicPr>
          <p:nvPr/>
        </p:nvPicPr>
        <p:blipFill>
          <a:blip r:embed="rId3" cstate="print"/>
          <a:srcRect l="2344"/>
          <a:stretch>
            <a:fillRect/>
          </a:stretch>
        </p:blipFill>
        <p:spPr bwMode="auto">
          <a:xfrm>
            <a:off x="6956425" y="571500"/>
            <a:ext cx="1830388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7" descr="_DSC7925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75" y="2714625"/>
            <a:ext cx="2667000" cy="4014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9" descr="_DSC791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5" y="1785938"/>
            <a:ext cx="1593850" cy="239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6" descr="NM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25" y="0"/>
            <a:ext cx="81613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0" y="214313"/>
            <a:ext cx="7499350" cy="1919287"/>
          </a:xfrm>
        </p:spPr>
        <p:txBody>
          <a:bodyPr/>
          <a:lstStyle/>
          <a:p>
            <a:pPr>
              <a:defRPr/>
            </a:pPr>
            <a:r>
              <a:rPr lang="cs-CZ" sz="1800" dirty="0" smtClean="0"/>
              <a:t>Část území zaplavila v 70. a 80. letech 20. století voda tří mohutných přehradních jezer - Novomlýnských nádrží – Horní </a:t>
            </a:r>
            <a:r>
              <a:rPr lang="cs-CZ" sz="1800" dirty="0" err="1" smtClean="0"/>
              <a:t>Mušovská</a:t>
            </a:r>
            <a:r>
              <a:rPr lang="cs-CZ" sz="1800" dirty="0" smtClean="0"/>
              <a:t>, Střední Věstonická a Dolní Novomlýnská.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Oblast Novomlýnských nádrží </a:t>
            </a:r>
            <a:r>
              <a:rPr lang="cs-CZ" sz="1800" dirty="0" smtClean="0"/>
              <a:t>se stala vyhledávaným místem pro letní dovolenou u vody, ale stále více se o ní ví jako o pozoruhodné ornitologické lokalitě. Je rovněž významnou rybářskou lokalitou.</a:t>
            </a:r>
          </a:p>
          <a:p>
            <a:pPr>
              <a:defRPr/>
            </a:pPr>
            <a:endParaRPr lang="cs-CZ" sz="1400" dirty="0" smtClean="0"/>
          </a:p>
          <a:p>
            <a:pPr>
              <a:defRPr/>
            </a:pPr>
            <a:endParaRPr lang="cs-CZ" sz="1400" dirty="0" smtClean="0"/>
          </a:p>
        </p:txBody>
      </p:sp>
      <p:pic>
        <p:nvPicPr>
          <p:cNvPr id="13316" name="Obrázek 7" descr="NM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3000" y="4679950"/>
            <a:ext cx="2714625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8" descr="camppasohlavky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75" y="4071938"/>
            <a:ext cx="2643188" cy="198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Obrázek 5" descr="NM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50" y="3000375"/>
            <a:ext cx="2868613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9" descr="NM5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15125" y="5143500"/>
            <a:ext cx="2005013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6" descr="E:\SABLONY\LVA\foto breclav\kostel.jpg"/>
          <p:cNvPicPr>
            <a:picLocks noChangeAspect="1" noChangeArrowheads="1"/>
          </p:cNvPicPr>
          <p:nvPr/>
        </p:nvPicPr>
        <p:blipFill>
          <a:blip r:embed="rId3" cstate="print"/>
          <a:srcRect b="4257"/>
          <a:stretch>
            <a:fillRect/>
          </a:stretch>
        </p:blipFill>
        <p:spPr bwMode="auto">
          <a:xfrm>
            <a:off x="2624138" y="3214688"/>
            <a:ext cx="4876800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E:\SABLONY\LVA\fotoLVAprezentace\Breclav_znak1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3" y="5214938"/>
            <a:ext cx="11906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50" y="168275"/>
            <a:ext cx="3714750" cy="2832100"/>
          </a:xfrm>
        </p:spPr>
        <p:txBody>
          <a:bodyPr>
            <a:spAutoFit/>
          </a:bodyPr>
          <a:lstStyle/>
          <a:p>
            <a:pPr>
              <a:defRPr/>
            </a:pPr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Podluží s centrem v Břeclavi </a:t>
            </a:r>
            <a:r>
              <a:rPr lang="cs-CZ" sz="1400" dirty="0" smtClean="0"/>
              <a:t>je tradičně spojováno hlavně s živými folklórními tradicemi a cimbálovou muzikou.</a:t>
            </a:r>
          </a:p>
          <a:p>
            <a:pPr>
              <a:defRPr/>
            </a:pPr>
            <a:r>
              <a:rPr lang="cs-CZ" sz="1400" dirty="0" smtClean="0"/>
              <a:t>Tato oblast, na jihu lemovaná Lužním lesem a nivou řeky Moravy, se nachází v </a:t>
            </a:r>
            <a:r>
              <a:rPr lang="cs-CZ" sz="1400" dirty="0" err="1" smtClean="0"/>
              <a:t>nejjihovýchodnějším</a:t>
            </a:r>
            <a:r>
              <a:rPr lang="cs-CZ" sz="1400" dirty="0" smtClean="0"/>
              <a:t> cípu České republiky v sousedství  s Rakouskem a Slovenskou republikou.</a:t>
            </a:r>
          </a:p>
          <a:p>
            <a:pPr>
              <a:defRPr/>
            </a:pPr>
            <a:r>
              <a:rPr lang="cs-CZ" sz="1400" dirty="0" smtClean="0"/>
              <a:t>Lidové tradice jižní Moravy jsou pestré a bohaté a jejich projevy jsou patrné na každém kroku.</a:t>
            </a:r>
          </a:p>
        </p:txBody>
      </p:sp>
      <p:pic>
        <p:nvPicPr>
          <p:cNvPr id="14341" name="Picture 7" descr="D:\Hody Hlohovec 2010\Hody male\_DSC912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3100" y="142875"/>
            <a:ext cx="2049463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8" descr="D:\Hody Hlohovec 2010\Hody male\_DSC8904.JPG"/>
          <p:cNvPicPr>
            <a:picLocks noChangeAspect="1" noChangeArrowheads="1"/>
          </p:cNvPicPr>
          <p:nvPr/>
        </p:nvPicPr>
        <p:blipFill>
          <a:blip r:embed="rId6" cstate="print"/>
          <a:srcRect b="3906"/>
          <a:stretch>
            <a:fillRect/>
          </a:stretch>
        </p:blipFill>
        <p:spPr bwMode="auto">
          <a:xfrm>
            <a:off x="1071563" y="142875"/>
            <a:ext cx="2143125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9" descr="D:\Hody Hlohovec 2010\Hody male\_DSC901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125" y="3000375"/>
            <a:ext cx="17145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1" descr="D:\Hody Hlohovec 2010\Hody male\_DSC9178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75" y="2954338"/>
            <a:ext cx="1785938" cy="268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500063"/>
            <a:ext cx="7715250" cy="1571625"/>
          </a:xfrm>
        </p:spPr>
        <p:txBody>
          <a:bodyPr/>
          <a:lstStyle/>
          <a:p>
            <a:pPr>
              <a:defRPr/>
            </a:pPr>
            <a:r>
              <a:rPr lang="cs-CZ" sz="1600" dirty="0" smtClean="0"/>
              <a:t>Severní část Břeclavska -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oblast 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Hustopečska</a:t>
            </a:r>
            <a:r>
              <a:rPr lang="cs-CZ" sz="1600" dirty="0" smtClean="0"/>
              <a:t> je proslulá hlavně mezi milovníky dobrého vína, i když to stejnou měrou platí pro celé Břeclavsko</a:t>
            </a:r>
          </a:p>
          <a:p>
            <a:pPr>
              <a:defRPr/>
            </a:pPr>
            <a:r>
              <a:rPr lang="cs-CZ" sz="1600" dirty="0" smtClean="0"/>
              <a:t>Je to krajina plná úrodných sadů a polí, malebné krajiny a dobrých lidí.</a:t>
            </a:r>
          </a:p>
          <a:p>
            <a:pPr>
              <a:defRPr/>
            </a:pPr>
            <a:r>
              <a:rPr lang="cs-CZ" sz="1600" dirty="0" smtClean="0"/>
              <a:t>Najdeme zde hodně templářských a habánských sklepů, jsou zde vinné trhy, burčákové slavnosti</a:t>
            </a:r>
          </a:p>
        </p:txBody>
      </p:sp>
      <p:pic>
        <p:nvPicPr>
          <p:cNvPr id="2050" name="Picture 2" descr="C:\Users\Marcela\Pictures\obrazkysmart\Hustope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06" y="2201044"/>
            <a:ext cx="902786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Obrázek 5" descr="mandlone_sad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645024"/>
            <a:ext cx="281632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Marcela\Pictures\obrazkysmart\90px-Znak_města_Hustopeč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125" y="1785789"/>
            <a:ext cx="1267359" cy="143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0"/>
            <a:ext cx="8172400" cy="7029400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50" y="142875"/>
            <a:ext cx="749935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</a:rPr>
              <a:t>Povrch oblasti: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143000" y="1928813"/>
            <a:ext cx="7791450" cy="4695825"/>
          </a:xfrm>
          <a:noFill/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b="1" dirty="0" smtClean="0"/>
              <a:t>Ukazuj na mapě okresu Břeclav:</a:t>
            </a:r>
          </a:p>
          <a:p>
            <a:pPr eaLnBrk="1" hangingPunct="1"/>
            <a:r>
              <a:rPr lang="cs-CZ" sz="2000" dirty="0" smtClean="0"/>
              <a:t>Dyjsko-svratecký úval</a:t>
            </a:r>
          </a:p>
          <a:p>
            <a:pPr eaLnBrk="1" hangingPunct="1"/>
            <a:r>
              <a:rPr lang="cs-CZ" sz="2000" dirty="0" smtClean="0"/>
              <a:t>Mikulovská vrchovina rozdělená na Pavlovské vrchy (Pálavu) a nižší Milovickou pahorkatinu</a:t>
            </a:r>
          </a:p>
          <a:p>
            <a:pPr eaLnBrk="1" hangingPunct="1"/>
            <a:r>
              <a:rPr lang="cs-CZ" sz="2000" dirty="0" smtClean="0"/>
              <a:t>Dolnomoravský úval</a:t>
            </a:r>
          </a:p>
          <a:p>
            <a:pPr eaLnBrk="1" hangingPunct="1"/>
            <a:r>
              <a:rPr lang="cs-CZ" sz="2000" dirty="0" smtClean="0"/>
              <a:t>Dyjsko-moravská pahorkatina</a:t>
            </a:r>
          </a:p>
          <a:p>
            <a:pPr eaLnBrk="1" hangingPunct="1"/>
            <a:r>
              <a:rPr lang="cs-CZ" sz="2000" dirty="0" smtClean="0"/>
              <a:t>Dyjsko-moravská niva</a:t>
            </a:r>
          </a:p>
          <a:p>
            <a:pPr eaLnBrk="1" hangingPunct="1"/>
            <a:r>
              <a:rPr lang="cs-CZ" sz="2000" dirty="0" smtClean="0"/>
              <a:t>Valtická pahorkatina.</a:t>
            </a:r>
          </a:p>
          <a:p>
            <a:pPr eaLnBrk="1" hangingPunct="1"/>
            <a:r>
              <a:rPr lang="es-ES" sz="2000" dirty="0" smtClean="0"/>
              <a:t>Nejvyšší vrcholy: Děvín (550m), Kotel (483m), O</a:t>
            </a:r>
            <a:r>
              <a:rPr lang="cs-CZ" sz="2000" dirty="0" err="1" smtClean="0"/>
              <a:t>bo</a:t>
            </a:r>
            <a:r>
              <a:rPr lang="es-ES" sz="2000" dirty="0" smtClean="0"/>
              <a:t>ra, Stolová hora, Turold.</a:t>
            </a:r>
          </a:p>
          <a:p>
            <a:pPr eaLnBrk="1" hangingPunct="1"/>
            <a:r>
              <a:rPr lang="cs-CZ" sz="2000" dirty="0" smtClean="0"/>
              <a:t>Nejnižším místem oblasti je soutok Moravy s Dyjí (150m n.m.)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1000125" y="0"/>
            <a:ext cx="8143875" cy="6858000"/>
          </a:xfrm>
          <a:prstGeom prst="rect">
            <a:avLst/>
          </a:prstGeom>
          <a:blipFill dpi="0" rotWithShape="1">
            <a:blip r:embed="rId2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71438"/>
            <a:ext cx="7499350" cy="725487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</a:rPr>
              <a:t>Vodstvo</a:t>
            </a:r>
            <a:endParaRPr lang="cs-CZ" sz="2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63" y="1000125"/>
            <a:ext cx="7929562" cy="5857875"/>
          </a:xfrm>
        </p:spPr>
        <p:txBody>
          <a:bodyPr>
            <a:normAutofit fontScale="47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400" b="1" dirty="0" smtClean="0">
                <a:solidFill>
                  <a:schemeClr val="tx2">
                    <a:satMod val="130000"/>
                  </a:schemeClr>
                </a:solidFill>
              </a:rPr>
              <a:t>ukazuj na mapě okresu Břeclav:</a:t>
            </a:r>
            <a:endParaRPr lang="cs-CZ" sz="5100" b="1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 smtClean="0"/>
              <a:t>řeka Dyje (mnoho vedlejších ramen, kanálů a tůní)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sz="4500" dirty="0" smtClean="0"/>
              <a:t>levé přítoky: Svratka, </a:t>
            </a:r>
            <a:r>
              <a:rPr lang="cs-CZ" sz="4500" dirty="0" err="1" smtClean="0"/>
              <a:t>Jevišovka</a:t>
            </a:r>
            <a:r>
              <a:rPr lang="cs-CZ" sz="4500" dirty="0" smtClean="0"/>
              <a:t>, </a:t>
            </a:r>
            <a:r>
              <a:rPr lang="cs-CZ" sz="4500" dirty="0" err="1" smtClean="0"/>
              <a:t>Litobratřický</a:t>
            </a:r>
            <a:r>
              <a:rPr lang="cs-CZ" sz="4500" dirty="0" smtClean="0"/>
              <a:t> potok, </a:t>
            </a:r>
            <a:r>
              <a:rPr lang="cs-CZ" sz="4500" dirty="0" err="1" smtClean="0"/>
              <a:t>Trkmanka</a:t>
            </a:r>
            <a:r>
              <a:rPr lang="cs-CZ" sz="4500" dirty="0" smtClean="0"/>
              <a:t>, Kyjovka, Žižkovský potok.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cs-CZ" sz="4500" dirty="0" smtClean="0"/>
              <a:t>pravé přítoky: Polní potok, </a:t>
            </a:r>
            <a:r>
              <a:rPr lang="cs-CZ" sz="4500" dirty="0" err="1" smtClean="0"/>
              <a:t>Dunajovický</a:t>
            </a:r>
            <a:r>
              <a:rPr lang="cs-CZ" sz="4500" dirty="0" smtClean="0"/>
              <a:t> potok, Včelínek.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pl-PL" sz="4400" dirty="0" smtClean="0"/>
              <a:t>Řeka Morava - zasahuje do oblasti jen okrajově.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400" dirty="0" smtClean="0"/>
              <a:t>Soustava 3 Novomlýnských nádrží - Horní (</a:t>
            </a:r>
            <a:r>
              <a:rPr lang="cs-CZ" sz="4400" dirty="0" err="1" smtClean="0"/>
              <a:t>Mušovská</a:t>
            </a:r>
            <a:r>
              <a:rPr lang="cs-CZ" sz="4400" dirty="0" smtClean="0"/>
              <a:t>), Střední (Věstonická), Dolní (Novomlýnská) o celkové rozloze 3227 ha. - největší vodní plocha na Moravě.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400" dirty="0" smtClean="0"/>
              <a:t>Přehrady slouží k ochraně před povodněmi, k závlahám, k rekreaci a výrobě elektřiny, jsou i významnou ornitologickou lokalitou.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400" dirty="0" smtClean="0"/>
              <a:t>Rybníky: na Včelínku je to soustava rybníků </a:t>
            </a:r>
            <a:r>
              <a:rPr lang="cs-CZ" sz="4400" dirty="0" err="1" smtClean="0"/>
              <a:t>Nesyt</a:t>
            </a:r>
            <a:r>
              <a:rPr lang="cs-CZ" sz="4400" dirty="0" smtClean="0"/>
              <a:t> (největší moravský rybník), Nový rybník, </a:t>
            </a:r>
            <a:r>
              <a:rPr lang="cs-CZ" sz="4400" dirty="0" err="1" smtClean="0"/>
              <a:t>Hlohovecký</a:t>
            </a:r>
            <a:r>
              <a:rPr lang="cs-CZ" sz="4400" dirty="0" smtClean="0"/>
              <a:t>, Prostřední a Mlýnský.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400" dirty="0" smtClean="0"/>
              <a:t>Skupina rybníků u Pohořelic: </a:t>
            </a:r>
            <a:r>
              <a:rPr lang="cs-CZ" sz="4400" dirty="0" err="1" smtClean="0"/>
              <a:t>Troskotovický</a:t>
            </a:r>
            <a:r>
              <a:rPr lang="cs-CZ" sz="4400" dirty="0" smtClean="0"/>
              <a:t> dolní, </a:t>
            </a:r>
            <a:r>
              <a:rPr lang="cs-CZ" sz="4400" dirty="0" err="1" smtClean="0"/>
              <a:t>Novoveský</a:t>
            </a:r>
            <a:r>
              <a:rPr lang="cs-CZ" sz="4400" dirty="0" smtClean="0"/>
              <a:t>, Starý, Vrkoč.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400" dirty="0" smtClean="0"/>
              <a:t>Další rybníky: </a:t>
            </a:r>
            <a:r>
              <a:rPr lang="cs-CZ" sz="4400" dirty="0" err="1" smtClean="0"/>
              <a:t>Pouzdřanský</a:t>
            </a:r>
            <a:r>
              <a:rPr lang="cs-CZ" sz="4400" dirty="0" smtClean="0"/>
              <a:t>, </a:t>
            </a:r>
            <a:r>
              <a:rPr lang="cs-CZ" sz="4400" dirty="0" err="1" smtClean="0"/>
              <a:t>Šibeničník</a:t>
            </a:r>
            <a:r>
              <a:rPr lang="cs-CZ" sz="4400" dirty="0" smtClean="0"/>
              <a:t>, Františkův rybník (u </a:t>
            </a:r>
            <a:r>
              <a:rPr lang="cs-CZ" sz="4400" dirty="0" err="1" smtClean="0"/>
              <a:t>Poštorné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0"/>
            <a:ext cx="8100392" cy="685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71438"/>
            <a:ext cx="7499350" cy="725487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Flora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75" y="714374"/>
            <a:ext cx="7499350" cy="5450929"/>
          </a:xfrm>
        </p:spPr>
        <p:txBody>
          <a:bodyPr>
            <a:normAutofit fontScale="550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Zdejší podnebí je nejteplejší a nejsušší v rámci celé ČR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1) suchomilná a teplomilná květena </a:t>
            </a:r>
            <a:r>
              <a:rPr lang="cs-CZ" dirty="0" smtClean="0"/>
              <a:t>typická především pro různé typy stepí a lesostepí Pavlovských vrchů, </a:t>
            </a:r>
            <a:r>
              <a:rPr lang="cs-CZ" dirty="0" err="1" smtClean="0"/>
              <a:t>Dunajovických</a:t>
            </a:r>
            <a:r>
              <a:rPr lang="cs-CZ" dirty="0" smtClean="0"/>
              <a:t> vrchů a </a:t>
            </a:r>
            <a:r>
              <a:rPr lang="cs-CZ" dirty="0" err="1" smtClean="0"/>
              <a:t>Pouzdřanskou</a:t>
            </a:r>
            <a:r>
              <a:rPr lang="cs-CZ" dirty="0" smtClean="0"/>
              <a:t> step. Některé druhy jsou chráněné a ohrožené - dymnivka nízká, křivatec žlutý, lomikámen vždyživý, kosatec nízký, hvězdnice chlumní, hlaváček jarní, koniklec velkokvětý, lipnice, kostřava, tařice, kavyl, pryšec </a:t>
            </a:r>
            <a:r>
              <a:rPr lang="cs-CZ" dirty="0" err="1" smtClean="0"/>
              <a:t>Segulerův</a:t>
            </a:r>
            <a:r>
              <a:rPr lang="cs-CZ" dirty="0" smtClean="0"/>
              <a:t>, šalvěj habešská, violka vonná, </a:t>
            </a:r>
            <a:r>
              <a:rPr lang="cs-CZ" smtClean="0"/>
              <a:t>kakost </a:t>
            </a:r>
            <a:r>
              <a:rPr lang="cs-CZ" smtClean="0"/>
              <a:t>smrdutý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2) lužní les - lesy při soutoku Moravy a Dyje </a:t>
            </a:r>
            <a:r>
              <a:rPr lang="cs-CZ" dirty="0" smtClean="0"/>
              <a:t>jsou největším komplexem svého druhu v Evropě (3500ha) Jsou protkané sítí kanálů, slepých ramen a tůní, místy mají pralesovitý charakter. Převažují porosty dubu letního a jasanu úzkolistého, v podrostu se vyskytují sasanka pryskyřníkovitá, sněženka předjarní, rozrazil horský, bledule jarní, orsej jarní, plicník lékařský a </a:t>
            </a:r>
            <a:r>
              <a:rPr lang="cs-CZ" smtClean="0"/>
              <a:t>další</a:t>
            </a:r>
            <a:r>
              <a:rPr lang="cs-CZ" smtClean="0"/>
              <a:t>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3) flóra mokřadů, břehů rybníků, tůní a přehrad</a:t>
            </a:r>
            <a:r>
              <a:rPr lang="cs-CZ" dirty="0" smtClean="0"/>
              <a:t> s bohatými porosty rákosin i orobinců a výskytem bahenních rostlin - leknín bílý, stulík žlutý, rdest světlý, </a:t>
            </a:r>
            <a:r>
              <a:rPr lang="cs-CZ" dirty="0" err="1" smtClean="0"/>
              <a:t>řezan</a:t>
            </a:r>
            <a:r>
              <a:rPr lang="cs-CZ" dirty="0" smtClean="0"/>
              <a:t> </a:t>
            </a:r>
            <a:r>
              <a:rPr lang="cs-CZ" dirty="0" err="1" smtClean="0"/>
              <a:t>pilolistý</a:t>
            </a:r>
            <a:r>
              <a:rPr lang="cs-CZ" dirty="0" smtClean="0"/>
              <a:t>, žabník </a:t>
            </a:r>
            <a:r>
              <a:rPr lang="cs-CZ" dirty="0" err="1" smtClean="0"/>
              <a:t>trávolistý</a:t>
            </a:r>
            <a:r>
              <a:rPr lang="cs-CZ" dirty="0" smtClean="0"/>
              <a:t> </a:t>
            </a:r>
            <a:r>
              <a:rPr lang="cs-CZ" smtClean="0"/>
              <a:t>apod</a:t>
            </a:r>
            <a:r>
              <a:rPr lang="cs-CZ" smtClean="0"/>
              <a:t>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4) LVA </a:t>
            </a:r>
            <a:r>
              <a:rPr lang="cs-CZ" dirty="0" smtClean="0"/>
              <a:t>- citlivě upravený a dotvořený přirozený výsek krajiny - původní lužní porosty a uměle vysázené domácí i exotické dřeviny.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0"/>
            <a:ext cx="8100392" cy="6858000"/>
          </a:xfrm>
          <a:prstGeom prst="rect">
            <a:avLst/>
          </a:prstGeom>
          <a:gradFill>
            <a:gsLst>
              <a:gs pos="3000">
                <a:schemeClr val="tx2">
                  <a:lumMod val="20000"/>
                  <a:lumOff val="80000"/>
                </a:schemeClr>
              </a:gs>
              <a:gs pos="37000">
                <a:schemeClr val="bg2">
                  <a:lumMod val="90000"/>
                </a:schemeClr>
              </a:gs>
              <a:gs pos="52000">
                <a:schemeClr val="tx2">
                  <a:lumMod val="40000"/>
                  <a:lumOff val="60000"/>
                </a:schemeClr>
              </a:gs>
              <a:gs pos="87000">
                <a:schemeClr val="tx2">
                  <a:lumMod val="60000"/>
                  <a:lumOff val="40000"/>
                </a:schemeClr>
              </a:gs>
              <a:gs pos="99000">
                <a:schemeClr val="tx2">
                  <a:lumMod val="7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Fauna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9516" y="1028700"/>
            <a:ext cx="7648575" cy="4272508"/>
          </a:xfrm>
        </p:spPr>
        <p:txBody>
          <a:bodyPr>
            <a:normAutofit fontScale="6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Kromě běžných druhů žije ve zdejších 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lužních lesích</a:t>
            </a:r>
            <a:r>
              <a:rPr lang="cs-CZ" u="sng" dirty="0" smtClean="0"/>
              <a:t> </a:t>
            </a:r>
            <a:r>
              <a:rPr lang="cs-CZ" dirty="0" smtClean="0"/>
              <a:t>jelení zvěř s neobyčejně silným parožím. V oborách najdeme daňky, jeleny, muflony. 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Při 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Novomlýnských nádržích, rybnících a tůních </a:t>
            </a:r>
            <a:r>
              <a:rPr lang="cs-CZ" dirty="0" smtClean="0"/>
              <a:t>jsou ornitologické lokality evropského významu. Hnízdí tu početné kolonie vodního ptactva, některé druhy tu mají významnou křižovatku a odpočinková místa během tahů. Mezi pravidelně hnízdící ptáky patří racek chechtavý, husa velká, labuť velká, kormorán velký, druhy kachen, potápek, bukač velký, rybák obecný, pochop rákosní, volavka popelavá a kvakoš noční (v Zámeckém rybníku), orel mořský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 lužních lesích žije holub doupňák, žluna šedá, ve skalách na Soutěsce výr velký.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 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mokřadech</a:t>
            </a:r>
            <a:r>
              <a:rPr lang="cs-CZ" dirty="0" smtClean="0"/>
              <a:t> se vyskytují početné kolonie žab, skokan ostronosý (modrý svatebčan), čolek podunajský.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Ze zástupců hmyzu tesařík obrovský, saranče modrokřídlé, kudlanka nábožná, cvrček obecný, kobylka sága, zlatohlávek zlatý ad.</a:t>
            </a:r>
            <a:endParaRPr lang="cs-CZ" dirty="0"/>
          </a:p>
        </p:txBody>
      </p:sp>
      <p:pic>
        <p:nvPicPr>
          <p:cNvPr id="4098" name="Picture 2" descr="C:\Users\Marcela\Desktop\DSC_12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07919"/>
            <a:ext cx="208823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Desktop\DSC_12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96125"/>
            <a:ext cx="222049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a\Desktop\DSC_127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07919"/>
            <a:ext cx="2376264" cy="156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44624"/>
            <a:ext cx="8172400" cy="681337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6540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Historie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928688"/>
            <a:ext cx="7499350" cy="4357687"/>
          </a:xfrm>
        </p:spPr>
        <p:txBody>
          <a:bodyPr>
            <a:normAutofit fontScale="47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osídlení Pálavy a Břeclavska sahá do pravěku. Nejstarší osídlení spadající do doby 28 - 24 000 let př. n. l. bylo zjištěno celkem v pěti sídlištích lovců mamutů ze starší doby kamenné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u Dolních Věstonic a Pavlova, hradiště na Stolové hoře u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Klentnice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a na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Děvíně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 5. století sem pronikli Slované.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Nejvýznamnějším opevněným hradištěm po vzniku Velké Moravy bylo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Pohansko</a:t>
            </a:r>
            <a:r>
              <a:rPr lang="cs-CZ" dirty="0" smtClean="0"/>
              <a:t> u Břeclavi (původně </a:t>
            </a:r>
            <a:r>
              <a:rPr lang="cs-CZ" dirty="0" err="1" smtClean="0"/>
              <a:t>Lovětíngrad</a:t>
            </a:r>
            <a:r>
              <a:rPr lang="cs-CZ" dirty="0" smtClean="0"/>
              <a:t>), které začátkem 9. století navázalo na starší slovanské osady ze 6.- 8. století.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 rozpadu Velké Moravy se dolní Podyjí dostalo pod vládu českých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Přemyslovců,</a:t>
            </a:r>
            <a:r>
              <a:rPr lang="cs-CZ" dirty="0" smtClean="0"/>
              <a:t> kteří tu po ustálení jižní hranice budovali opevněné pohraniční pevnosti Břeclav, Podivín a </a:t>
            </a:r>
            <a:r>
              <a:rPr lang="cs-CZ" dirty="0" err="1" smtClean="0"/>
              <a:t>Strachotín</a:t>
            </a:r>
            <a:r>
              <a:rPr lang="cs-CZ" dirty="0" smtClean="0"/>
              <a:t>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Postupně sem přicházejí němečtí osídlenci, kteří získávají převahu nad původním slovanským obyvatelstvem. Vzniká řada nových obcí, nejvýznamnějším byl Mikulov. Vznikají další hrady a pevnosti.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Postupně se převážná část majetku a kraje dostává do majetku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Lichtenštejnů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Ditrichštejnů</a:t>
            </a:r>
            <a:r>
              <a:rPr lang="cs-CZ" dirty="0" smtClean="0"/>
              <a:t>, kteří si zde budují pohodlné zámecké rezidence (Valtice, Lednice, Mikulov, Břeclav) a byli majiteli až do roku 1918, kdy vznikla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ČSR</a:t>
            </a:r>
            <a:r>
              <a:rPr lang="cs-CZ" dirty="0" smtClean="0"/>
              <a:t>. Před 2. světovou válkou 1938 byla značná část tohoto kraje připojena k Dolnorakouské župě. Po ukončení 2. světové války v dubnu 1945 bylo z pohraničí vystěhováno německé obyvatelstvo a oblast byla nově osídlena lidmi z </a:t>
            </a:r>
            <a:r>
              <a:rPr lang="cs-CZ" dirty="0" err="1" smtClean="0"/>
              <a:t>Hustopečska</a:t>
            </a:r>
            <a:r>
              <a:rPr lang="cs-CZ" dirty="0" smtClean="0"/>
              <a:t> a Hodonínska.</a:t>
            </a:r>
            <a:endParaRPr lang="cs-CZ" dirty="0"/>
          </a:p>
        </p:txBody>
      </p:sp>
      <p:pic>
        <p:nvPicPr>
          <p:cNvPr id="20485" name="Obrázek 5" descr="_DSC785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7038" y="5357813"/>
            <a:ext cx="2043112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7" descr="_DSC794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2888" y="5072063"/>
            <a:ext cx="1090612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 descr="DSC_465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0" y="5072063"/>
            <a:ext cx="1090613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Obrázek 9" descr="1_St_Breclav_06_-_1928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25" y="5357813"/>
            <a:ext cx="2162175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Marcela\Pictures\obrazkysmart\Vestonicka_venus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1384893" cy="270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Kultura, tradice a zvyky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1403648" y="1124744"/>
            <a:ext cx="7499350" cy="2592288"/>
          </a:xfrm>
        </p:spPr>
        <p:txBody>
          <a:bodyPr/>
          <a:lstStyle/>
          <a:p>
            <a:pPr eaLnBrk="1" hangingPunct="1"/>
            <a:r>
              <a:rPr lang="cs-CZ" sz="1400" dirty="0" smtClean="0"/>
              <a:t>Tento „malovaný kraj“, jak je oblast často nazývána, se vyznačuje rovinatou krajinou a teplým podnebím. Díky těmto podmínkám se zde rozvinulo vyspělé zemědělství. S tím jsou spojeny místní zvyky a tradice, oslavy, kulturní akce a vyžití. </a:t>
            </a:r>
          </a:p>
          <a:p>
            <a:pPr eaLnBrk="1" hangingPunct="1"/>
            <a:r>
              <a:rPr lang="cs-CZ" sz="1400" dirty="0" smtClean="0"/>
              <a:t>Lidové tradice jižní Moravy jsou pestré a bohaté a jejich projevy jsou patrné na každém kroku.</a:t>
            </a:r>
          </a:p>
          <a:p>
            <a:pPr eaLnBrk="1" hangingPunct="1"/>
            <a:r>
              <a:rPr lang="cs-CZ" sz="1400" dirty="0" smtClean="0"/>
              <a:t>Slovácké chalupy, boží muka, malovaná </a:t>
            </a:r>
            <a:r>
              <a:rPr lang="cs-CZ" sz="1400" dirty="0" err="1" smtClean="0"/>
              <a:t>žudra</a:t>
            </a:r>
            <a:r>
              <a:rPr lang="cs-CZ" sz="1400" dirty="0" smtClean="0"/>
              <a:t> domů nebo vinné sklepy jsou po celém Podluží. Zdejší obyvatelé uchovávají lidové slavnosti a veselí jako jsou fašanky, krojové hody, besedy u cimbálu, košty vína nebo folklórní festivaly, z nichž nejznámější jsou Národopisné slavnosti Podluží v písni a tanci konané každoročně ve Tvrdonicích.</a:t>
            </a:r>
          </a:p>
          <a:p>
            <a:pPr eaLnBrk="1" hangingPunct="1"/>
            <a:r>
              <a:rPr lang="cs-CZ" sz="1400" dirty="0" smtClean="0"/>
              <a:t>Bohatě zdobené kroje jsou zase dokladem zručnosti zdejších vyšívaček, krajkářek a švadlen.</a:t>
            </a:r>
          </a:p>
          <a:p>
            <a:pPr eaLnBrk="1" hangingPunct="1"/>
            <a:r>
              <a:rPr lang="cs-CZ" sz="1400" dirty="0" smtClean="0"/>
              <a:t>Kromě těchto řemesel se tu po generace předávají také umění řezbářská, malířská a hrnčířská.</a:t>
            </a:r>
          </a:p>
          <a:p>
            <a:pPr eaLnBrk="1" hangingPunct="1"/>
            <a:endParaRPr lang="cs-CZ" sz="1200" dirty="0" smtClean="0"/>
          </a:p>
          <a:p>
            <a:pPr eaLnBrk="1" hangingPunct="1"/>
            <a:endParaRPr lang="cs-CZ" sz="12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825043"/>
            <a:ext cx="1865222" cy="28083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5152" y="3717032"/>
            <a:ext cx="3096344" cy="20565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293096"/>
            <a:ext cx="3120469" cy="20725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764704"/>
            <a:ext cx="7499350" cy="4464496"/>
          </a:xfrm>
        </p:spPr>
        <p:txBody>
          <a:bodyPr/>
          <a:lstStyle/>
          <a:p>
            <a:r>
              <a:rPr lang="cs-CZ" sz="1400" smtClean="0"/>
              <a:t>MIKULICA</a:t>
            </a:r>
            <a:r>
              <a:rPr lang="cs-CZ" sz="1400"/>
              <a:t>, Vladimír, Josef ŠLANCAR a Metoděj ZEMEK. </a:t>
            </a:r>
            <a:r>
              <a:rPr lang="cs-CZ" sz="1400" i="1"/>
              <a:t>Břeclavsko</a:t>
            </a:r>
            <a:r>
              <a:rPr lang="cs-CZ" sz="1400"/>
              <a:t>. Martin: Osveta, 1980. ISBN 70-107-80.</a:t>
            </a:r>
          </a:p>
          <a:p>
            <a:r>
              <a:rPr lang="cs-CZ" sz="1400"/>
              <a:t>BRICHTOVÁ, Dobromila. </a:t>
            </a:r>
            <a:r>
              <a:rPr lang="cs-CZ" sz="1400" i="1"/>
              <a:t>Podoby kraje a času</a:t>
            </a:r>
            <a:r>
              <a:rPr lang="cs-CZ" sz="1400"/>
              <a:t>: </a:t>
            </a:r>
            <a:r>
              <a:rPr lang="cs-CZ" sz="1400" i="1"/>
              <a:t>kniha okresu Břeclav</a:t>
            </a:r>
            <a:r>
              <a:rPr lang="cs-CZ" sz="1400"/>
              <a:t>. 1. vyd. Mikulov: ARC, 1996, 212 s. ISBN 80-902-0921-1.</a:t>
            </a:r>
          </a:p>
          <a:p>
            <a:r>
              <a:rPr lang="cs-CZ" sz="1400"/>
              <a:t>KORDIOVSKÝ, Emil. </a:t>
            </a:r>
            <a:r>
              <a:rPr lang="cs-CZ" sz="1400" i="1"/>
              <a:t>Lednicko-valtický areál a jeho památky</a:t>
            </a:r>
            <a:r>
              <a:rPr lang="cs-CZ" sz="1400"/>
              <a:t>. 1. vyd. Praha: Europrinty, 2003, 212 </a:t>
            </a:r>
            <a:r>
              <a:rPr lang="cs-CZ" sz="1400"/>
              <a:t>s</a:t>
            </a:r>
            <a:r>
              <a:rPr lang="cs-CZ" sz="1400" smtClean="0"/>
              <a:t>.</a:t>
            </a:r>
          </a:p>
          <a:p>
            <a:r>
              <a:rPr lang="cs-CZ" sz="1400">
                <a:hlinkClick r:id="rId2"/>
              </a:rPr>
              <a:t>http</a:t>
            </a:r>
            <a:r>
              <a:rPr lang="cs-CZ" sz="1400">
                <a:hlinkClick r:id="rId2"/>
              </a:rPr>
              <a:t>://</a:t>
            </a:r>
            <a:r>
              <a:rPr lang="cs-CZ" sz="1400" smtClean="0">
                <a:hlinkClick r:id="rId2"/>
              </a:rPr>
              <a:t>www.wineofczechrepublic.cz</a:t>
            </a:r>
            <a:endParaRPr lang="cs-CZ" sz="1400" smtClean="0"/>
          </a:p>
          <a:p>
            <a:endParaRPr lang="cs-CZ" sz="1400"/>
          </a:p>
          <a:p>
            <a:pPr marL="82550" indent="0">
              <a:buNone/>
            </a:pPr>
            <a:r>
              <a:rPr lang="cs-CZ" sz="1400"/>
              <a:t>Foto: Jaroslav Minařík</a:t>
            </a:r>
          </a:p>
          <a:p>
            <a:pPr marL="82550" indent="0">
              <a:buNone/>
            </a:pPr>
            <a:r>
              <a:rPr lang="cs-CZ" sz="1400" smtClean="0"/>
              <a:t>obrázky:</a:t>
            </a:r>
          </a:p>
          <a:p>
            <a:pPr marL="82550" indent="0">
              <a:buNone/>
            </a:pPr>
            <a:r>
              <a:rPr lang="cs-CZ" sz="1400" smtClean="0"/>
              <a:t>znak </a:t>
            </a:r>
            <a:r>
              <a:rPr lang="cs-CZ" sz="1400"/>
              <a:t>Břeclavi</a:t>
            </a:r>
            <a:r>
              <a:rPr lang="cs-CZ" sz="1400"/>
              <a:t>, </a:t>
            </a:r>
            <a:r>
              <a:rPr lang="cs-CZ" sz="1400" smtClean="0"/>
              <a:t>vlajka </a:t>
            </a:r>
            <a:r>
              <a:rPr lang="cs-CZ" sz="1400"/>
              <a:t>Břeclavi</a:t>
            </a:r>
            <a:r>
              <a:rPr lang="cs-CZ" sz="1400" smtClean="0"/>
              <a:t>: </a:t>
            </a:r>
            <a:r>
              <a:rPr lang="cs-CZ" sz="1400">
                <a:hlinkClick r:id="rId3"/>
              </a:rPr>
              <a:t>http</a:t>
            </a:r>
            <a:r>
              <a:rPr lang="cs-CZ" sz="1400">
                <a:hlinkClick r:id="rId3"/>
              </a:rPr>
              <a:t>://</a:t>
            </a:r>
            <a:r>
              <a:rPr lang="cs-CZ" sz="1400" smtClean="0">
                <a:hlinkClick r:id="rId3"/>
              </a:rPr>
              <a:t>cs.wikipedia.org/wiki/B%C5%99eclav</a:t>
            </a:r>
            <a:endParaRPr lang="cs-CZ" sz="1400" smtClean="0"/>
          </a:p>
          <a:p>
            <a:pPr marL="82550" indent="0">
              <a:buNone/>
            </a:pPr>
            <a:r>
              <a:rPr lang="cs-CZ" sz="1400">
                <a:hlinkClick r:id="rId4"/>
              </a:rPr>
              <a:t>http</a:t>
            </a:r>
            <a:r>
              <a:rPr lang="cs-CZ" sz="1400">
                <a:hlinkClick r:id="rId4"/>
              </a:rPr>
              <a:t>://</a:t>
            </a:r>
            <a:r>
              <a:rPr lang="cs-CZ" sz="1400" smtClean="0">
                <a:hlinkClick r:id="rId4"/>
              </a:rPr>
              <a:t>cs.wikipedia.org/wiki/Hustope%C4%8De</a:t>
            </a:r>
            <a:endParaRPr lang="cs-CZ" sz="1400" smtClean="0"/>
          </a:p>
          <a:p>
            <a:pPr marL="82550" indent="0">
              <a:buNone/>
            </a:pPr>
            <a:r>
              <a:rPr lang="cs-CZ" sz="1400">
                <a:hlinkClick r:id="rId4"/>
              </a:rPr>
              <a:t>http</a:t>
            </a:r>
            <a:r>
              <a:rPr lang="cs-CZ" sz="1400">
                <a:hlinkClick r:id="rId4"/>
              </a:rPr>
              <a:t>://</a:t>
            </a:r>
            <a:r>
              <a:rPr lang="cs-CZ" sz="1400" smtClean="0">
                <a:hlinkClick r:id="rId4"/>
              </a:rPr>
              <a:t>cs.wikipedia.org/wiki/Hustope%C4%8De</a:t>
            </a:r>
            <a:endParaRPr lang="cs-CZ" sz="1400" smtClean="0"/>
          </a:p>
          <a:p>
            <a:pPr marL="82550" indent="0">
              <a:buNone/>
            </a:pPr>
            <a:r>
              <a:rPr lang="cs-CZ" sz="1400"/>
              <a:t>Mandloně </a:t>
            </a:r>
            <a:r>
              <a:rPr lang="cs-CZ" sz="1400">
                <a:hlinkClick r:id="rId5"/>
              </a:rPr>
              <a:t>http</a:t>
            </a:r>
            <a:r>
              <a:rPr lang="cs-CZ" sz="1400">
                <a:hlinkClick r:id="rId5"/>
              </a:rPr>
              <a:t>://</a:t>
            </a:r>
            <a:r>
              <a:rPr lang="cs-CZ" sz="1400" smtClean="0">
                <a:hlinkClick r:id="rId5"/>
              </a:rPr>
              <a:t>www.hustopece-city.cz</a:t>
            </a:r>
            <a:endParaRPr lang="cs-CZ" sz="1400" smtClean="0"/>
          </a:p>
          <a:p>
            <a:pPr marL="82550" indent="0">
              <a:buNone/>
            </a:pPr>
            <a:r>
              <a:rPr lang="cs-CZ" sz="1400" smtClean="0"/>
              <a:t>Věstonická Venuše: </a:t>
            </a:r>
            <a:r>
              <a:rPr lang="cs-CZ" sz="1400" smtClean="0">
                <a:hlinkClick r:id="rId6"/>
              </a:rPr>
              <a:t>http</a:t>
            </a:r>
            <a:r>
              <a:rPr lang="cs-CZ" sz="1400">
                <a:hlinkClick r:id="rId6"/>
              </a:rPr>
              <a:t>://cs.wikipedia.org/wiki/V%C4%9Bstonick%C3%A1_venu%C5%A1e</a:t>
            </a:r>
            <a:endParaRPr lang="cs-CZ" sz="1400"/>
          </a:p>
          <a:p>
            <a:pPr marL="82550" indent="0">
              <a:buNone/>
            </a:pPr>
            <a:endParaRPr lang="cs-CZ" sz="1400"/>
          </a:p>
          <a:p>
            <a:pPr marL="82550" indent="0">
              <a:buNone/>
            </a:pPr>
            <a:endParaRPr lang="cs-CZ" sz="1400"/>
          </a:p>
          <a:p>
            <a:endParaRPr lang="cs-CZ" sz="140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5760640" cy="57606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Čerpáno z těchto zdrojů: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56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1171</TotalTime>
  <Words>1203</Words>
  <Application>Microsoft Office PowerPoint</Application>
  <PresentationFormat>Předvádění na obrazovce (4:3)</PresentationFormat>
  <Paragraphs>120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Prezentace aplikace PowerPoint</vt:lpstr>
      <vt:lpstr>Anotace</vt:lpstr>
      <vt:lpstr>Vítejte v kraji</vt:lpstr>
      <vt:lpstr>Prezentace aplikace PowerPoint</vt:lpstr>
      <vt:lpstr>Břeclavsko - charakteristika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Povrch oblasti:</vt:lpstr>
      <vt:lpstr>Vodstvo</vt:lpstr>
      <vt:lpstr>Flora</vt:lpstr>
      <vt:lpstr>Fauna</vt:lpstr>
      <vt:lpstr>Historie</vt:lpstr>
      <vt:lpstr>Kultura, tradice a zvyky</vt:lpstr>
      <vt:lpstr>Čerpáno z těchto zdrojů:</vt:lpstr>
    </vt:vector>
  </TitlesOfParts>
  <Company>zš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č.</dc:title>
  <dc:creator>ZŠ Jana Noháče</dc:creator>
  <cp:lastModifiedBy>Marcela</cp:lastModifiedBy>
  <cp:revision>156</cp:revision>
  <dcterms:created xsi:type="dcterms:W3CDTF">2011-08-08T10:28:53Z</dcterms:created>
  <dcterms:modified xsi:type="dcterms:W3CDTF">2013-09-24T19:34:13Z</dcterms:modified>
</cp:coreProperties>
</file>