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2" r:id="rId2"/>
    <p:sldId id="283" r:id="rId3"/>
    <p:sldId id="256" r:id="rId4"/>
    <p:sldId id="280" r:id="rId5"/>
    <p:sldId id="281" r:id="rId6"/>
    <p:sldId id="260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8" r:id="rId15"/>
    <p:sldId id="279" r:id="rId16"/>
    <p:sldId id="268" r:id="rId17"/>
    <p:sldId id="269" r:id="rId18"/>
    <p:sldId id="286" r:id="rId19"/>
    <p:sldId id="28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D699"/>
    <a:srgbClr val="F55617"/>
    <a:srgbClr val="D32C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511" autoAdjust="0"/>
  </p:normalViewPr>
  <p:slideViewPr>
    <p:cSldViewPr>
      <p:cViewPr varScale="1">
        <p:scale>
          <a:sx n="67" d="100"/>
          <a:sy n="67" d="100"/>
        </p:scale>
        <p:origin x="-60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955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964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724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47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110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855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520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774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40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309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720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otGrid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21BEFD-6F22-4ACA-AA6B-9E02A5E77B1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018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2593893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Jarmila Kolářová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VY_32_INOVACE_1B_16_Geometrické tvary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10.10.2012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427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40966"/>
          </a:xfrm>
        </p:spPr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686800" cy="5832648"/>
          </a:xfrm>
        </p:spPr>
        <p:txBody>
          <a:bodyPr>
            <a:noAutofit/>
          </a:bodyPr>
          <a:lstStyle/>
          <a:p>
            <a:pPr eaLnBrk="1" hangingPunct="1">
              <a:lnSpc>
                <a:spcPct val="120000"/>
              </a:lnSpc>
              <a:spcBef>
                <a:spcPts val="0"/>
              </a:spcBef>
            </a:pPr>
            <a:r>
              <a:rPr lang="cs-CZ" sz="2600" dirty="0" smtClean="0"/>
              <a:t>Materiál je určený pro žáky 4. ročníku, předmět matematika - rovinná tělesa.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600" dirty="0" smtClean="0"/>
              <a:t>Jedná </a:t>
            </a:r>
            <a:r>
              <a:rPr lang="cs-CZ" sz="2600" dirty="0"/>
              <a:t>se o prezentaci na interaktivní tabuli, možno využít i na samostatných počítačích pro samostatnou práci žáků</a:t>
            </a:r>
            <a:r>
              <a:rPr lang="cs-CZ" sz="2600" dirty="0" smtClean="0"/>
              <a:t>.</a:t>
            </a:r>
          </a:p>
          <a:p>
            <a:pPr marL="342900" lvl="1" indent="-342900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600" dirty="0"/>
              <a:t>Prezentace je určena pro opakování učiva. </a:t>
            </a:r>
            <a:endParaRPr lang="cs-CZ" sz="2600" dirty="0" smtClean="0"/>
          </a:p>
          <a:p>
            <a:pPr eaLnBrk="1" hangingPunct="1">
              <a:lnSpc>
                <a:spcPct val="120000"/>
              </a:lnSpc>
              <a:spcBef>
                <a:spcPts val="0"/>
              </a:spcBef>
            </a:pPr>
            <a:r>
              <a:rPr lang="cs-CZ" sz="2600" dirty="0" smtClean="0"/>
              <a:t>Na snímku 4  je opakování probrané látky pomocí</a:t>
            </a:r>
            <a:r>
              <a:rPr lang="cs-CZ" sz="2600" dirty="0" smtClean="0">
                <a:latin typeface="Arial" charset="0"/>
              </a:rPr>
              <a:t> </a:t>
            </a:r>
            <a:r>
              <a:rPr lang="cs-CZ" sz="2600" dirty="0" smtClean="0"/>
              <a:t>spojování, kontroluje je pedagog.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600" dirty="0" smtClean="0"/>
              <a:t>Na snímku 6 - 15  je opakování probrané látky pomocí</a:t>
            </a:r>
            <a:r>
              <a:rPr lang="cs-CZ" sz="2600" dirty="0" smtClean="0">
                <a:latin typeface="Arial" charset="0"/>
              </a:rPr>
              <a:t> </a:t>
            </a:r>
            <a:r>
              <a:rPr lang="cs-CZ" sz="2600" dirty="0" smtClean="0"/>
              <a:t>vyhledávání správného tvaru, po správné odpovědi se žák dostane na další snímek, po špatné musí pokus opakovat.</a:t>
            </a:r>
          </a:p>
          <a:p>
            <a:pPr eaLnBrk="1" hangingPunct="1">
              <a:lnSpc>
                <a:spcPct val="120000"/>
              </a:lnSpc>
              <a:spcBef>
                <a:spcPts val="0"/>
              </a:spcBef>
            </a:pPr>
            <a:r>
              <a:rPr lang="cs-CZ" sz="2600" dirty="0" smtClean="0"/>
              <a:t>Pomůcky: interaktivní tabule, interaktivní pero.</a:t>
            </a:r>
          </a:p>
          <a:p>
            <a:pPr eaLnBrk="1" hangingPunct="1">
              <a:lnSpc>
                <a:spcPct val="120000"/>
              </a:lnSpc>
              <a:spcBef>
                <a:spcPts val="0"/>
              </a:spcBef>
            </a:pPr>
            <a:r>
              <a:rPr lang="cs-CZ" sz="2600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151191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tx2"/>
                </a:solidFill>
              </a:rPr>
              <a:t>Rovinná tělesa</a:t>
            </a:r>
            <a:endParaRPr lang="cs-CZ" sz="9600" b="1" dirty="0">
              <a:solidFill>
                <a:schemeClr val="tx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9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4464496" cy="5256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čtverec</a:t>
            </a:r>
          </a:p>
          <a:p>
            <a:r>
              <a:rPr lang="cs-CZ" dirty="0"/>
              <a:t>o</a:t>
            </a:r>
            <a:r>
              <a:rPr lang="cs-CZ" dirty="0" smtClean="0"/>
              <a:t>bdélník</a:t>
            </a:r>
          </a:p>
          <a:p>
            <a:r>
              <a:rPr lang="cs-CZ" dirty="0"/>
              <a:t>k</a:t>
            </a:r>
            <a:r>
              <a:rPr lang="cs-CZ" dirty="0" smtClean="0"/>
              <a:t>osočtverec</a:t>
            </a:r>
          </a:p>
          <a:p>
            <a:r>
              <a:rPr lang="cs-CZ" dirty="0"/>
              <a:t>k</a:t>
            </a:r>
            <a:r>
              <a:rPr lang="cs-CZ" dirty="0" smtClean="0"/>
              <a:t>osodélník</a:t>
            </a:r>
          </a:p>
          <a:p>
            <a:r>
              <a:rPr lang="cs-CZ" dirty="0"/>
              <a:t>p</a:t>
            </a:r>
            <a:r>
              <a:rPr lang="cs-CZ" dirty="0" smtClean="0"/>
              <a:t>ravoúhlý trojúhelník</a:t>
            </a:r>
          </a:p>
          <a:p>
            <a:r>
              <a:rPr lang="cs-CZ" dirty="0"/>
              <a:t>t</a:t>
            </a:r>
            <a:r>
              <a:rPr lang="cs-CZ" dirty="0" smtClean="0"/>
              <a:t>rojúhelník</a:t>
            </a:r>
          </a:p>
          <a:p>
            <a:r>
              <a:rPr lang="cs-CZ" dirty="0"/>
              <a:t>l</a:t>
            </a:r>
            <a:r>
              <a:rPr lang="cs-CZ" dirty="0" smtClean="0"/>
              <a:t>ichoběžník</a:t>
            </a:r>
          </a:p>
          <a:p>
            <a:r>
              <a:rPr lang="cs-CZ" dirty="0" smtClean="0"/>
              <a:t>kruh</a:t>
            </a:r>
            <a:endParaRPr lang="cs-CZ" dirty="0" smtClean="0"/>
          </a:p>
          <a:p>
            <a:r>
              <a:rPr lang="cs-CZ" dirty="0" smtClean="0"/>
              <a:t>pětiúhelník</a:t>
            </a:r>
          </a:p>
          <a:p>
            <a:r>
              <a:rPr lang="cs-CZ" dirty="0" smtClean="0"/>
              <a:t>šestiúhelník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739058" y="1556792"/>
            <a:ext cx="956197" cy="832556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40152" y="895955"/>
            <a:ext cx="1458162" cy="360040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5597496" y="5272993"/>
            <a:ext cx="934569" cy="821975"/>
          </a:xfrm>
          <a:prstGeom prst="hexagon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idelný pětiúhelník 6"/>
          <p:cNvSpPr/>
          <p:nvPr/>
        </p:nvSpPr>
        <p:spPr>
          <a:xfrm>
            <a:off x="6588224" y="4051352"/>
            <a:ext cx="1080120" cy="961823"/>
          </a:xfrm>
          <a:prstGeom prst="pentagon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4067944" y="4454256"/>
            <a:ext cx="1044655" cy="702935"/>
          </a:xfrm>
          <a:prstGeom prst="trapezoid">
            <a:avLst>
              <a:gd name="adj" fmla="val 42917"/>
            </a:avLst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oúhlý trojúhelník 8"/>
          <p:cNvSpPr/>
          <p:nvPr/>
        </p:nvSpPr>
        <p:spPr>
          <a:xfrm>
            <a:off x="7263023" y="2895789"/>
            <a:ext cx="1044668" cy="742138"/>
          </a:xfrm>
          <a:prstGeom prst="rtTriangl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866179" y="1556792"/>
            <a:ext cx="1064270" cy="832556"/>
          </a:xfrm>
          <a:prstGeom prst="triangl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398314" y="5683980"/>
            <a:ext cx="774086" cy="681018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>
            <a:off x="4799069" y="549199"/>
            <a:ext cx="836174" cy="576064"/>
          </a:xfrm>
          <a:prstGeom prst="parallelogram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>
            <a:off x="4945188" y="3093935"/>
            <a:ext cx="1304616" cy="543992"/>
          </a:xfrm>
          <a:prstGeom prst="parallelogram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23529" y="404664"/>
            <a:ext cx="4266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SPOJ název s tělesem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93339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Zkusíš to sám?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9"/>
            <a:ext cx="8229600" cy="1584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  Klikni na uvedený obrazec: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32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čtverec</a:t>
            </a:r>
            <a:endParaRPr lang="cs-CZ" sz="8800" dirty="0"/>
          </a:p>
        </p:txBody>
      </p:sp>
      <p:sp>
        <p:nvSpPr>
          <p:cNvPr id="3" name="Obdélník 2">
            <a:hlinkClick r:id="" action="ppaction://hlinkshowjump?jump=nextslide"/>
          </p:cNvPr>
          <p:cNvSpPr/>
          <p:nvPr/>
        </p:nvSpPr>
        <p:spPr>
          <a:xfrm>
            <a:off x="1187624" y="5179538"/>
            <a:ext cx="1224136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4139952" y="2168860"/>
            <a:ext cx="2160240" cy="8280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>
            <a:hlinkClick r:id="rId2" action="ppaction://hlinksldjump"/>
          </p:cNvPr>
          <p:cNvSpPr/>
          <p:nvPr/>
        </p:nvSpPr>
        <p:spPr>
          <a:xfrm>
            <a:off x="6662032" y="4991067"/>
            <a:ext cx="1436560" cy="108012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>
            <a:hlinkClick r:id="rId2" action="ppaction://hlinksldjump"/>
          </p:cNvPr>
          <p:cNvSpPr/>
          <p:nvPr/>
        </p:nvSpPr>
        <p:spPr>
          <a:xfrm>
            <a:off x="3089920" y="5467570"/>
            <a:ext cx="2448272" cy="648072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>
            <a:hlinkClick r:id="rId2" action="ppaction://hlinksldjump"/>
          </p:cNvPr>
          <p:cNvSpPr/>
          <p:nvPr/>
        </p:nvSpPr>
        <p:spPr>
          <a:xfrm>
            <a:off x="4566084" y="3744345"/>
            <a:ext cx="1944216" cy="79208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>
            <a:hlinkClick r:id="rId2" action="ppaction://hlinksldjump"/>
          </p:cNvPr>
          <p:cNvSpPr/>
          <p:nvPr/>
        </p:nvSpPr>
        <p:spPr>
          <a:xfrm>
            <a:off x="2196885" y="3356992"/>
            <a:ext cx="1368152" cy="117944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6804248" y="3302563"/>
            <a:ext cx="1152128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>
            <a:hlinkClick r:id="rId2" action="ppaction://hlinksldjump"/>
          </p:cNvPr>
          <p:cNvSpPr/>
          <p:nvPr/>
        </p:nvSpPr>
        <p:spPr>
          <a:xfrm>
            <a:off x="611560" y="2348880"/>
            <a:ext cx="1872208" cy="648072"/>
          </a:xfrm>
          <a:prstGeom prst="trapezoid">
            <a:avLst>
              <a:gd name="adj" fmla="val 770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>
            <a:hlinkClick r:id="rId2" action="ppaction://hlinksldjump"/>
          </p:cNvPr>
          <p:cNvSpPr/>
          <p:nvPr/>
        </p:nvSpPr>
        <p:spPr>
          <a:xfrm>
            <a:off x="546753" y="3573016"/>
            <a:ext cx="1252939" cy="108012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idelný pětiúhelník 12">
            <a:hlinkClick r:id="rId2" action="ppaction://hlinksldjump"/>
          </p:cNvPr>
          <p:cNvSpPr/>
          <p:nvPr/>
        </p:nvSpPr>
        <p:spPr>
          <a:xfrm>
            <a:off x="7275900" y="1583668"/>
            <a:ext cx="1360951" cy="1296144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245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obdélník</a:t>
            </a:r>
            <a:endParaRPr lang="cs-CZ" sz="8800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1187624" y="5179538"/>
            <a:ext cx="1224136" cy="122413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" action="ppaction://hlinkshowjump?jump=nextslide"/>
          </p:cNvPr>
          <p:cNvSpPr/>
          <p:nvPr/>
        </p:nvSpPr>
        <p:spPr>
          <a:xfrm>
            <a:off x="4139952" y="2168860"/>
            <a:ext cx="2160240" cy="82809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>
            <a:hlinkClick r:id="rId2" action="ppaction://hlinksldjump"/>
          </p:cNvPr>
          <p:cNvSpPr/>
          <p:nvPr/>
        </p:nvSpPr>
        <p:spPr>
          <a:xfrm>
            <a:off x="6662032" y="4991067"/>
            <a:ext cx="1436560" cy="1080120"/>
          </a:xfrm>
          <a:prstGeom prst="parallelogram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>
            <a:hlinkClick r:id="rId2" action="ppaction://hlinksldjump"/>
          </p:cNvPr>
          <p:cNvSpPr/>
          <p:nvPr/>
        </p:nvSpPr>
        <p:spPr>
          <a:xfrm>
            <a:off x="3089920" y="5467570"/>
            <a:ext cx="2448272" cy="648072"/>
          </a:xfrm>
          <a:prstGeom prst="parallelogram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>
            <a:hlinkClick r:id="rId2" action="ppaction://hlinksldjump"/>
          </p:cNvPr>
          <p:cNvSpPr/>
          <p:nvPr/>
        </p:nvSpPr>
        <p:spPr>
          <a:xfrm>
            <a:off x="4566084" y="3744345"/>
            <a:ext cx="1944216" cy="792088"/>
          </a:xfrm>
          <a:prstGeom prst="rt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>
            <a:hlinkClick r:id="rId2" action="ppaction://hlinksldjump"/>
          </p:cNvPr>
          <p:cNvSpPr/>
          <p:nvPr/>
        </p:nvSpPr>
        <p:spPr>
          <a:xfrm>
            <a:off x="2196885" y="3356992"/>
            <a:ext cx="1368152" cy="1179441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6688605" y="3168281"/>
            <a:ext cx="1152128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>
            <a:hlinkClick r:id="rId2" action="ppaction://hlinksldjump"/>
          </p:cNvPr>
          <p:cNvSpPr/>
          <p:nvPr/>
        </p:nvSpPr>
        <p:spPr>
          <a:xfrm>
            <a:off x="611560" y="2348880"/>
            <a:ext cx="1872208" cy="648072"/>
          </a:xfrm>
          <a:prstGeom prst="trapezoid">
            <a:avLst>
              <a:gd name="adj" fmla="val 77071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>
            <a:hlinkClick r:id="rId2" action="ppaction://hlinksldjump"/>
          </p:cNvPr>
          <p:cNvSpPr/>
          <p:nvPr/>
        </p:nvSpPr>
        <p:spPr>
          <a:xfrm>
            <a:off x="546753" y="3573016"/>
            <a:ext cx="1252939" cy="1080120"/>
          </a:xfrm>
          <a:prstGeom prst="hex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idelný pětiúhelník 12">
            <a:hlinkClick r:id="rId2" action="ppaction://hlinksldjump"/>
          </p:cNvPr>
          <p:cNvSpPr/>
          <p:nvPr/>
        </p:nvSpPr>
        <p:spPr>
          <a:xfrm>
            <a:off x="7380312" y="1583668"/>
            <a:ext cx="1360951" cy="1296144"/>
          </a:xfrm>
          <a:prstGeom prst="pen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39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kosočtverec</a:t>
            </a:r>
            <a:endParaRPr lang="cs-CZ" sz="8800" dirty="0"/>
          </a:p>
        </p:txBody>
      </p:sp>
      <p:sp>
        <p:nvSpPr>
          <p:cNvPr id="3" name="Obdélník 2">
            <a:hlinkClick r:id="" action="ppaction://hlinkshowjump?jump=nextslide"/>
          </p:cNvPr>
          <p:cNvSpPr/>
          <p:nvPr/>
        </p:nvSpPr>
        <p:spPr>
          <a:xfrm>
            <a:off x="1187624" y="5179538"/>
            <a:ext cx="1224136" cy="122413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4139952" y="2168860"/>
            <a:ext cx="2160240" cy="82809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>
            <a:hlinkClick r:id="" action="ppaction://hlinkshowjump?jump=nextslide"/>
          </p:cNvPr>
          <p:cNvSpPr/>
          <p:nvPr/>
        </p:nvSpPr>
        <p:spPr>
          <a:xfrm>
            <a:off x="6662032" y="4991067"/>
            <a:ext cx="1436560" cy="1080120"/>
          </a:xfrm>
          <a:prstGeom prst="parallelogram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>
            <a:hlinkClick r:id="rId2" action="ppaction://hlinksldjump"/>
          </p:cNvPr>
          <p:cNvSpPr/>
          <p:nvPr/>
        </p:nvSpPr>
        <p:spPr>
          <a:xfrm>
            <a:off x="3089920" y="5467570"/>
            <a:ext cx="2448272" cy="648072"/>
          </a:xfrm>
          <a:prstGeom prst="parallelogram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>
            <a:hlinkClick r:id="rId2" action="ppaction://hlinksldjump"/>
          </p:cNvPr>
          <p:cNvSpPr/>
          <p:nvPr/>
        </p:nvSpPr>
        <p:spPr>
          <a:xfrm>
            <a:off x="4566084" y="3744345"/>
            <a:ext cx="1944216" cy="792088"/>
          </a:xfrm>
          <a:prstGeom prst="rt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>
            <a:hlinkClick r:id="rId2" action="ppaction://hlinksldjump"/>
          </p:cNvPr>
          <p:cNvSpPr/>
          <p:nvPr/>
        </p:nvSpPr>
        <p:spPr>
          <a:xfrm>
            <a:off x="2196885" y="3356992"/>
            <a:ext cx="1368152" cy="1179441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6662032" y="3168281"/>
            <a:ext cx="1152128" cy="11521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>
            <a:hlinkClick r:id="rId2" action="ppaction://hlinksldjump"/>
          </p:cNvPr>
          <p:cNvSpPr/>
          <p:nvPr/>
        </p:nvSpPr>
        <p:spPr>
          <a:xfrm>
            <a:off x="611560" y="2348880"/>
            <a:ext cx="1872208" cy="648072"/>
          </a:xfrm>
          <a:prstGeom prst="trapezoid">
            <a:avLst>
              <a:gd name="adj" fmla="val 77071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>
            <a:hlinkClick r:id="rId2" action="ppaction://hlinksldjump"/>
          </p:cNvPr>
          <p:cNvSpPr/>
          <p:nvPr/>
        </p:nvSpPr>
        <p:spPr>
          <a:xfrm>
            <a:off x="546753" y="3573016"/>
            <a:ext cx="1252939" cy="1080120"/>
          </a:xfrm>
          <a:prstGeom prst="hex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idelný pětiúhelník 13">
            <a:hlinkClick r:id="rId2" action="ppaction://hlinksldjump"/>
          </p:cNvPr>
          <p:cNvSpPr/>
          <p:nvPr/>
        </p:nvSpPr>
        <p:spPr>
          <a:xfrm>
            <a:off x="7380312" y="1583668"/>
            <a:ext cx="1360951" cy="1296144"/>
          </a:xfrm>
          <a:prstGeom prst="pen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39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kosodélník</a:t>
            </a:r>
            <a:endParaRPr lang="cs-CZ" sz="8800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1187624" y="5179538"/>
            <a:ext cx="1224136" cy="122413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4139952" y="2168860"/>
            <a:ext cx="2160240" cy="82809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>
            <a:hlinkClick r:id="rId2" action="ppaction://hlinksldjump"/>
          </p:cNvPr>
          <p:cNvSpPr/>
          <p:nvPr/>
        </p:nvSpPr>
        <p:spPr>
          <a:xfrm>
            <a:off x="6662032" y="4991067"/>
            <a:ext cx="1436560" cy="1080120"/>
          </a:xfrm>
          <a:prstGeom prst="parallelogram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>
            <a:hlinkClick r:id="" action="ppaction://hlinkshowjump?jump=nextslide"/>
          </p:cNvPr>
          <p:cNvSpPr/>
          <p:nvPr/>
        </p:nvSpPr>
        <p:spPr>
          <a:xfrm>
            <a:off x="3089920" y="5467570"/>
            <a:ext cx="2448272" cy="648072"/>
          </a:xfrm>
          <a:prstGeom prst="parallelogram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>
            <a:hlinkClick r:id="rId2" action="ppaction://hlinksldjump"/>
          </p:cNvPr>
          <p:cNvSpPr/>
          <p:nvPr/>
        </p:nvSpPr>
        <p:spPr>
          <a:xfrm>
            <a:off x="4566084" y="3744345"/>
            <a:ext cx="1944216" cy="792088"/>
          </a:xfrm>
          <a:prstGeom prst="rt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>
            <a:hlinkClick r:id="rId2" action="ppaction://hlinksldjump"/>
          </p:cNvPr>
          <p:cNvSpPr/>
          <p:nvPr/>
        </p:nvSpPr>
        <p:spPr>
          <a:xfrm>
            <a:off x="2196885" y="3356992"/>
            <a:ext cx="1368152" cy="1179441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6662032" y="3168281"/>
            <a:ext cx="1152128" cy="11521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>
            <a:hlinkClick r:id="rId2" action="ppaction://hlinksldjump"/>
          </p:cNvPr>
          <p:cNvSpPr/>
          <p:nvPr/>
        </p:nvSpPr>
        <p:spPr>
          <a:xfrm>
            <a:off x="611560" y="2348880"/>
            <a:ext cx="1872208" cy="648072"/>
          </a:xfrm>
          <a:prstGeom prst="trapezoid">
            <a:avLst>
              <a:gd name="adj" fmla="val 77071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>
            <a:hlinkClick r:id="rId2" action="ppaction://hlinksldjump"/>
          </p:cNvPr>
          <p:cNvSpPr/>
          <p:nvPr/>
        </p:nvSpPr>
        <p:spPr>
          <a:xfrm>
            <a:off x="546753" y="3573016"/>
            <a:ext cx="1252939" cy="1080120"/>
          </a:xfrm>
          <a:prstGeom prst="hexago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idelný pětiúhelník 13">
            <a:hlinkClick r:id="rId2" action="ppaction://hlinksldjump"/>
          </p:cNvPr>
          <p:cNvSpPr/>
          <p:nvPr/>
        </p:nvSpPr>
        <p:spPr>
          <a:xfrm>
            <a:off x="7380312" y="1583668"/>
            <a:ext cx="1360951" cy="1296144"/>
          </a:xfrm>
          <a:prstGeom prst="pentago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39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Autofit/>
          </a:bodyPr>
          <a:lstStyle/>
          <a:p>
            <a:r>
              <a:rPr lang="cs-CZ" sz="7000" dirty="0"/>
              <a:t>p</a:t>
            </a:r>
            <a:r>
              <a:rPr lang="cs-CZ" sz="7000" dirty="0" smtClean="0"/>
              <a:t>ravoúhlý trojúhelník</a:t>
            </a:r>
            <a:endParaRPr lang="cs-CZ" sz="7000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1187624" y="5179538"/>
            <a:ext cx="1224136" cy="122413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4139952" y="2168860"/>
            <a:ext cx="2160240" cy="82809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>
            <a:hlinkClick r:id="rId2" action="ppaction://hlinksldjump"/>
          </p:cNvPr>
          <p:cNvSpPr/>
          <p:nvPr/>
        </p:nvSpPr>
        <p:spPr>
          <a:xfrm>
            <a:off x="6662032" y="4991067"/>
            <a:ext cx="1436560" cy="1080120"/>
          </a:xfrm>
          <a:prstGeom prst="parallelogram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>
            <a:hlinkClick r:id="rId2" action="ppaction://hlinksldjump"/>
          </p:cNvPr>
          <p:cNvSpPr/>
          <p:nvPr/>
        </p:nvSpPr>
        <p:spPr>
          <a:xfrm>
            <a:off x="3089920" y="5467570"/>
            <a:ext cx="2448272" cy="648072"/>
          </a:xfrm>
          <a:prstGeom prst="parallelogram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>
            <a:hlinkClick r:id="" action="ppaction://hlinkshowjump?jump=nextslide"/>
          </p:cNvPr>
          <p:cNvSpPr/>
          <p:nvPr/>
        </p:nvSpPr>
        <p:spPr>
          <a:xfrm>
            <a:off x="4566084" y="3744345"/>
            <a:ext cx="1944216" cy="792088"/>
          </a:xfrm>
          <a:prstGeom prst="rtTriangl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>
            <a:hlinkClick r:id="rId2" action="ppaction://hlinksldjump"/>
          </p:cNvPr>
          <p:cNvSpPr/>
          <p:nvPr/>
        </p:nvSpPr>
        <p:spPr>
          <a:xfrm>
            <a:off x="2196885" y="3356992"/>
            <a:ext cx="1368152" cy="1179441"/>
          </a:xfrm>
          <a:prstGeom prst="triangl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6662032" y="3284984"/>
            <a:ext cx="1152128" cy="115212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>
            <a:hlinkClick r:id="rId2" action="ppaction://hlinksldjump"/>
          </p:cNvPr>
          <p:cNvSpPr/>
          <p:nvPr/>
        </p:nvSpPr>
        <p:spPr>
          <a:xfrm>
            <a:off x="611560" y="2348880"/>
            <a:ext cx="1872208" cy="648072"/>
          </a:xfrm>
          <a:prstGeom prst="trapezoid">
            <a:avLst>
              <a:gd name="adj" fmla="val 77071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>
            <a:hlinkClick r:id="rId2" action="ppaction://hlinksldjump"/>
          </p:cNvPr>
          <p:cNvSpPr/>
          <p:nvPr/>
        </p:nvSpPr>
        <p:spPr>
          <a:xfrm>
            <a:off x="546753" y="3573016"/>
            <a:ext cx="1252939" cy="1080120"/>
          </a:xfrm>
          <a:prstGeom prst="hex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idelný pětiúhelník 12">
            <a:hlinkClick r:id="rId2" action="ppaction://hlinksldjump"/>
          </p:cNvPr>
          <p:cNvSpPr/>
          <p:nvPr/>
        </p:nvSpPr>
        <p:spPr>
          <a:xfrm>
            <a:off x="7374785" y="1583668"/>
            <a:ext cx="1360951" cy="1296144"/>
          </a:xfrm>
          <a:prstGeom prst="pen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39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trojúhelník</a:t>
            </a:r>
            <a:endParaRPr lang="cs-CZ" sz="8800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1187624" y="5179538"/>
            <a:ext cx="1224136" cy="122413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4139952" y="2168860"/>
            <a:ext cx="2160240" cy="82809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>
            <a:hlinkClick r:id="rId2" action="ppaction://hlinksldjump"/>
          </p:cNvPr>
          <p:cNvSpPr/>
          <p:nvPr/>
        </p:nvSpPr>
        <p:spPr>
          <a:xfrm>
            <a:off x="6662032" y="4991067"/>
            <a:ext cx="1436560" cy="1080120"/>
          </a:xfrm>
          <a:prstGeom prst="parallelogram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>
            <a:hlinkClick r:id="rId2" action="ppaction://hlinksldjump"/>
          </p:cNvPr>
          <p:cNvSpPr/>
          <p:nvPr/>
        </p:nvSpPr>
        <p:spPr>
          <a:xfrm>
            <a:off x="3089920" y="5467570"/>
            <a:ext cx="2448272" cy="648072"/>
          </a:xfrm>
          <a:prstGeom prst="parallelogram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>
            <a:hlinkClick r:id="" action="ppaction://hlinkshowjump?jump=nextslide"/>
          </p:cNvPr>
          <p:cNvSpPr/>
          <p:nvPr/>
        </p:nvSpPr>
        <p:spPr>
          <a:xfrm>
            <a:off x="4566084" y="3744345"/>
            <a:ext cx="1944216" cy="792088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>
            <a:hlinkClick r:id="" action="ppaction://hlinkshowjump?jump=nextslide"/>
          </p:cNvPr>
          <p:cNvSpPr/>
          <p:nvPr/>
        </p:nvSpPr>
        <p:spPr>
          <a:xfrm>
            <a:off x="2196885" y="3356992"/>
            <a:ext cx="1368152" cy="1179441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6695298" y="3168281"/>
            <a:ext cx="1152128" cy="11521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>
            <a:hlinkClick r:id="rId2" action="ppaction://hlinksldjump"/>
          </p:cNvPr>
          <p:cNvSpPr/>
          <p:nvPr/>
        </p:nvSpPr>
        <p:spPr>
          <a:xfrm>
            <a:off x="611560" y="2348880"/>
            <a:ext cx="1872208" cy="648072"/>
          </a:xfrm>
          <a:prstGeom prst="trapezoid">
            <a:avLst>
              <a:gd name="adj" fmla="val 77071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>
            <a:hlinkClick r:id="rId2" action="ppaction://hlinksldjump"/>
          </p:cNvPr>
          <p:cNvSpPr/>
          <p:nvPr/>
        </p:nvSpPr>
        <p:spPr>
          <a:xfrm>
            <a:off x="546753" y="3573016"/>
            <a:ext cx="1252939" cy="108012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idelný pětiúhelník 12">
            <a:hlinkClick r:id="rId2" action="ppaction://hlinksldjump"/>
          </p:cNvPr>
          <p:cNvSpPr/>
          <p:nvPr/>
        </p:nvSpPr>
        <p:spPr>
          <a:xfrm>
            <a:off x="7380312" y="1583668"/>
            <a:ext cx="1360951" cy="1296144"/>
          </a:xfrm>
          <a:prstGeom prst="pentag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39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-5916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lichoběžník</a:t>
            </a:r>
            <a:endParaRPr lang="cs-CZ" sz="8800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1187624" y="5179538"/>
            <a:ext cx="1224136" cy="122413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4139952" y="2168860"/>
            <a:ext cx="2160240" cy="82809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>
            <a:hlinkClick r:id="rId2" action="ppaction://hlinksldjump"/>
          </p:cNvPr>
          <p:cNvSpPr/>
          <p:nvPr/>
        </p:nvSpPr>
        <p:spPr>
          <a:xfrm>
            <a:off x="6662032" y="4991067"/>
            <a:ext cx="1436560" cy="1080120"/>
          </a:xfrm>
          <a:prstGeom prst="parallelogra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>
            <a:hlinkClick r:id="rId2" action="ppaction://hlinksldjump"/>
          </p:cNvPr>
          <p:cNvSpPr/>
          <p:nvPr/>
        </p:nvSpPr>
        <p:spPr>
          <a:xfrm>
            <a:off x="3089920" y="5467570"/>
            <a:ext cx="2448272" cy="648072"/>
          </a:xfrm>
          <a:prstGeom prst="parallelogra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>
            <a:hlinkClick r:id="rId2" action="ppaction://hlinksldjump"/>
          </p:cNvPr>
          <p:cNvSpPr/>
          <p:nvPr/>
        </p:nvSpPr>
        <p:spPr>
          <a:xfrm>
            <a:off x="4566084" y="3744345"/>
            <a:ext cx="1944216" cy="792088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>
            <a:hlinkClick r:id="rId2" action="ppaction://hlinksldjump"/>
          </p:cNvPr>
          <p:cNvSpPr/>
          <p:nvPr/>
        </p:nvSpPr>
        <p:spPr>
          <a:xfrm>
            <a:off x="2483768" y="3356992"/>
            <a:ext cx="1368152" cy="1179441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6788123" y="3302223"/>
            <a:ext cx="1152128" cy="115212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>
            <a:hlinkClick r:id="" action="ppaction://hlinkshowjump?jump=nextslide"/>
          </p:cNvPr>
          <p:cNvSpPr/>
          <p:nvPr/>
        </p:nvSpPr>
        <p:spPr>
          <a:xfrm>
            <a:off x="611560" y="2348880"/>
            <a:ext cx="1872208" cy="648072"/>
          </a:xfrm>
          <a:prstGeom prst="trapezoid">
            <a:avLst>
              <a:gd name="adj" fmla="val 77071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idelný pětiúhelník 11">
            <a:hlinkClick r:id="rId2" action="ppaction://hlinksldjump"/>
          </p:cNvPr>
          <p:cNvSpPr/>
          <p:nvPr/>
        </p:nvSpPr>
        <p:spPr>
          <a:xfrm>
            <a:off x="7380312" y="1583668"/>
            <a:ext cx="1360951" cy="1296144"/>
          </a:xfrm>
          <a:prstGeom prst="pent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>
            <a:hlinkClick r:id="rId2" action="ppaction://hlinksldjump"/>
          </p:cNvPr>
          <p:cNvSpPr/>
          <p:nvPr/>
        </p:nvSpPr>
        <p:spPr>
          <a:xfrm>
            <a:off x="546753" y="3573016"/>
            <a:ext cx="1252939" cy="108012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39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pětiúhelník</a:t>
            </a:r>
            <a:endParaRPr lang="cs-CZ" sz="8800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1187624" y="5179538"/>
            <a:ext cx="1224136" cy="1224136"/>
          </a:xfrm>
          <a:prstGeom prst="rect">
            <a:avLst/>
          </a:prstGeom>
          <a:solidFill>
            <a:srgbClr val="F556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4139952" y="2168860"/>
            <a:ext cx="2160240" cy="828092"/>
          </a:xfrm>
          <a:prstGeom prst="rect">
            <a:avLst/>
          </a:prstGeom>
          <a:solidFill>
            <a:srgbClr val="F556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>
            <a:hlinkClick r:id="rId2" action="ppaction://hlinksldjump"/>
          </p:cNvPr>
          <p:cNvSpPr/>
          <p:nvPr/>
        </p:nvSpPr>
        <p:spPr>
          <a:xfrm>
            <a:off x="6662032" y="4991067"/>
            <a:ext cx="1436560" cy="1080120"/>
          </a:xfrm>
          <a:prstGeom prst="parallelogram">
            <a:avLst/>
          </a:prstGeom>
          <a:solidFill>
            <a:srgbClr val="F556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>
            <a:hlinkClick r:id="rId2" action="ppaction://hlinksldjump"/>
          </p:cNvPr>
          <p:cNvSpPr/>
          <p:nvPr/>
        </p:nvSpPr>
        <p:spPr>
          <a:xfrm>
            <a:off x="3089920" y="5467570"/>
            <a:ext cx="2448272" cy="648072"/>
          </a:xfrm>
          <a:prstGeom prst="parallelogram">
            <a:avLst/>
          </a:prstGeom>
          <a:solidFill>
            <a:srgbClr val="F556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>
            <a:hlinkClick r:id="rId2" action="ppaction://hlinksldjump"/>
          </p:cNvPr>
          <p:cNvSpPr/>
          <p:nvPr/>
        </p:nvSpPr>
        <p:spPr>
          <a:xfrm>
            <a:off x="4566084" y="3744345"/>
            <a:ext cx="1944216" cy="792088"/>
          </a:xfrm>
          <a:prstGeom prst="rtTriangle">
            <a:avLst/>
          </a:prstGeom>
          <a:solidFill>
            <a:srgbClr val="F556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>
            <a:hlinkClick r:id="rId2" action="ppaction://hlinksldjump"/>
          </p:cNvPr>
          <p:cNvSpPr/>
          <p:nvPr/>
        </p:nvSpPr>
        <p:spPr>
          <a:xfrm>
            <a:off x="2196885" y="3356992"/>
            <a:ext cx="1368152" cy="1179441"/>
          </a:xfrm>
          <a:prstGeom prst="triangle">
            <a:avLst/>
          </a:prstGeom>
          <a:solidFill>
            <a:srgbClr val="F556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6647563" y="3168281"/>
            <a:ext cx="1152128" cy="1152128"/>
          </a:xfrm>
          <a:prstGeom prst="ellipse">
            <a:avLst/>
          </a:prstGeom>
          <a:solidFill>
            <a:srgbClr val="F556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>
            <a:hlinkClick r:id="rId2" action="ppaction://hlinksldjump"/>
          </p:cNvPr>
          <p:cNvSpPr/>
          <p:nvPr/>
        </p:nvSpPr>
        <p:spPr>
          <a:xfrm>
            <a:off x="611560" y="2348880"/>
            <a:ext cx="1872208" cy="648072"/>
          </a:xfrm>
          <a:prstGeom prst="trapezoid">
            <a:avLst>
              <a:gd name="adj" fmla="val 77071"/>
            </a:avLst>
          </a:prstGeom>
          <a:solidFill>
            <a:srgbClr val="F556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>
            <a:hlinkClick r:id="rId2" action="ppaction://hlinksldjump"/>
          </p:cNvPr>
          <p:cNvSpPr/>
          <p:nvPr/>
        </p:nvSpPr>
        <p:spPr>
          <a:xfrm>
            <a:off x="546753" y="3573016"/>
            <a:ext cx="1252939" cy="1080120"/>
          </a:xfrm>
          <a:prstGeom prst="hexagon">
            <a:avLst/>
          </a:prstGeom>
          <a:solidFill>
            <a:srgbClr val="F556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idelný pětiúhelník 12">
            <a:hlinkClick r:id="" action="ppaction://hlinkshowjump?jump=nextslide"/>
          </p:cNvPr>
          <p:cNvSpPr/>
          <p:nvPr/>
        </p:nvSpPr>
        <p:spPr>
          <a:xfrm>
            <a:off x="7380312" y="1583668"/>
            <a:ext cx="1360951" cy="1296144"/>
          </a:xfrm>
          <a:prstGeom prst="pentagon">
            <a:avLst/>
          </a:prstGeom>
          <a:solidFill>
            <a:srgbClr val="F556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39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kruh</a:t>
            </a:r>
            <a:endParaRPr lang="cs-CZ" sz="8800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1187624" y="5179538"/>
            <a:ext cx="1224136" cy="1224136"/>
          </a:xfrm>
          <a:prstGeom prst="rect">
            <a:avLst/>
          </a:prstGeom>
          <a:solidFill>
            <a:srgbClr val="D32C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4139952" y="2168860"/>
            <a:ext cx="2160240" cy="828092"/>
          </a:xfrm>
          <a:prstGeom prst="rect">
            <a:avLst/>
          </a:prstGeom>
          <a:solidFill>
            <a:srgbClr val="D32C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>
            <a:hlinkClick r:id="rId2" action="ppaction://hlinksldjump"/>
          </p:cNvPr>
          <p:cNvSpPr/>
          <p:nvPr/>
        </p:nvSpPr>
        <p:spPr>
          <a:xfrm>
            <a:off x="6662032" y="4991067"/>
            <a:ext cx="1436560" cy="1080120"/>
          </a:xfrm>
          <a:prstGeom prst="parallelogram">
            <a:avLst/>
          </a:prstGeom>
          <a:solidFill>
            <a:srgbClr val="D32C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>
            <a:hlinkClick r:id="rId2" action="ppaction://hlinksldjump"/>
          </p:cNvPr>
          <p:cNvSpPr/>
          <p:nvPr/>
        </p:nvSpPr>
        <p:spPr>
          <a:xfrm>
            <a:off x="3089920" y="5467570"/>
            <a:ext cx="2448272" cy="648072"/>
          </a:xfrm>
          <a:prstGeom prst="parallelogram">
            <a:avLst/>
          </a:prstGeom>
          <a:solidFill>
            <a:srgbClr val="D32C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>
            <a:hlinkClick r:id="rId2" action="ppaction://hlinksldjump"/>
          </p:cNvPr>
          <p:cNvSpPr/>
          <p:nvPr/>
        </p:nvSpPr>
        <p:spPr>
          <a:xfrm>
            <a:off x="4566084" y="3744345"/>
            <a:ext cx="1944216" cy="792088"/>
          </a:xfrm>
          <a:prstGeom prst="rtTriangle">
            <a:avLst/>
          </a:prstGeom>
          <a:solidFill>
            <a:srgbClr val="D32C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>
            <a:hlinkClick r:id="rId2" action="ppaction://hlinksldjump"/>
          </p:cNvPr>
          <p:cNvSpPr/>
          <p:nvPr/>
        </p:nvSpPr>
        <p:spPr>
          <a:xfrm>
            <a:off x="2196885" y="3356992"/>
            <a:ext cx="1368152" cy="1179441"/>
          </a:xfrm>
          <a:prstGeom prst="triangle">
            <a:avLst/>
          </a:prstGeom>
          <a:solidFill>
            <a:srgbClr val="D32C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hlinkClick r:id="" action="ppaction://hlinkshowjump?jump=nextslide"/>
          </p:cNvPr>
          <p:cNvSpPr/>
          <p:nvPr/>
        </p:nvSpPr>
        <p:spPr>
          <a:xfrm>
            <a:off x="6647563" y="3168281"/>
            <a:ext cx="1152128" cy="1152128"/>
          </a:xfrm>
          <a:prstGeom prst="ellipse">
            <a:avLst/>
          </a:prstGeom>
          <a:solidFill>
            <a:srgbClr val="D32C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>
            <a:hlinkClick r:id="rId2" action="ppaction://hlinksldjump"/>
          </p:cNvPr>
          <p:cNvSpPr/>
          <p:nvPr/>
        </p:nvSpPr>
        <p:spPr>
          <a:xfrm>
            <a:off x="611560" y="2348880"/>
            <a:ext cx="1872208" cy="648072"/>
          </a:xfrm>
          <a:prstGeom prst="trapezoid">
            <a:avLst>
              <a:gd name="adj" fmla="val 77071"/>
            </a:avLst>
          </a:prstGeom>
          <a:solidFill>
            <a:srgbClr val="D32C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>
            <a:hlinkClick r:id="rId2" action="ppaction://hlinksldjump"/>
          </p:cNvPr>
          <p:cNvSpPr/>
          <p:nvPr/>
        </p:nvSpPr>
        <p:spPr>
          <a:xfrm>
            <a:off x="546753" y="3573016"/>
            <a:ext cx="1252939" cy="1080120"/>
          </a:xfrm>
          <a:prstGeom prst="hexagon">
            <a:avLst/>
          </a:prstGeom>
          <a:solidFill>
            <a:srgbClr val="D32C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idelný pětiúhelník 12">
            <a:hlinkClick r:id="rId2" action="ppaction://hlinksldjump"/>
          </p:cNvPr>
          <p:cNvSpPr/>
          <p:nvPr/>
        </p:nvSpPr>
        <p:spPr>
          <a:xfrm>
            <a:off x="7380312" y="1583668"/>
            <a:ext cx="1360951" cy="1296144"/>
          </a:xfrm>
          <a:prstGeom prst="pentagon">
            <a:avLst/>
          </a:prstGeom>
          <a:solidFill>
            <a:srgbClr val="D32C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07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šestiúhelník</a:t>
            </a:r>
            <a:endParaRPr lang="cs-CZ" sz="8800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1187624" y="5179538"/>
            <a:ext cx="1224136" cy="1224136"/>
          </a:xfrm>
          <a:prstGeom prst="rect">
            <a:avLst/>
          </a:prstGeom>
          <a:solidFill>
            <a:srgbClr val="36D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4139952" y="2168860"/>
            <a:ext cx="2160240" cy="828092"/>
          </a:xfrm>
          <a:prstGeom prst="rect">
            <a:avLst/>
          </a:prstGeom>
          <a:solidFill>
            <a:srgbClr val="36D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>
            <a:hlinkClick r:id="rId2" action="ppaction://hlinksldjump"/>
          </p:cNvPr>
          <p:cNvSpPr/>
          <p:nvPr/>
        </p:nvSpPr>
        <p:spPr>
          <a:xfrm>
            <a:off x="6662032" y="4991067"/>
            <a:ext cx="1436560" cy="1080120"/>
          </a:xfrm>
          <a:prstGeom prst="parallelogram">
            <a:avLst/>
          </a:prstGeom>
          <a:solidFill>
            <a:srgbClr val="36D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>
            <a:hlinkClick r:id="rId2" action="ppaction://hlinksldjump"/>
          </p:cNvPr>
          <p:cNvSpPr/>
          <p:nvPr/>
        </p:nvSpPr>
        <p:spPr>
          <a:xfrm>
            <a:off x="3089920" y="5467570"/>
            <a:ext cx="2448272" cy="648072"/>
          </a:xfrm>
          <a:prstGeom prst="parallelogram">
            <a:avLst/>
          </a:prstGeom>
          <a:solidFill>
            <a:srgbClr val="36D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>
            <a:hlinkClick r:id="rId2" action="ppaction://hlinksldjump"/>
          </p:cNvPr>
          <p:cNvSpPr/>
          <p:nvPr/>
        </p:nvSpPr>
        <p:spPr>
          <a:xfrm>
            <a:off x="4566084" y="3744345"/>
            <a:ext cx="1944216" cy="792088"/>
          </a:xfrm>
          <a:prstGeom prst="rtTriangle">
            <a:avLst/>
          </a:prstGeom>
          <a:solidFill>
            <a:srgbClr val="36D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>
            <a:hlinkClick r:id="rId2" action="ppaction://hlinksldjump"/>
          </p:cNvPr>
          <p:cNvSpPr/>
          <p:nvPr/>
        </p:nvSpPr>
        <p:spPr>
          <a:xfrm>
            <a:off x="2196885" y="3356992"/>
            <a:ext cx="1368152" cy="1179441"/>
          </a:xfrm>
          <a:prstGeom prst="triangle">
            <a:avLst/>
          </a:prstGeom>
          <a:solidFill>
            <a:srgbClr val="36D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6647563" y="3168281"/>
            <a:ext cx="1152128" cy="1152128"/>
          </a:xfrm>
          <a:prstGeom prst="ellipse">
            <a:avLst/>
          </a:prstGeom>
          <a:solidFill>
            <a:srgbClr val="36D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>
            <a:hlinkClick r:id="rId2" action="ppaction://hlinksldjump"/>
          </p:cNvPr>
          <p:cNvSpPr/>
          <p:nvPr/>
        </p:nvSpPr>
        <p:spPr>
          <a:xfrm>
            <a:off x="611560" y="2348880"/>
            <a:ext cx="1872208" cy="648072"/>
          </a:xfrm>
          <a:prstGeom prst="trapezoid">
            <a:avLst>
              <a:gd name="adj" fmla="val 77071"/>
            </a:avLst>
          </a:prstGeom>
          <a:solidFill>
            <a:srgbClr val="36D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>
            <a:hlinkClick r:id="rId3" action="ppaction://hlinksldjump"/>
          </p:cNvPr>
          <p:cNvSpPr/>
          <p:nvPr/>
        </p:nvSpPr>
        <p:spPr>
          <a:xfrm>
            <a:off x="546753" y="3573016"/>
            <a:ext cx="1252939" cy="1080120"/>
          </a:xfrm>
          <a:prstGeom prst="hexagon">
            <a:avLst/>
          </a:prstGeom>
          <a:solidFill>
            <a:srgbClr val="36D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idelný pětiúhelník 12">
            <a:hlinkClick r:id="rId2" action="ppaction://hlinksldjump"/>
          </p:cNvPr>
          <p:cNvSpPr/>
          <p:nvPr/>
        </p:nvSpPr>
        <p:spPr>
          <a:xfrm>
            <a:off x="7380312" y="1583668"/>
            <a:ext cx="1360951" cy="1296144"/>
          </a:xfrm>
          <a:prstGeom prst="pentagon">
            <a:avLst/>
          </a:prstGeom>
          <a:solidFill>
            <a:srgbClr val="36D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07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To není správně</a:t>
            </a:r>
            <a:r>
              <a:rPr lang="cs-CZ" sz="8800" dirty="0"/>
              <a:t/>
            </a:r>
            <a:br>
              <a:rPr lang="cs-CZ" sz="8800" dirty="0"/>
            </a:br>
            <a:r>
              <a:rPr lang="cs-CZ" sz="7200" dirty="0" smtClean="0"/>
              <a:t>zkus to ještě jednou…</a:t>
            </a:r>
            <a:endParaRPr lang="cs-CZ" sz="7200" dirty="0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3131840" y="3939682"/>
            <a:ext cx="2880320" cy="151216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93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Výborně, zvládl jsi to!</a:t>
            </a:r>
            <a:endParaRPr lang="cs-CZ" sz="7200" dirty="0"/>
          </a:p>
        </p:txBody>
      </p:sp>
      <p:pic>
        <p:nvPicPr>
          <p:cNvPr id="1026" name="Picture 2" descr="C:\Users\ucitel\AppData\Local\Microsoft\Windows\Temporary Internet Files\Content.IE5\A8GNGVOG\MC90044193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20964"/>
            <a:ext cx="6238588" cy="543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6059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7194" y="990925"/>
            <a:ext cx="4464496" cy="5256584"/>
          </a:xfrm>
        </p:spPr>
        <p:txBody>
          <a:bodyPr>
            <a:noAutofit/>
          </a:bodyPr>
          <a:lstStyle/>
          <a:p>
            <a:r>
              <a:rPr lang="cs-CZ" dirty="0" smtClean="0"/>
              <a:t>čtverec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obdélník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kosočtverec</a:t>
            </a:r>
          </a:p>
          <a:p>
            <a:endParaRPr lang="cs-CZ" dirty="0" smtClean="0"/>
          </a:p>
          <a:p>
            <a:r>
              <a:rPr lang="cs-CZ" dirty="0" smtClean="0"/>
              <a:t>kosodélník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ravoúhlý trojúhelník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23728" y="1047856"/>
            <a:ext cx="1062617" cy="925214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62776" y="2564904"/>
            <a:ext cx="1993199" cy="51090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7730709" y="5679883"/>
            <a:ext cx="934569" cy="821975"/>
          </a:xfrm>
          <a:prstGeom prst="hexagon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idelný pětiúhelník 6"/>
          <p:cNvSpPr/>
          <p:nvPr/>
        </p:nvSpPr>
        <p:spPr>
          <a:xfrm>
            <a:off x="7624415" y="4254344"/>
            <a:ext cx="1080120" cy="961823"/>
          </a:xfrm>
          <a:prstGeom prst="pentagon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7675667" y="2117421"/>
            <a:ext cx="1044655" cy="702935"/>
          </a:xfrm>
          <a:prstGeom prst="trapezoid">
            <a:avLst>
              <a:gd name="adj" fmla="val 42917"/>
            </a:avLst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oúhlý trojúhelník 8"/>
          <p:cNvSpPr/>
          <p:nvPr/>
        </p:nvSpPr>
        <p:spPr>
          <a:xfrm>
            <a:off x="4355975" y="5990303"/>
            <a:ext cx="1044668" cy="742138"/>
          </a:xfrm>
          <a:prstGeom prst="rtTriangl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7640265" y="969900"/>
            <a:ext cx="1064270" cy="832556"/>
          </a:xfrm>
          <a:prstGeom prst="triangl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574622" y="3296981"/>
            <a:ext cx="774086" cy="681018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>
            <a:off x="2941288" y="3681976"/>
            <a:ext cx="836174" cy="576064"/>
          </a:xfrm>
          <a:prstGeom prst="parallelogram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>
            <a:off x="2472846" y="5000997"/>
            <a:ext cx="1304616" cy="543992"/>
          </a:xfrm>
          <a:prstGeom prst="parallelogram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23529" y="404664"/>
            <a:ext cx="4266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ŘEŠENÍ:</a:t>
            </a:r>
            <a:endParaRPr lang="cs-CZ" sz="3600" b="1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878309" y="969900"/>
            <a:ext cx="4464496" cy="52565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trojúhelník</a:t>
            </a:r>
          </a:p>
          <a:p>
            <a:endParaRPr lang="cs-CZ" dirty="0" smtClean="0"/>
          </a:p>
          <a:p>
            <a:r>
              <a:rPr lang="cs-CZ" dirty="0" smtClean="0"/>
              <a:t>lichoběžník</a:t>
            </a:r>
          </a:p>
          <a:p>
            <a:endParaRPr lang="cs-CZ" dirty="0" smtClean="0"/>
          </a:p>
          <a:p>
            <a:r>
              <a:rPr lang="cs-CZ" dirty="0" smtClean="0"/>
              <a:t>kruh</a:t>
            </a:r>
          </a:p>
          <a:p>
            <a:endParaRPr lang="cs-CZ" dirty="0" smtClean="0"/>
          </a:p>
          <a:p>
            <a:r>
              <a:rPr lang="cs-CZ" dirty="0" smtClean="0"/>
              <a:t>pětiúhelník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šestiúhelník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5699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13399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</TotalTime>
  <Words>196</Words>
  <Application>Microsoft Office PowerPoint</Application>
  <PresentationFormat>Předvádění na obrazovce (4:3)</PresentationFormat>
  <Paragraphs>61</Paragraphs>
  <Slides>19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Anotace:</vt:lpstr>
      <vt:lpstr>Rovinná tělesa</vt:lpstr>
      <vt:lpstr>Prezentace aplikace PowerPoint</vt:lpstr>
      <vt:lpstr>Zkusíš to sám?</vt:lpstr>
      <vt:lpstr>čtverec</vt:lpstr>
      <vt:lpstr>obdélník</vt:lpstr>
      <vt:lpstr>kosočtverec</vt:lpstr>
      <vt:lpstr>kosodélník</vt:lpstr>
      <vt:lpstr>pravoúhlý trojúhelník</vt:lpstr>
      <vt:lpstr>trojúhelník</vt:lpstr>
      <vt:lpstr>lichoběžník</vt:lpstr>
      <vt:lpstr>pětiúhelník</vt:lpstr>
      <vt:lpstr>kruh</vt:lpstr>
      <vt:lpstr>šestiúhelník</vt:lpstr>
      <vt:lpstr>To není správně zkus to ještě jednou…</vt:lpstr>
      <vt:lpstr>Výborně, zvládl jsi to!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Rovinná tělesa</dc:title>
  <dc:creator>ucitel</dc:creator>
  <cp:lastModifiedBy>ucitel</cp:lastModifiedBy>
  <cp:revision>28</cp:revision>
  <dcterms:created xsi:type="dcterms:W3CDTF">2013-04-19T12:16:19Z</dcterms:created>
  <dcterms:modified xsi:type="dcterms:W3CDTF">2013-09-25T08:20:59Z</dcterms:modified>
</cp:coreProperties>
</file>