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7" r:id="rId2"/>
    <p:sldId id="268" r:id="rId3"/>
    <p:sldId id="256" r:id="rId4"/>
    <p:sldId id="259" r:id="rId5"/>
    <p:sldId id="262" r:id="rId6"/>
    <p:sldId id="260" r:id="rId7"/>
    <p:sldId id="264" r:id="rId8"/>
    <p:sldId id="263" r:id="rId9"/>
    <p:sldId id="258" r:id="rId10"/>
    <p:sldId id="271" r:id="rId11"/>
    <p:sldId id="266" r:id="rId12"/>
    <p:sldId id="265" r:id="rId13"/>
    <p:sldId id="269" r:id="rId14"/>
    <p:sldId id="270" r:id="rId15"/>
    <p:sldId id="26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876" y="-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41C77EA-3BF7-4CCE-8D52-87C372C1C114}" type="presOf" srcId="{27FE2D31-D344-4B63-A89A-A89AB0D9F3E3}" destId="{FE47432B-CA46-450C-8D8F-66C300A95B52}" srcOrd="0" destOrd="0" presId="urn:microsoft.com/office/officeart/2005/8/layout/target3"/>
    <dgm:cxn modelId="{B07FAFC9-79BC-4768-ABDF-6324F3E8B7C1}" type="presOf" srcId="{100B6B2E-82E6-4C11-B19B-F2DB3A0EA64F}" destId="{DBA8199F-D892-4A8E-A352-2B7844050E09}" srcOrd="1" destOrd="0" presId="urn:microsoft.com/office/officeart/2005/8/layout/target3"/>
    <dgm:cxn modelId="{3F84D0F5-577F-4CAF-A981-631A67F9DF4D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0D2BD5B7-9E05-453E-B3DB-7D0397FA85DC}" type="presOf" srcId="{130831A4-0540-4EC5-8F5A-93030E89D2D9}" destId="{F69CC921-512E-49F4-824C-A648EC5F27A5}" srcOrd="0" destOrd="0" presId="urn:microsoft.com/office/officeart/2005/8/layout/target3"/>
    <dgm:cxn modelId="{ED08542A-27E6-4281-AC71-6CBAA6E98E3A}" type="presOf" srcId="{100B6B2E-82E6-4C11-B19B-F2DB3A0EA64F}" destId="{645AA564-2E9E-4954-AD87-AE01782CEC59}" srcOrd="0" destOrd="0" presId="urn:microsoft.com/office/officeart/2005/8/layout/target3"/>
    <dgm:cxn modelId="{B5F34019-7EFE-45BC-B40F-6BB5CFE0704E}" type="presOf" srcId="{914700B9-77B5-440A-A438-DE98B6D4894D}" destId="{E73F1C26-6DCD-4001-88B9-355E01E2BCE7}" srcOrd="0" destOrd="0" presId="urn:microsoft.com/office/officeart/2005/8/layout/target3"/>
    <dgm:cxn modelId="{68735924-DECC-489F-B898-DA8D69F6EDF6}" type="presOf" srcId="{130831A4-0540-4EC5-8F5A-93030E89D2D9}" destId="{8E23E229-92FC-49D1-B5FE-0303176B8A4E}" srcOrd="1" destOrd="0" presId="urn:microsoft.com/office/officeart/2005/8/layout/target3"/>
    <dgm:cxn modelId="{94F83C63-4A1C-4624-8A4C-0BE2180B6C2C}" type="presOf" srcId="{1D8420EA-BFA0-403B-80F5-647FA396CC45}" destId="{8467D0EB-87A2-4285-8ACA-0398EFBF29BC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BFFEAA3A-1099-4F24-B022-E1AA96DC6D19}" type="presOf" srcId="{914700B9-77B5-440A-A438-DE98B6D4894D}" destId="{BD9AF279-D483-48F2-BBBD-45F8E8923512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0593B64-E4CF-4C0B-9F87-A7053055D55E}" type="presParOf" srcId="{FE47432B-CA46-450C-8D8F-66C300A95B52}" destId="{B522209E-30D0-49D6-A340-2D383A11C668}" srcOrd="0" destOrd="0" presId="urn:microsoft.com/office/officeart/2005/8/layout/target3"/>
    <dgm:cxn modelId="{7B002534-1CB8-4A19-A70D-85B51F372B73}" type="presParOf" srcId="{FE47432B-CA46-450C-8D8F-66C300A95B52}" destId="{ED5A8377-51D5-4DC5-B0E7-680166966720}" srcOrd="1" destOrd="0" presId="urn:microsoft.com/office/officeart/2005/8/layout/target3"/>
    <dgm:cxn modelId="{919F265F-DBA3-4B19-9F0B-51820397418B}" type="presParOf" srcId="{FE47432B-CA46-450C-8D8F-66C300A95B52}" destId="{F69CC921-512E-49F4-824C-A648EC5F27A5}" srcOrd="2" destOrd="0" presId="urn:microsoft.com/office/officeart/2005/8/layout/target3"/>
    <dgm:cxn modelId="{74F5BC36-994D-4594-B344-BBD58EB376B5}" type="presParOf" srcId="{FE47432B-CA46-450C-8D8F-66C300A95B52}" destId="{61C9CE18-EDA6-4EDF-BA1C-09779D38FBBF}" srcOrd="3" destOrd="0" presId="urn:microsoft.com/office/officeart/2005/8/layout/target3"/>
    <dgm:cxn modelId="{86AD239C-48DC-4B90-8693-61605AD256DA}" type="presParOf" srcId="{FE47432B-CA46-450C-8D8F-66C300A95B52}" destId="{D60DEAAB-7AFE-435A-ACF6-18851E4B0426}" srcOrd="4" destOrd="0" presId="urn:microsoft.com/office/officeart/2005/8/layout/target3"/>
    <dgm:cxn modelId="{54491B39-E611-4FBB-8434-BCFFA5D2BED9}" type="presParOf" srcId="{FE47432B-CA46-450C-8D8F-66C300A95B52}" destId="{F7B3C0B7-F0F7-4F49-B02C-3630F8C5FAE5}" srcOrd="5" destOrd="0" presId="urn:microsoft.com/office/officeart/2005/8/layout/target3"/>
    <dgm:cxn modelId="{C8CE37EA-87E3-4E62-8CA6-7D6E153CDFB8}" type="presParOf" srcId="{FE47432B-CA46-450C-8D8F-66C300A95B52}" destId="{C9DA9446-E2D3-4F6A-8960-3CADFBF870B8}" srcOrd="6" destOrd="0" presId="urn:microsoft.com/office/officeart/2005/8/layout/target3"/>
    <dgm:cxn modelId="{BF7A1E6F-DD36-4699-ABFD-C1409352FF39}" type="presParOf" srcId="{FE47432B-CA46-450C-8D8F-66C300A95B52}" destId="{9726EC6F-D322-4CD3-B489-1BE3DF7CE70B}" srcOrd="7" destOrd="0" presId="urn:microsoft.com/office/officeart/2005/8/layout/target3"/>
    <dgm:cxn modelId="{F6CEBD9F-6BCC-462B-808C-D35F3E726A96}" type="presParOf" srcId="{FE47432B-CA46-450C-8D8F-66C300A95B52}" destId="{645AA564-2E9E-4954-AD87-AE01782CEC59}" srcOrd="8" destOrd="0" presId="urn:microsoft.com/office/officeart/2005/8/layout/target3"/>
    <dgm:cxn modelId="{FF7AA995-1F53-4201-9799-61135F3CEF9F}" type="presParOf" srcId="{FE47432B-CA46-450C-8D8F-66C300A95B52}" destId="{8538CAC4-6A86-42B8-B5AF-2FF155DB9D02}" srcOrd="9" destOrd="0" presId="urn:microsoft.com/office/officeart/2005/8/layout/target3"/>
    <dgm:cxn modelId="{D76BB42E-DBAD-4C30-A1BF-49FADA341B0A}" type="presParOf" srcId="{FE47432B-CA46-450C-8D8F-66C300A95B52}" destId="{26FD6024-A07F-46D0-8BC0-B5E595C5673D}" srcOrd="10" destOrd="0" presId="urn:microsoft.com/office/officeart/2005/8/layout/target3"/>
    <dgm:cxn modelId="{794840AD-8577-4689-8098-05589BEBC9F9}" type="presParOf" srcId="{FE47432B-CA46-450C-8D8F-66C300A95B52}" destId="{E73F1C26-6DCD-4001-88B9-355E01E2BCE7}" srcOrd="11" destOrd="0" presId="urn:microsoft.com/office/officeart/2005/8/layout/target3"/>
    <dgm:cxn modelId="{AB75123B-2DEA-4E65-AED7-C69A883102C3}" type="presParOf" srcId="{FE47432B-CA46-450C-8D8F-66C300A95B52}" destId="{8E23E229-92FC-49D1-B5FE-0303176B8A4E}" srcOrd="12" destOrd="0" presId="urn:microsoft.com/office/officeart/2005/8/layout/target3"/>
    <dgm:cxn modelId="{C37DE99A-5FA0-4156-8706-AC25F214B267}" type="presParOf" srcId="{FE47432B-CA46-450C-8D8F-66C300A95B52}" destId="{8467D0EB-87A2-4285-8ACA-0398EFBF29BC}" srcOrd="13" destOrd="0" presId="urn:microsoft.com/office/officeart/2005/8/layout/target3"/>
    <dgm:cxn modelId="{D0385134-8FD6-4CC5-8D76-6A4379C72709}" type="presParOf" srcId="{FE47432B-CA46-450C-8D8F-66C300A95B52}" destId="{DBA8199F-D892-4A8E-A352-2B7844050E09}" srcOrd="14" destOrd="0" presId="urn:microsoft.com/office/officeart/2005/8/layout/target3"/>
    <dgm:cxn modelId="{862BCE04-C0A5-4D3F-8A02-2337F91634B0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33C7D9-5818-4EB0-93A6-63A4B5037D5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CFEA4F-A425-43A0-9DB9-E445F60D3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A2251-A528-452D-987D-361BCC30E8FB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9127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36CA1619-6B3E-406B-9FA4-2DCCC60CF777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C1EF3791-6DC1-46C0-A4FC-BF63A5C665F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36CA1619-6B3E-406B-9FA4-2DCCC60CF777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791-6DC1-46C0-A4FC-BF63A5C665F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36CA1619-6B3E-406B-9FA4-2DCCC60CF777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C1EF3791-6DC1-46C0-A4FC-BF63A5C665F3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arrow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6CA1619-6B3E-406B-9FA4-2DCCC60CF777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1EF3791-6DC1-46C0-A4FC-BF63A5C665F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36CA1619-6B3E-406B-9FA4-2DCCC60CF777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C1EF3791-6DC1-46C0-A4FC-BF63A5C665F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arrow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A1619-6B3E-406B-9FA4-2DCCC60CF777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791-6DC1-46C0-A4FC-BF63A5C665F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6CA1619-6B3E-406B-9FA4-2DCCC60CF777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1EF3791-6DC1-46C0-A4FC-BF63A5C665F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36CA1619-6B3E-406B-9FA4-2DCCC60CF777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C1EF3791-6DC1-46C0-A4FC-BF63A5C665F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arrow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36CA1619-6B3E-406B-9FA4-2DCCC60CF777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C1EF3791-6DC1-46C0-A4FC-BF63A5C665F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arrow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A1619-6B3E-406B-9FA4-2DCCC60CF777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791-6DC1-46C0-A4FC-BF63A5C665F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A1619-6B3E-406B-9FA4-2DCCC60CF777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791-6DC1-46C0-A4FC-BF63A5C665F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36CA1619-6B3E-406B-9FA4-2DCCC60CF777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1EF3791-6DC1-46C0-A4FC-BF63A5C665F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 dir="d"/>
    <p:sndAc>
      <p:stSnd>
        <p:snd r:embed="rId13" name="arrow.wav"/>
      </p:stSnd>
    </p:sndAc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4.xml"/><Relationship Id="rId1" Type="http://schemas.openxmlformats.org/officeDocument/2006/relationships/audio" Target="file:///C:\Users\Aja\Desktop\Audio\Polednice.MP3" TargetMode="External"/><Relationship Id="rId6" Type="http://schemas.openxmlformats.org/officeDocument/2006/relationships/image" Target="../media/image19.png"/><Relationship Id="rId5" Type="http://schemas.openxmlformats.org/officeDocument/2006/relationships/image" Target="../media/image18.wmf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n_Vil&#237;mek_-_Karel_Jarom&#237;r_Erben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Venceslav_cerny_erben_baje_a_povesti_slovansk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25227238"/>
              </p:ext>
            </p:extLst>
          </p:nvPr>
        </p:nvGraphicFramePr>
        <p:xfrm>
          <a:off x="1691680" y="2852936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VY_32_INOVACE_11_S04-Čj-8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8.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Mistr balad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157990075"/>
      </p:ext>
    </p:extLst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výkladu života a díla českého spisovatele Karla Jaromíra Erbena.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se seznámí s životem a dílem spisovatele Karla Jaromíra Erbena. Dokážou najít důležité informace v jeho životopise. Dokážou vysvětlit rozdíl mezi pohádkou a baladou a vyjmenují klíčové Erbenovy balady.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691639447"/>
      </p:ext>
    </p:extLst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Mistr balad</a:t>
            </a:r>
            <a:endParaRPr lang="cs-CZ" sz="5400" b="1" u="sng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u="sng" dirty="0" smtClean="0"/>
              <a:t>Český jazyk 8. ročník</a:t>
            </a:r>
            <a:endParaRPr lang="cs-CZ" b="1" u="sng" dirty="0"/>
          </a:p>
        </p:txBody>
      </p:sp>
      <p:pic>
        <p:nvPicPr>
          <p:cNvPr id="4" name="Picture 14" descr="C:\Users\Aja\AppData\Local\Microsoft\Windows\Temporary Internet Files\Content.IE5\CXMKDN3Y\MC9003595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3365108"/>
            <a:ext cx="2627784" cy="22735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Kdo jsem?</a:t>
            </a:r>
            <a:endParaRPr lang="cs-CZ" sz="4400" b="1" u="sng" dirty="0"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85861"/>
            <a:ext cx="4352956" cy="4962540"/>
          </a:xfrm>
        </p:spPr>
        <p:txBody>
          <a:bodyPr>
            <a:normAutofit/>
          </a:bodyPr>
          <a:lstStyle/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žil v 19. století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historik, právník, spisovatel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sběratel písní a pohádek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endParaRPr lang="cs-CZ" dirty="0" smtClean="0"/>
          </a:p>
          <a:p>
            <a:pPr algn="ctr"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Pomůže ti přesmyčka jeho tří jmen? </a:t>
            </a:r>
          </a:p>
          <a:p>
            <a:pPr lvl="0" algn="ctr">
              <a:buNone/>
            </a:pP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AKRLE          AJROÍRM      BEREN</a:t>
            </a:r>
          </a:p>
          <a:p>
            <a:pPr lvl="0"/>
            <a:endParaRPr lang="cs-CZ" dirty="0" smtClean="0"/>
          </a:p>
          <a:p>
            <a:endParaRPr lang="cs-CZ" dirty="0"/>
          </a:p>
        </p:txBody>
      </p:sp>
      <p:pic>
        <p:nvPicPr>
          <p:cNvPr id="5121" name="Picture 1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1357298"/>
            <a:ext cx="3532611" cy="4000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Elipsa 5"/>
          <p:cNvSpPr/>
          <p:nvPr/>
        </p:nvSpPr>
        <p:spPr>
          <a:xfrm>
            <a:off x="642910" y="5500702"/>
            <a:ext cx="400052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Karel Jaromír Erben</a:t>
            </a:r>
            <a:endParaRPr lang="cs-CZ" sz="20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5" descr="C:\Users\Aja\AppData\Local\Microsoft\Windows\Temporary Internet Files\Content.IE5\U2E7PW9E\MC90019783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88325" y="5154612"/>
            <a:ext cx="955675" cy="1703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04583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Přečti si jeho životopis a doplň chybějící informace z rámečku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340768"/>
            <a:ext cx="7416823" cy="532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19" y="188640"/>
            <a:ext cx="8734433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Elipsa 6"/>
          <p:cNvSpPr/>
          <p:nvPr/>
        </p:nvSpPr>
        <p:spPr>
          <a:xfrm>
            <a:off x="7668344" y="1556792"/>
            <a:ext cx="1130424" cy="3383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50" b="1" dirty="0" smtClean="0"/>
              <a:t>dvojčata</a:t>
            </a:r>
            <a:endParaRPr lang="cs-CZ" sz="1050" b="1" dirty="0"/>
          </a:p>
        </p:txBody>
      </p:sp>
      <p:sp>
        <p:nvSpPr>
          <p:cNvPr id="8" name="Elipsa 7"/>
          <p:cNvSpPr/>
          <p:nvPr/>
        </p:nvSpPr>
        <p:spPr>
          <a:xfrm>
            <a:off x="7596336" y="1988840"/>
            <a:ext cx="1296144" cy="3383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50" b="1" dirty="0" smtClean="0"/>
              <a:t>pro hudbu</a:t>
            </a:r>
            <a:endParaRPr lang="cs-CZ" sz="1050" b="1" dirty="0"/>
          </a:p>
        </p:txBody>
      </p:sp>
      <p:sp>
        <p:nvSpPr>
          <p:cNvPr id="9" name="Elipsa 8"/>
          <p:cNvSpPr/>
          <p:nvPr/>
        </p:nvSpPr>
        <p:spPr>
          <a:xfrm>
            <a:off x="7668344" y="2852936"/>
            <a:ext cx="1130424" cy="3383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50" b="1" dirty="0" smtClean="0"/>
              <a:t>básníka</a:t>
            </a:r>
            <a:endParaRPr lang="cs-CZ" sz="1050" b="1" dirty="0"/>
          </a:p>
        </p:txBody>
      </p:sp>
      <p:sp>
        <p:nvSpPr>
          <p:cNvPr id="10" name="Elipsa 9"/>
          <p:cNvSpPr/>
          <p:nvPr/>
        </p:nvSpPr>
        <p:spPr>
          <a:xfrm>
            <a:off x="7668344" y="2420888"/>
            <a:ext cx="1130424" cy="3383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50" b="1" dirty="0" smtClean="0"/>
              <a:t>učenosti</a:t>
            </a:r>
            <a:endParaRPr lang="cs-CZ" sz="1050" b="1" dirty="0"/>
          </a:p>
        </p:txBody>
      </p:sp>
      <p:sp>
        <p:nvSpPr>
          <p:cNvPr id="11" name="Elipsa 10"/>
          <p:cNvSpPr/>
          <p:nvPr/>
        </p:nvSpPr>
        <p:spPr>
          <a:xfrm>
            <a:off x="7740352" y="3789040"/>
            <a:ext cx="1130424" cy="3383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50" b="1" dirty="0" smtClean="0"/>
              <a:t>hrdelního</a:t>
            </a:r>
            <a:endParaRPr lang="cs-CZ" sz="1050" b="1" dirty="0"/>
          </a:p>
        </p:txBody>
      </p:sp>
      <p:sp>
        <p:nvSpPr>
          <p:cNvPr id="12" name="Elipsa 11"/>
          <p:cNvSpPr/>
          <p:nvPr/>
        </p:nvSpPr>
        <p:spPr>
          <a:xfrm>
            <a:off x="7559824" y="3284984"/>
            <a:ext cx="158417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50" b="1" dirty="0" smtClean="0"/>
              <a:t>ochotnických</a:t>
            </a:r>
            <a:endParaRPr lang="cs-CZ" sz="1050" b="1" dirty="0"/>
          </a:p>
        </p:txBody>
      </p:sp>
      <p:sp>
        <p:nvSpPr>
          <p:cNvPr id="13" name="Elipsa 12"/>
          <p:cNvSpPr/>
          <p:nvPr/>
        </p:nvSpPr>
        <p:spPr>
          <a:xfrm>
            <a:off x="7668344" y="4149080"/>
            <a:ext cx="1224136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50" b="1" dirty="0" smtClean="0"/>
              <a:t>Národním muzeu</a:t>
            </a:r>
            <a:endParaRPr lang="cs-CZ" sz="1050" b="1" dirty="0"/>
          </a:p>
        </p:txBody>
      </p:sp>
      <p:sp>
        <p:nvSpPr>
          <p:cNvPr id="14" name="Elipsa 13"/>
          <p:cNvSpPr/>
          <p:nvPr/>
        </p:nvSpPr>
        <p:spPr>
          <a:xfrm>
            <a:off x="7524328" y="4797152"/>
            <a:ext cx="1619672" cy="4103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50" b="1" dirty="0" smtClean="0"/>
              <a:t>Domažlicích</a:t>
            </a:r>
            <a:endParaRPr lang="cs-CZ" sz="1050" b="1" dirty="0"/>
          </a:p>
        </p:txBody>
      </p:sp>
      <p:sp>
        <p:nvSpPr>
          <p:cNvPr id="15" name="Elipsa 14"/>
          <p:cNvSpPr/>
          <p:nvPr/>
        </p:nvSpPr>
        <p:spPr>
          <a:xfrm>
            <a:off x="7652520" y="5301208"/>
            <a:ext cx="1491480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50" b="1" dirty="0" smtClean="0"/>
              <a:t>Pražských novin</a:t>
            </a:r>
            <a:endParaRPr lang="cs-CZ" sz="1050" b="1" dirty="0"/>
          </a:p>
        </p:txBody>
      </p:sp>
      <p:sp>
        <p:nvSpPr>
          <p:cNvPr id="16" name="Elipsa 15"/>
          <p:cNvSpPr/>
          <p:nvPr/>
        </p:nvSpPr>
        <p:spPr>
          <a:xfrm>
            <a:off x="7740352" y="6381328"/>
            <a:ext cx="1130424" cy="3383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50" b="1" dirty="0" smtClean="0"/>
              <a:t>vzdala</a:t>
            </a:r>
            <a:endParaRPr lang="cs-CZ" sz="1050" b="1" dirty="0"/>
          </a:p>
        </p:txBody>
      </p:sp>
      <p:sp>
        <p:nvSpPr>
          <p:cNvPr id="17" name="Elipsa 16"/>
          <p:cNvSpPr/>
          <p:nvPr/>
        </p:nvSpPr>
        <p:spPr>
          <a:xfrm>
            <a:off x="7740352" y="5949280"/>
            <a:ext cx="1224136" cy="3383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50" b="1" dirty="0" smtClean="0"/>
              <a:t>rakovinou</a:t>
            </a:r>
            <a:endParaRPr lang="cs-CZ" sz="1050" b="1" dirty="0"/>
          </a:p>
        </p:txBody>
      </p:sp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Které informace jsou pravdivé </a:t>
            </a:r>
            <a:r>
              <a:rPr lang="cs-CZ" sz="4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4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6686568" cy="4525963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K.J. Erben žil v Mileticích.                   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K.J. Erben byl jednou ženatý.                </a:t>
            </a:r>
            <a:endParaRPr lang="cs-CZ" sz="24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K.J. Erben vystudoval práva.                 </a:t>
            </a:r>
            <a:endParaRPr lang="cs-CZ" sz="24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Otec K.J. Erbena byl kovář.                   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         </a:t>
            </a:r>
          </a:p>
          <a:p>
            <a:pPr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K.J. Erben navštívil Domažlice.            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072330" y="1722437"/>
            <a:ext cx="161447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ANO</a:t>
            </a: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NE</a:t>
            </a:r>
          </a:p>
          <a:p>
            <a:pPr>
              <a:buNone/>
            </a:pPr>
            <a:endParaRPr lang="cs-CZ" sz="24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ANO</a:t>
            </a:r>
          </a:p>
          <a:p>
            <a:pPr>
              <a:buNone/>
            </a:pPr>
            <a:endParaRPr lang="cs-CZ" sz="24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  NE</a:t>
            </a: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ANO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z="24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0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363272" cy="1666526"/>
          </a:xfrm>
        </p:spPr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Erbenovy balady</a:t>
            </a:r>
            <a:endParaRPr lang="cs-CZ" sz="44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3328982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 se tato sbírka jmenuje?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Z kolika balad se sbírka skládá?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Nalezni názvy 10 balad v osmisměrce. Ze zbylých písmen slož název jedenácté balady. Všechny balady vypiš dolů pod křížovku. Jedna balada chybí, doplň ji.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71934" y="1722437"/>
            <a:ext cx="4614866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Svatební košile    Zlatý kolovrat</a:t>
            </a:r>
          </a:p>
          <a:p>
            <a:pPr algn="ctr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Polednice   Lilie    Vodník  </a:t>
            </a:r>
          </a:p>
          <a:p>
            <a:pPr algn="ctr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Holoubek   Vrba   Štědrý den</a:t>
            </a:r>
          </a:p>
          <a:p>
            <a:pPr algn="ctr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Poklad a …………..</a:t>
            </a:r>
            <a:endParaRPr lang="cs-CZ" sz="2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1268760"/>
            <a:ext cx="4538675" cy="33575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 descr="C:\Users\Aja\AppData\Local\Microsoft\Windows\Temporary Internet Files\Content.IE5\CXMKDN3Y\MC90033816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884368" y="5085184"/>
            <a:ext cx="1259632" cy="1662666"/>
          </a:xfrm>
          <a:prstGeom prst="rect">
            <a:avLst/>
          </a:prstGeom>
          <a:noFill/>
        </p:spPr>
      </p:pic>
      <p:sp>
        <p:nvSpPr>
          <p:cNvPr id="8" name="Elipsa 7"/>
          <p:cNvSpPr/>
          <p:nvPr/>
        </p:nvSpPr>
        <p:spPr>
          <a:xfrm>
            <a:off x="5724128" y="6021288"/>
            <a:ext cx="1922512" cy="6263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Kytice</a:t>
            </a:r>
            <a:endParaRPr lang="cs-CZ" b="1" dirty="0"/>
          </a:p>
        </p:txBody>
      </p:sp>
      <p:pic>
        <p:nvPicPr>
          <p:cNvPr id="9" name="Picture 2" descr="C:\Users\Aja\AppData\Local\Microsoft\Windows\Temporary Internet Files\Content.IE5\S7YR0DND\MC90035576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436096" y="0"/>
            <a:ext cx="1857375" cy="135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Dílo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55576" y="1722437"/>
            <a:ext cx="3888432" cy="4525963"/>
          </a:xfrm>
        </p:spPr>
        <p:txBody>
          <a:bodyPr>
            <a:normAutofit fontScale="92500" lnSpcReduction="10000"/>
          </a:bodyPr>
          <a:lstStyle/>
          <a:p>
            <a:pPr algn="ctr"/>
            <a:endParaRPr lang="cs-CZ" b="1" u="sng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b="1" u="sng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 roce 1853 vydal Karel Jaromír Erben jedno ze svých nejslavnějších děl – jedinou sbírku básní- </a:t>
            </a:r>
          </a:p>
          <a:p>
            <a:endParaRPr lang="cs-CZ" b="1" u="sng" dirty="0" smtClean="0"/>
          </a:p>
          <a:p>
            <a:pPr algn="ctr"/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KYTICE               z pověstí národních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1071546"/>
            <a:ext cx="3274563" cy="4778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1" descr="C:\Users\Aja\AppData\Local\Microsoft\Windows\Temporary Internet Files\Content.IE5\B5C89PBA\MC90035583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0"/>
            <a:ext cx="2808312" cy="2636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Kytice</a:t>
            </a:r>
            <a:endParaRPr lang="cs-CZ" sz="44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28596" y="1556792"/>
            <a:ext cx="7286676" cy="530120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u="sng" dirty="0" smtClean="0"/>
              <a:t> </a:t>
            </a: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Ke krátkému popisu balady přiřaď správný název balady.</a:t>
            </a:r>
            <a:endParaRPr lang="cs-CZ" dirty="0" smtClean="0"/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Poklad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Mateřídouška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Polednice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Zlatý kolovrat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Svatební košile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Vodník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Štědrý den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643702" y="1628800"/>
            <a:ext cx="2357454" cy="4680520"/>
          </a:xfrm>
        </p:spPr>
        <p:txBody>
          <a:bodyPr>
            <a:normAutofit fontScale="92500" lnSpcReduction="20000"/>
          </a:bodyPr>
          <a:lstStyle/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Mateřídouška</a:t>
            </a:r>
          </a:p>
          <a:p>
            <a:endParaRPr lang="cs-CZ" sz="20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Poklad</a:t>
            </a:r>
          </a:p>
          <a:p>
            <a:endParaRPr lang="cs-CZ" sz="20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Svatební košile</a:t>
            </a:r>
          </a:p>
          <a:p>
            <a:endParaRPr lang="cs-CZ" sz="20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Polednice</a:t>
            </a:r>
          </a:p>
          <a:p>
            <a:endParaRPr lang="cs-CZ" sz="20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Zlatý kolovrat</a:t>
            </a:r>
          </a:p>
          <a:p>
            <a:endParaRPr lang="cs-CZ" sz="20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Štědrý den</a:t>
            </a:r>
          </a:p>
          <a:p>
            <a:endParaRPr lang="cs-CZ" sz="20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Vodník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988840"/>
            <a:ext cx="3974551" cy="42148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4" name="Picture 2" descr="C:\Users\Aja\AppData\Local\Microsoft\Windows\Temporary Internet Files\Content.IE5\PM1NNNEB\MC9003906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15549" y="188641"/>
            <a:ext cx="1794756" cy="151216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sz="3600" b="1" u="sng" dirty="0" smtClean="0">
                <a:solidFill>
                  <a:schemeClr val="tx1"/>
                </a:solidFill>
              </a:rPr>
              <a:t>Hudební ztvárnění</a:t>
            </a:r>
            <a:endParaRPr lang="cs-CZ" sz="3600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  <a:defRPr/>
            </a:pPr>
            <a:endParaRPr lang="cs-CZ" dirty="0" smtClean="0"/>
          </a:p>
          <a:p>
            <a:pPr algn="ctr">
              <a:buNone/>
              <a:defRPr/>
            </a:pPr>
            <a:r>
              <a:rPr lang="cs-CZ" b="1" dirty="0" smtClean="0"/>
              <a:t>Některé balady  zhudebnil skladatel Antonín Dvořák, jde o symfonické básně:</a:t>
            </a:r>
          </a:p>
          <a:p>
            <a:pPr>
              <a:defRPr/>
            </a:pPr>
            <a:r>
              <a:rPr lang="cs-CZ" b="1" dirty="0" smtClean="0"/>
              <a:t>Vodník</a:t>
            </a:r>
          </a:p>
          <a:p>
            <a:pPr>
              <a:defRPr/>
            </a:pPr>
            <a:r>
              <a:rPr lang="cs-CZ" b="1" dirty="0" smtClean="0"/>
              <a:t>Polednice</a:t>
            </a:r>
          </a:p>
          <a:p>
            <a:pPr>
              <a:defRPr/>
            </a:pPr>
            <a:r>
              <a:rPr lang="cs-CZ" b="1" dirty="0" smtClean="0"/>
              <a:t>Zlatý kolovrat</a:t>
            </a:r>
          </a:p>
          <a:p>
            <a:pPr>
              <a:defRPr/>
            </a:pPr>
            <a:r>
              <a:rPr lang="cs-CZ" b="1" dirty="0" smtClean="0"/>
              <a:t>Holoubek</a:t>
            </a:r>
            <a:endParaRPr lang="cs-CZ" b="1" dirty="0"/>
          </a:p>
        </p:txBody>
      </p:sp>
      <p:pic>
        <p:nvPicPr>
          <p:cNvPr id="14340" name="Picture 2" descr="C:\Users\Aja\AppData\Local\Microsoft\Windows\Temporary Internet Files\Content.IE5\XFT84EKL\MC90044179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177949">
            <a:off x="5416224" y="528807"/>
            <a:ext cx="2160240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 descr="C:\Users\Aja\AppData\Local\Microsoft\Windows\Temporary Internet Files\Content.IE5\105ORQWU\MC90010926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3717032"/>
            <a:ext cx="2076252" cy="2205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Poznáš baladu?</a:t>
            </a:r>
            <a:endParaRPr lang="cs-CZ" sz="44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1428737"/>
            <a:ext cx="4429156" cy="4819664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„Pojď si proň, ty nezbedníku,</a:t>
            </a: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 pojď, vem si ho, zlostníka!“</a:t>
            </a: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 A hle, tu kdos u světnice</a:t>
            </a: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 dveře zlehka odmyká.</a:t>
            </a: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 Malá, hnědá, tváři divé</a:t>
            </a: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 pod plachetkou osoba;</a:t>
            </a: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 o berličce, hnáty křivé,</a:t>
            </a: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 hlas – vichřice podoba!</a:t>
            </a:r>
          </a:p>
          <a:p>
            <a:pPr algn="ctr">
              <a:buNone/>
            </a:pPr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Dej sem dítě…….</a:t>
            </a: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43372" y="548680"/>
            <a:ext cx="4543428" cy="5699721"/>
          </a:xfrm>
        </p:spPr>
        <p:txBody>
          <a:bodyPr>
            <a:norm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Doplň vynechaný text a přednes báseň: 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1484784"/>
            <a:ext cx="2786082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Elipsa 8"/>
          <p:cNvSpPr/>
          <p:nvPr/>
        </p:nvSpPr>
        <p:spPr>
          <a:xfrm>
            <a:off x="5508104" y="5589240"/>
            <a:ext cx="331236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Polednice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2" descr="C:\Users\Aja\AppData\Local\Microsoft\Windows\Temporary Internet Files\Content.IE5\U2E7PW9E\MC90043614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4365104"/>
            <a:ext cx="1596157" cy="164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olednice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2123728" y="5517232"/>
            <a:ext cx="1080120" cy="1080120"/>
          </a:xfrm>
          <a:prstGeom prst="rect">
            <a:avLst/>
          </a:prstGeom>
        </p:spPr>
      </p:pic>
    </p:spTree>
  </p:cSld>
  <p:clrMapOvr>
    <a:masterClrMapping/>
  </p:clrMapOvr>
  <p:transition spd="slow">
    <p:wipe dir="d"/>
    <p:sndAc>
      <p:stSnd>
        <p:snd r:embed="rId3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5" dur="2970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>
                <p:cTn id="10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build="p"/>
      <p:bldP spid="4" grpId="0" build="p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Pohádky</a:t>
            </a:r>
            <a:endParaRPr lang="cs-CZ" sz="44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Karel Jaromír Erben si zaznamenával  pohádkové příběhy.</a:t>
            </a:r>
          </a:p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Na venkově si nechal vypravovat od prostých lidí na polích pohádky a písně a za to je  odměňoval   grošem.</a:t>
            </a:r>
          </a:p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Požádal také  své přátele z různých částí Čech, aby mu pomáhali sbírat pohádky a písně.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285728"/>
            <a:ext cx="4644008" cy="5962672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endParaRPr lang="cs-CZ" sz="22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Nejznámější pohádky</a:t>
            </a:r>
          </a:p>
          <a:p>
            <a:pPr algn="ctr">
              <a:buNone/>
            </a:pPr>
            <a:endParaRPr lang="cs-CZ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 Zlatovlásce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Tři zlaté vlasy děda Vševěda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Dlouhý, Široký a Bystrozraký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Hrnečku, vař!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Pták Ohnivák a liška Ryška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Otesánek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3866320"/>
            <a:ext cx="2088232" cy="28059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6" descr="C:\Users\Aja\AppData\Local\Microsoft\Windows\Temporary Internet Files\Content.IE5\EIZP7BPH\MC90036165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0"/>
            <a:ext cx="1584176" cy="19861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5" descr="C:\Users\Aja\AppData\Local\Microsoft\Windows\Temporary Internet Files\Content.IE5\NKHCPSU3\MC90036166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304" y="4048119"/>
            <a:ext cx="1502023" cy="21059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Správně odpovídej a vylušti, co je skryto pod otázkami.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85992"/>
            <a:ext cx="7686700" cy="416881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3000" dirty="0" smtClean="0">
                <a:solidFill>
                  <a:schemeClr val="accent3">
                    <a:lumMod val="75000"/>
                  </a:schemeClr>
                </a:solidFill>
              </a:rPr>
              <a:t>?</a:t>
            </a:r>
            <a:endParaRPr lang="cs-CZ" sz="230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Aja\AppData\Local\Microsoft\Windows\Temporary Internet Files\Content.IE5\S1ZIA86T\MC90040461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</p:spPr>
      </p:pic>
      <p:sp>
        <p:nvSpPr>
          <p:cNvPr id="52" name="Obdélník 51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Řekni tři nejznámější Erbenovy pohádky!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57422" y="0"/>
            <a:ext cx="228601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Jak  zní celý název  Erbenova nejznámějšího díla?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39752" y="0"/>
            <a:ext cx="230083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643438" y="0"/>
            <a:ext cx="221457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Jaký je rozdíl mezi baladou a romancí?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Kde Erben sbíral pohádky?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0" y="2428868"/>
            <a:ext cx="2357422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Vysvětli pojem ústní lidová slovesnost !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644008" y="0"/>
            <a:ext cx="222939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0" y="2420888"/>
            <a:ext cx="2357422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357422" y="2428868"/>
            <a:ext cx="2286016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 kolika balad se sbírka Kytice skládá?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4643438" y="2428868"/>
            <a:ext cx="2214578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Co je to mateřídouška ?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6858016" y="2428868"/>
            <a:ext cx="2285984" cy="21157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Vyber si jednu baladu a převyprávěj ji !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Co je to balada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235742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Jmenuj alespoň tři postavy z Kytice?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643438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Jaké bylo Erbenovo původní povolání?</a:t>
            </a:r>
            <a:endParaRPr lang="cs-CZ" sz="2000" b="1" dirty="0"/>
          </a:p>
        </p:txBody>
      </p:sp>
      <p:sp>
        <p:nvSpPr>
          <p:cNvPr id="22" name="Obdélník 21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Co víš o Erbenově  životě?</a:t>
            </a:r>
            <a:endParaRPr lang="cs-CZ" sz="2000" b="1" dirty="0"/>
          </a:p>
        </p:txBody>
      </p:sp>
      <p:sp>
        <p:nvSpPr>
          <p:cNvPr id="26" name="Obdélník 25"/>
          <p:cNvSpPr/>
          <p:nvPr/>
        </p:nvSpPr>
        <p:spPr>
          <a:xfrm>
            <a:off x="2339752" y="2420888"/>
            <a:ext cx="2286016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644008" y="2420888"/>
            <a:ext cx="2214578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858016" y="2420888"/>
            <a:ext cx="2285984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233975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4644008" y="4572008"/>
            <a:ext cx="2214578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2690191"/>
      </p:ext>
    </p:extLst>
  </p:cSld>
  <p:clrMapOvr>
    <a:masterClrMapping/>
  </p:clrMapOvr>
  <p:transition spd="slow">
    <p:wipe dir="d"/>
    <p:sndAc>
      <p:stSnd>
        <p:snd r:embed="rId3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52" grpId="0" animBg="1"/>
      <p:bldP spid="54" grpId="0" animBg="1"/>
      <p:bldP spid="5" grpId="0" animBg="1"/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7" grpId="0" animBg="1"/>
      <p:bldP spid="3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67494"/>
            <a:ext cx="8686800" cy="1399032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Zdroje odkazů: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http://cs.wikipedia.org/wiki/Soubor:Jan_Vilímek_-_Karel_Jaromír_Erben.jpg</a:t>
            </a: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Přefocen obal knihy Kytice</a:t>
            </a:r>
          </a:p>
          <a:p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Přefocena ilustrace k baladě Polednice</a:t>
            </a:r>
          </a:p>
          <a:p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http://cs.wikipedia.org/wiki/Soubor:Venceslav_cerny_erben_baje_a_povesti_slovanske.jpg</a:t>
            </a:r>
            <a:endParaRPr lang="cs-CZ" sz="20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00B0F0"/>
                </a:solidFill>
              </a:rPr>
              <a:t>Klipart (volně ke stažení Microsoft Office)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254</TotalTime>
  <Words>540</Words>
  <Application>Microsoft Office PowerPoint</Application>
  <PresentationFormat>Předvádění na obrazovce (4:3)</PresentationFormat>
  <Paragraphs>201</Paragraphs>
  <Slides>15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Talent</vt:lpstr>
      <vt:lpstr>Snímek 1</vt:lpstr>
      <vt:lpstr>ANOTACE:</vt:lpstr>
      <vt:lpstr>Mistr balad</vt:lpstr>
      <vt:lpstr>Kdo jsem?</vt:lpstr>
      <vt:lpstr>Přečti si jeho životopis a doplň chybějící informace z rámečku   </vt:lpstr>
      <vt:lpstr>Které informace jsou pravdivé  </vt:lpstr>
      <vt:lpstr>Erbenovy balady</vt:lpstr>
      <vt:lpstr>Dílo</vt:lpstr>
      <vt:lpstr>Kytice</vt:lpstr>
      <vt:lpstr>Hudební ztvárnění</vt:lpstr>
      <vt:lpstr>Poznáš baladu?</vt:lpstr>
      <vt:lpstr>Pohádky</vt:lpstr>
      <vt:lpstr>Správně odpovídej a vylušti, co je skryto pod otázkami.</vt:lpstr>
      <vt:lpstr>Snímek 14</vt:lpstr>
      <vt:lpstr>Zdroje odkazů: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Aja</dc:creator>
  <cp:lastModifiedBy>ředitelka</cp:lastModifiedBy>
  <cp:revision>50</cp:revision>
  <dcterms:created xsi:type="dcterms:W3CDTF">2012-02-05T21:16:05Z</dcterms:created>
  <dcterms:modified xsi:type="dcterms:W3CDTF">2013-07-01T07:01:56Z</dcterms:modified>
</cp:coreProperties>
</file>