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74" r:id="rId2"/>
    <p:sldId id="275" r:id="rId3"/>
    <p:sldId id="256" r:id="rId4"/>
    <p:sldId id="259" r:id="rId5"/>
    <p:sldId id="264" r:id="rId6"/>
    <p:sldId id="261" r:id="rId7"/>
    <p:sldId id="262" r:id="rId8"/>
    <p:sldId id="269" r:id="rId9"/>
    <p:sldId id="263" r:id="rId10"/>
    <p:sldId id="265" r:id="rId11"/>
    <p:sldId id="266" r:id="rId12"/>
    <p:sldId id="276" r:id="rId13"/>
    <p:sldId id="277" r:id="rId14"/>
    <p:sldId id="272" r:id="rId15"/>
    <p:sldId id="271" r:id="rId16"/>
    <p:sldId id="273" r:id="rId17"/>
    <p:sldId id="258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C7633B-9ABB-4094-91F6-4EEC64EFE935}" type="presOf" srcId="{27FE2D31-D344-4B63-A89A-A89AB0D9F3E3}" destId="{FE47432B-CA46-450C-8D8F-66C300A95B52}" srcOrd="0" destOrd="0" presId="urn:microsoft.com/office/officeart/2005/8/layout/target3"/>
    <dgm:cxn modelId="{EDEA2F69-8EFE-4376-AF60-32C4AE5EC3E1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AEF59BF-916C-48F4-95FD-0BE621052EB4}" type="presOf" srcId="{914700B9-77B5-440A-A438-DE98B6D4894D}" destId="{BD9AF279-D483-48F2-BBBD-45F8E8923512}" srcOrd="1" destOrd="0" presId="urn:microsoft.com/office/officeart/2005/8/layout/target3"/>
    <dgm:cxn modelId="{B19F5EBE-E0C6-4EDE-A989-F77C32D9BF00}" type="presOf" srcId="{100B6B2E-82E6-4C11-B19B-F2DB3A0EA64F}" destId="{645AA564-2E9E-4954-AD87-AE01782CEC59}" srcOrd="0" destOrd="0" presId="urn:microsoft.com/office/officeart/2005/8/layout/target3"/>
    <dgm:cxn modelId="{A2CB0B91-4368-4044-BCC3-6260C1E60AFF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95FEAAF-F2FE-427F-A8A0-C3792B25E105}" type="presOf" srcId="{130831A4-0540-4EC5-8F5A-93030E89D2D9}" destId="{F69CC921-512E-49F4-824C-A648EC5F27A5}" srcOrd="0" destOrd="0" presId="urn:microsoft.com/office/officeart/2005/8/layout/target3"/>
    <dgm:cxn modelId="{D31C3748-E08C-4999-B0AC-20D39C38CACD}" type="presOf" srcId="{100B6B2E-82E6-4C11-B19B-F2DB3A0EA64F}" destId="{DBA8199F-D892-4A8E-A352-2B7844050E09}" srcOrd="1" destOrd="0" presId="urn:microsoft.com/office/officeart/2005/8/layout/target3"/>
    <dgm:cxn modelId="{7C8DC8C5-B847-4A06-A9E5-85782445A0D8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D1A964E-BD01-4CD5-A405-3025DA104AB7}" type="presOf" srcId="{1D8420EA-BFA0-403B-80F5-647FA396CC45}" destId="{8467D0EB-87A2-4285-8ACA-0398EFBF29BC}" srcOrd="1" destOrd="0" presId="urn:microsoft.com/office/officeart/2005/8/layout/target3"/>
    <dgm:cxn modelId="{76E1BF9B-7F6B-4A2C-973D-1D744605E37D}" type="presParOf" srcId="{FE47432B-CA46-450C-8D8F-66C300A95B52}" destId="{B522209E-30D0-49D6-A340-2D383A11C668}" srcOrd="0" destOrd="0" presId="urn:microsoft.com/office/officeart/2005/8/layout/target3"/>
    <dgm:cxn modelId="{8D3D91C4-DDAD-416D-A0CC-802EF361B1A6}" type="presParOf" srcId="{FE47432B-CA46-450C-8D8F-66C300A95B52}" destId="{ED5A8377-51D5-4DC5-B0E7-680166966720}" srcOrd="1" destOrd="0" presId="urn:microsoft.com/office/officeart/2005/8/layout/target3"/>
    <dgm:cxn modelId="{216F5C23-9630-4F15-93FA-0312472B4CF3}" type="presParOf" srcId="{FE47432B-CA46-450C-8D8F-66C300A95B52}" destId="{F69CC921-512E-49F4-824C-A648EC5F27A5}" srcOrd="2" destOrd="0" presId="urn:microsoft.com/office/officeart/2005/8/layout/target3"/>
    <dgm:cxn modelId="{62D7DC76-6206-4366-B533-8797E0F0FC82}" type="presParOf" srcId="{FE47432B-CA46-450C-8D8F-66C300A95B52}" destId="{61C9CE18-EDA6-4EDF-BA1C-09779D38FBBF}" srcOrd="3" destOrd="0" presId="urn:microsoft.com/office/officeart/2005/8/layout/target3"/>
    <dgm:cxn modelId="{6CC103DB-CEE2-4DFA-9C06-2C090B831A3F}" type="presParOf" srcId="{FE47432B-CA46-450C-8D8F-66C300A95B52}" destId="{D60DEAAB-7AFE-435A-ACF6-18851E4B0426}" srcOrd="4" destOrd="0" presId="urn:microsoft.com/office/officeart/2005/8/layout/target3"/>
    <dgm:cxn modelId="{6C21D290-4167-496D-B510-3BE5393B514F}" type="presParOf" srcId="{FE47432B-CA46-450C-8D8F-66C300A95B52}" destId="{F7B3C0B7-F0F7-4F49-B02C-3630F8C5FAE5}" srcOrd="5" destOrd="0" presId="urn:microsoft.com/office/officeart/2005/8/layout/target3"/>
    <dgm:cxn modelId="{6F35588B-F656-483E-A943-43D6C7D5406E}" type="presParOf" srcId="{FE47432B-CA46-450C-8D8F-66C300A95B52}" destId="{C9DA9446-E2D3-4F6A-8960-3CADFBF870B8}" srcOrd="6" destOrd="0" presId="urn:microsoft.com/office/officeart/2005/8/layout/target3"/>
    <dgm:cxn modelId="{7D5EFDFE-8332-4831-ABB9-479B3A5A79D3}" type="presParOf" srcId="{FE47432B-CA46-450C-8D8F-66C300A95B52}" destId="{9726EC6F-D322-4CD3-B489-1BE3DF7CE70B}" srcOrd="7" destOrd="0" presId="urn:microsoft.com/office/officeart/2005/8/layout/target3"/>
    <dgm:cxn modelId="{DBD8066C-E5B3-4EAF-885A-B037DAB6C5F3}" type="presParOf" srcId="{FE47432B-CA46-450C-8D8F-66C300A95B52}" destId="{645AA564-2E9E-4954-AD87-AE01782CEC59}" srcOrd="8" destOrd="0" presId="urn:microsoft.com/office/officeart/2005/8/layout/target3"/>
    <dgm:cxn modelId="{5CFDB9B2-A36F-4E3B-A185-19E498EC2B3D}" type="presParOf" srcId="{FE47432B-CA46-450C-8D8F-66C300A95B52}" destId="{8538CAC4-6A86-42B8-B5AF-2FF155DB9D02}" srcOrd="9" destOrd="0" presId="urn:microsoft.com/office/officeart/2005/8/layout/target3"/>
    <dgm:cxn modelId="{49C093C8-2EFB-4B14-B886-822498F5F8A2}" type="presParOf" srcId="{FE47432B-CA46-450C-8D8F-66C300A95B52}" destId="{26FD6024-A07F-46D0-8BC0-B5E595C5673D}" srcOrd="10" destOrd="0" presId="urn:microsoft.com/office/officeart/2005/8/layout/target3"/>
    <dgm:cxn modelId="{D7E7275C-5DA4-4E0C-821A-175133E1A9E9}" type="presParOf" srcId="{FE47432B-CA46-450C-8D8F-66C300A95B52}" destId="{E73F1C26-6DCD-4001-88B9-355E01E2BCE7}" srcOrd="11" destOrd="0" presId="urn:microsoft.com/office/officeart/2005/8/layout/target3"/>
    <dgm:cxn modelId="{3D906490-D5B3-4946-A539-5A6EA1769512}" type="presParOf" srcId="{FE47432B-CA46-450C-8D8F-66C300A95B52}" destId="{8E23E229-92FC-49D1-B5FE-0303176B8A4E}" srcOrd="12" destOrd="0" presId="urn:microsoft.com/office/officeart/2005/8/layout/target3"/>
    <dgm:cxn modelId="{6374DE89-49DF-48E6-A0D5-4AF04F8C66DD}" type="presParOf" srcId="{FE47432B-CA46-450C-8D8F-66C300A95B52}" destId="{8467D0EB-87A2-4285-8ACA-0398EFBF29BC}" srcOrd="13" destOrd="0" presId="urn:microsoft.com/office/officeart/2005/8/layout/target3"/>
    <dgm:cxn modelId="{BC2F8B32-402C-4898-AA9F-E0CB476BC205}" type="presParOf" srcId="{FE47432B-CA46-450C-8D8F-66C300A95B52}" destId="{DBA8199F-D892-4A8E-A352-2B7844050E09}" srcOrd="14" destOrd="0" presId="urn:microsoft.com/office/officeart/2005/8/layout/target3"/>
    <dgm:cxn modelId="{B5AE6BC2-0A27-46DD-876C-A5C6B518E31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F0A639-1606-472E-877C-775648038816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74240-95D0-40A9-9BEF-3EDD57ABE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74240-95D0-40A9-9BEF-3EDD57ABECC1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80C2808-7471-491D-859E-B7A1FF6DC95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B81A0F6-0604-40F1-A126-88DF97B36D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 dir="d"/>
    <p:sndAc>
      <p:stSnd>
        <p:snd r:embed="rId13" name="arrow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an_Vil&#237;mek_-_Franti&#353;ek_Palack&#253;.jpg" TargetMode="External"/><Relationship Id="rId3" Type="http://schemas.openxmlformats.org/officeDocument/2006/relationships/hyperlink" Target="http://cs.wikipedia.org/wiki/Soubor:Jan_Vil&#237;mek_-_Bo&#382;ena_N&#283;mcov&#225;.jpg" TargetMode="External"/><Relationship Id="rId7" Type="http://schemas.openxmlformats.org/officeDocument/2006/relationships/hyperlink" Target="http://cs.wikipedia.org/wiki/Soubor:Josef_M&#225;nes,_1860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Vil&#237;mek_-_Karel_Havl&#237;&#269;ek_Borovsk&#253;.jpg" TargetMode="External"/><Relationship Id="rId5" Type="http://schemas.openxmlformats.org/officeDocument/2006/relationships/hyperlink" Target="http://cs.wikipedia.org/wiki/Soubor:Bozena_Nemcova_Babicka_1913.jpg" TargetMode="External"/><Relationship Id="rId4" Type="http://schemas.openxmlformats.org/officeDocument/2006/relationships/hyperlink" Target="http://cs.wikipedia.org/wiki/Soubor:Souso&#353;&#237;_Babi&#269;ky_v_Ratibo&#345;ic&#237;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Královna pohádek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života a díla české spisovatelky Boženy Němcové.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seznámí se smutným životem české spisovatelky Boženy Němcové, zrekapitulují si díla, která autorka napsala a která žáci znají především z hodin čtení. Na internetu vyhledají důležité informace o autorčině životě a o místech, která jsou spjata s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jejím životem.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Královna pohádek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/>
              <a:t>Český jazyk 8. ročník</a:t>
            </a:r>
            <a:endParaRPr lang="cs-CZ" b="1" u="sng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1836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Poznáš kdo jsem?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500034" y="1214422"/>
            <a:ext cx="4038600" cy="4056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500175"/>
            <a:ext cx="4281518" cy="474822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Barbora Novotná, později Barbora Panklová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Narozena 4. února 1820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ve Vídni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Zemřela 21. ledna 1862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v Praze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česká spisovatelka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považována za zakladatelku novodobé české prózy.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285720" y="5500702"/>
            <a:ext cx="4286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Božena Němcová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s internetem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Doplň správně informace v tabulce, použij stránku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www.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wikipedia.cz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Najdi také informace o filmovém zpracování Babičky. Kolikrát byla celkem zpracována a co o těchto zpracováních najdeš?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38" y="2786058"/>
            <a:ext cx="7072362" cy="2295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 descr="C:\Users\Aja\AppData\Local\Microsoft\Windows\Temporary Internet Files\Content.IE5\24U6KV5S\MC900440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692696"/>
            <a:ext cx="1412875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 tajence rozluštíš  nejznámější dílo Boženy Němcové</a:t>
            </a:r>
            <a:b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357164" y="2000238"/>
          <a:ext cx="4357717" cy="3429029"/>
        </p:xfrm>
        <a:graphic>
          <a:graphicData uri="http://schemas.openxmlformats.org/drawingml/2006/table">
            <a:tbl>
              <a:tblPr/>
              <a:tblGrid>
                <a:gridCol w="335209"/>
                <a:gridCol w="335209"/>
                <a:gridCol w="335209"/>
                <a:gridCol w="335209"/>
                <a:gridCol w="335209"/>
                <a:gridCol w="335209"/>
                <a:gridCol w="335209"/>
                <a:gridCol w="335209"/>
                <a:gridCol w="335209"/>
                <a:gridCol w="335209"/>
                <a:gridCol w="335209"/>
                <a:gridCol w="335209"/>
                <a:gridCol w="335209"/>
              </a:tblGrid>
              <a:tr h="715949"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2180"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180"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400" b="1" u="none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/>
                          <a:ea typeface="Times New Roman"/>
                          <a:cs typeface="Times New Roman"/>
                        </a:rPr>
                        <a:t>CH</a:t>
                      </a:r>
                      <a:endParaRPr lang="cs-CZ" sz="1200" b="1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180"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52180"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2180"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2180"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900" dirty="0">
                        <a:latin typeface="Calibri"/>
                        <a:cs typeface="Times New Roman"/>
                      </a:endParaRPr>
                    </a:p>
                  </a:txBody>
                  <a:tcPr marL="37952" marR="3795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28670"/>
            <a:ext cx="4038600" cy="5715039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 síle ženského ducha vypráví příběh  Divá __________</a:t>
            </a:r>
          </a:p>
          <a:p>
            <a:pPr lvl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Román popisující záměnu totožnosti chlapce za dívku se jmenuje __________</a:t>
            </a:r>
          </a:p>
          <a:p>
            <a:pPr lvl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Regionální dílo Boženy Němcové se jmenuje Národní __________ a pověsti.</a:t>
            </a:r>
          </a:p>
          <a:p>
            <a:pPr lvl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Oblíbený románem je Pohorská __________.</a:t>
            </a:r>
          </a:p>
          <a:p>
            <a:pPr lvl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Román o problematice chudých a bohatých se nazývá V zámku a v __________.</a:t>
            </a:r>
          </a:p>
          <a:p>
            <a:pPr lvl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Útvar, ve kterém vystupují nadpřirozené bytosti a kde dobro vítězí nad zlem, se nazývá __________.</a:t>
            </a:r>
          </a:p>
          <a:p>
            <a:pPr lvl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Ze slovenského venkova pochází příběh Chyže pod __________. 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sp>
        <p:nvSpPr>
          <p:cNvPr id="16" name="Šipka dolů 15"/>
          <p:cNvSpPr/>
          <p:nvPr/>
        </p:nvSpPr>
        <p:spPr>
          <a:xfrm>
            <a:off x="2357422" y="1428736"/>
            <a:ext cx="484632" cy="47834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00034" y="5572140"/>
            <a:ext cx="307183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Babička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57158" y="1000108"/>
            <a:ext cx="8329642" cy="5643602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Babička ___________ žila ve vesnici ___________ . Měla syna a dvě dcery. Jednoho dne obdržela od starší z dcer  ___________ dopis, ve kterém jí psala, že její muž Jan Prošek, byl přeložen do Čech na panství jakési kněžny ___________. Zvala babičku, aby se k nim přestěhovala. </a:t>
            </a:r>
          </a:p>
          <a:p>
            <a:pPr algn="ctr"/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	Na babičku se těšili  zejména děti (___________, ___________, ___________, ___________).  Dohadovaly se, jak ta jejich babička asi vypadá. Když přijela, měli všichni velkou radost a Barunka s ostatními z ní nemohli oči spustit.  Babička se svými vnoučaty chodívala na procházky, vyprávěla jim  příběhy a modlila se s nimi , zvykla si i na nový dům  na ___________.</a:t>
            </a:r>
          </a:p>
          <a:p>
            <a:pPr algn="ctr"/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	Ve vsi ji měli všichni rádi. Babička si také lidi oblíbila, např. komtesu ___________, která krásně malovala a namalovala i babičku. Ve vsi bylo jedno, dříve krásné děvče. Jmenovala se ___________, byla dcerou sedláka. Z nešťastné lásky se dívka zbláznila, jen zpívala u splavu. Jednoho dne přišla bouře a zasáhl ji blesk. Za několik týdnů se na Starém bělidle lidé dozvěděli, že se slečna Hortensie bude vdávat za ___________. Na jaře začala babička kašlat a nemohla už ani chodit do kostela. Za několik dní babička zemřela. Lidé, kteří ji znali, plakali. Když se konal babiččin pohřeb, hleděla kněžna Zaháňská z okna a zašeptala: „___________!“</a:t>
            </a:r>
          </a:p>
          <a:p>
            <a:pPr algn="ctr"/>
            <a:endParaRPr lang="cs-CZ" sz="3400" dirty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88640"/>
            <a:ext cx="777686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Babiččino údolí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Sousoší Babička s dětmi v Ratibořicích</a:t>
            </a:r>
            <a:endParaRPr lang="cs-CZ" sz="28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428868"/>
            <a:ext cx="7000924" cy="3948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Román Babička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4038600" cy="4680520"/>
          </a:xfrm>
        </p:spPr>
        <p:txBody>
          <a:bodyPr>
            <a:normAutofit fontScale="85000" lnSpcReduction="20000"/>
          </a:bodyPr>
          <a:lstStyle/>
          <a:p>
            <a:pPr lvl="0" algn="ctr">
              <a:buNone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Vzpomeneš si, ještě na další postavy z románu Babička?</a:t>
            </a:r>
            <a:endParaRPr lang="cs-CZ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se jmenují psi, kteří byli na dvoře rodiny Prošků 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se jmenovalo hospodské děvče, které si babička oblíbila ?</a:t>
            </a:r>
            <a:endParaRPr lang="cs-CZ" dirty="0" smtClean="0"/>
          </a:p>
          <a:p>
            <a:pPr lvl="0" algn="ctr">
              <a:buNone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Odpověz na otázky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  <a:endParaRPr lang="cs-CZ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Kolik vnoučat měla Babička?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dělala babička u Proškových?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se stalo Viktorce?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3100" y="1722438"/>
            <a:ext cx="32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5" descr="http://obrazky.superia.cz/800/babic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88640"/>
            <a:ext cx="2432284" cy="23587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s internetem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Najdi na internetu, kdo byly tyto osoby a zjisti, jaký vztah měly k Boženě Němcové: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2714620"/>
            <a:ext cx="2019286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2714620"/>
            <a:ext cx="1905000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86188" y="2643182"/>
            <a:ext cx="1952960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928662" y="5429264"/>
            <a:ext cx="24288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48056" lvl="0" indent="-384048">
              <a:spcBef>
                <a:spcPct val="20000"/>
              </a:spcBef>
              <a:buClr>
                <a:srgbClr val="FF388C"/>
              </a:buClr>
              <a:buSzPct val="80000"/>
              <a:buFont typeface="Wingdings 2"/>
              <a:buChar char=""/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Karel Havlíček Borovský</a:t>
            </a:r>
          </a:p>
        </p:txBody>
      </p:sp>
      <p:sp>
        <p:nvSpPr>
          <p:cNvPr id="10" name="Elipsa 9"/>
          <p:cNvSpPr/>
          <p:nvPr/>
        </p:nvSpPr>
        <p:spPr>
          <a:xfrm>
            <a:off x="6286512" y="5429264"/>
            <a:ext cx="22860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48056" lvl="0" indent="-384048">
              <a:spcBef>
                <a:spcPct val="20000"/>
              </a:spcBef>
              <a:buClr>
                <a:srgbClr val="FF388C"/>
              </a:buClr>
              <a:buSzPct val="80000"/>
              <a:buFont typeface="Wingdings 2"/>
              <a:buChar char=""/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František Palacký</a:t>
            </a:r>
          </a:p>
        </p:txBody>
      </p:sp>
      <p:sp>
        <p:nvSpPr>
          <p:cNvPr id="11" name="Elipsa 10"/>
          <p:cNvSpPr/>
          <p:nvPr/>
        </p:nvSpPr>
        <p:spPr>
          <a:xfrm>
            <a:off x="3643306" y="5429264"/>
            <a:ext cx="235745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48056" lvl="0" indent="-384048">
              <a:spcBef>
                <a:spcPct val="20000"/>
              </a:spcBef>
              <a:buClr>
                <a:srgbClr val="FF388C"/>
              </a:buClr>
              <a:buSzPct val="80000"/>
              <a:buFont typeface="Wingdings 2"/>
              <a:buChar char=""/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Josef Mánes</a:t>
            </a:r>
          </a:p>
        </p:txBody>
      </p:sp>
      <p:pic>
        <p:nvPicPr>
          <p:cNvPr id="4098" name="Picture 2" descr="C:\Users\Aja\AppData\Local\Microsoft\Windows\Temporary Internet Files\Content.IE5\24U6KV5S\MC9004404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188640"/>
            <a:ext cx="1412875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s internetem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je muzeum Boženy Němcové? Zakresli ho a větší města v blízkosti do mapky.</a:t>
            </a:r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všechno můžeme v tomto muzeu navštívit?</a:t>
            </a:r>
          </a:p>
          <a:p>
            <a:r>
              <a:rPr lang="cs-CZ" dirty="0" smtClean="0"/>
              <a:t>____________________________________</a:t>
            </a:r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928934"/>
            <a:ext cx="3599766" cy="2481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 descr="C:\Users\Aja\AppData\Local\Microsoft\Windows\Temporary Internet Files\Content.IE5\24U6KV5S\MC900440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88640"/>
            <a:ext cx="1412875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/>
          <a:lstStyle/>
          <a:p>
            <a:r>
              <a:rPr lang="cs-CZ" dirty="0" smtClean="0"/>
              <a:t>  </a:t>
            </a:r>
            <a:r>
              <a:rPr lang="cs-CZ" sz="3600" b="1" u="sng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Osmisměrka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722437"/>
            <a:ext cx="4495800" cy="513556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Město, kam se přistěhovala babička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Jméno manžela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Jména všech jejích dětí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Hlavní město české kultury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Město na Chodsku, kde BN pobývala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Jméno milé dívenky - vnučky z románu  Babička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Země na S, kam byla celá rodina </a:t>
            </a:r>
          </a:p>
          <a:p>
            <a:pPr marL="64008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Němců poslána 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Země na U, kam byla celá rodina němců poslána 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Hlavní město rakouské monarchie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Jména dvou psů z románu Babička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37493773"/>
              </p:ext>
            </p:extLst>
          </p:nvPr>
        </p:nvGraphicFramePr>
        <p:xfrm>
          <a:off x="4644008" y="1484786"/>
          <a:ext cx="4176460" cy="4824530"/>
        </p:xfrm>
        <a:graphic>
          <a:graphicData uri="http://schemas.openxmlformats.org/drawingml/2006/table">
            <a:tbl>
              <a:tblPr/>
              <a:tblGrid>
                <a:gridCol w="417646"/>
                <a:gridCol w="417646"/>
                <a:gridCol w="417646"/>
                <a:gridCol w="417646"/>
                <a:gridCol w="417648"/>
                <a:gridCol w="417644"/>
                <a:gridCol w="417646"/>
                <a:gridCol w="417646"/>
                <a:gridCol w="417646"/>
                <a:gridCol w="417646"/>
              </a:tblGrid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Ň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1428736"/>
            <a:ext cx="8686800" cy="428628"/>
          </a:xfrm>
        </p:spPr>
        <p:txBody>
          <a:bodyPr>
            <a:normAutofit fontScale="90000"/>
          </a:bodyPr>
          <a:lstStyle/>
          <a:p>
            <a:r>
              <a:rPr lang="cs-CZ" sz="3600" b="1" u="sng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Osmisměrka</a:t>
            </a:r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řešení</a:t>
            </a:r>
            <a:b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Venkovský realismus</a:t>
            </a: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02662020"/>
              </p:ext>
            </p:extLst>
          </p:nvPr>
        </p:nvGraphicFramePr>
        <p:xfrm>
          <a:off x="539552" y="2708920"/>
          <a:ext cx="7992890" cy="3600400"/>
        </p:xfrm>
        <a:graphic>
          <a:graphicData uri="http://schemas.openxmlformats.org/drawingml/2006/table">
            <a:tbl>
              <a:tblPr/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Ň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  <p:sndAc>
      <p:stSnd>
        <p:snd r:embed="rId3" name="arrow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Aja\AppData\Local\Microsoft\Windows\Temporary Internet Files\Content.IE5\4QJ46L3Y\MC900434403[2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564904"/>
            <a:ext cx="2209775" cy="309574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Doma&amp;zcaron;l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260648"/>
            <a:ext cx="6192688" cy="6408712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Jaké je původní jméno Boženy Němcové?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 se jmenuje nejznámější román Boženy Němcové?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Do jakého románu zařadíš postavu Viktorky?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jmenují dva psy z románu Babička?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Do jakého města je umístěn děj románu Babička?</a:t>
            </a:r>
            <a:endParaRPr lang="cs-CZ" sz="16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 čem vypravuje povídka Karla?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Doplň název románu – V zámku a …?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Byla Božena Němcová autorkou báchorek?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Je pravda, že Božena Němcová navštívila Slovensko?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Kolik měla Božena Němcová dětí?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pohádka? Definuj ji.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znamená tvrzení, že Božena Němcová je sběratelkou pohádek??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wipe dir="d"/>
    <p:sndAc>
      <p:stSnd>
        <p:snd r:embed="rId3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188640"/>
            <a:ext cx="9001000" cy="208138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Kterému městu přísluší tento znak? Jakou souvislost má                  s Boženou Němcovou?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4818" name="Picture 2" descr="Doma&amp;zcaron;li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276872"/>
            <a:ext cx="3672408" cy="4370253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4283968" y="2852936"/>
            <a:ext cx="4248472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znak patří městu Domažlice. Božena Němcová při svém pobytu v Domažlicích se zabývala především sběrem pohádek na Chodsku.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 tajenky: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878" y="1857364"/>
            <a:ext cx="7929650" cy="468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97510"/>
          </a:xfrm>
        </p:spPr>
        <p:txBody>
          <a:bodyPr/>
          <a:lstStyle/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http://cs.wikipedia.org/wiki/Soubor:Jan_Vilímek_-_Božena_Němcová.jpg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http://cs.wikipedia.org/wiki/Soubor:Sousoší_Babičky_v_Ratibořicích.jpg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http://cs.wikipedia.org/wiki/Soubor:Bozena_Nemcova_Babicka_1913.jpg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http://cs.wikipedia.org/wiki/Soubor:Jan_Vilímek_-_Karel_Havlíček_Borovský.jpg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http://cs.wikipedia.org/wiki/Soubor:Josef_Mánes,_1860.jpg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http://cs.wikipedia.org/wiki/Soubor:Jan_Vilímek_-_František_Palacký.jpg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343</TotalTime>
  <Words>799</Words>
  <Application>Microsoft Office PowerPoint</Application>
  <PresentationFormat>Předvádění na obrazovce (4:3)</PresentationFormat>
  <Paragraphs>371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Snímek 1</vt:lpstr>
      <vt:lpstr>ANOTACE:</vt:lpstr>
      <vt:lpstr>Královna pohádek</vt:lpstr>
      <vt:lpstr>Poznáš kdo jsem?</vt:lpstr>
      <vt:lpstr>Práce s internetem</vt:lpstr>
      <vt:lpstr>V tajence rozluštíš  nejznámější dílo Boženy Němcové </vt:lpstr>
      <vt:lpstr>.</vt:lpstr>
      <vt:lpstr>Babiččino údolí</vt:lpstr>
      <vt:lpstr>Román Babička</vt:lpstr>
      <vt:lpstr>Práce s internetem</vt:lpstr>
      <vt:lpstr>Práce s internetem</vt:lpstr>
      <vt:lpstr>  Osmisměrka</vt:lpstr>
      <vt:lpstr>Osmisměrka – řešení   Venkovský realismus </vt:lpstr>
      <vt:lpstr>Správně odpovídej a vylušti, co je skryto pod otázkami.</vt:lpstr>
      <vt:lpstr>Snímek 15</vt:lpstr>
      <vt:lpstr>Kterému městu přísluší tento znak? Jakou souvislost má                  s Boženou Němcovou?</vt:lpstr>
      <vt:lpstr> Řešení tajenky: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Aja</dc:creator>
  <cp:lastModifiedBy>ředitelka</cp:lastModifiedBy>
  <cp:revision>45</cp:revision>
  <dcterms:created xsi:type="dcterms:W3CDTF">2012-02-04T14:26:10Z</dcterms:created>
  <dcterms:modified xsi:type="dcterms:W3CDTF">2013-07-01T07:06:41Z</dcterms:modified>
</cp:coreProperties>
</file>