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4" r:id="rId2"/>
    <p:sldId id="275" r:id="rId3"/>
    <p:sldId id="256" r:id="rId4"/>
    <p:sldId id="271" r:id="rId5"/>
    <p:sldId id="260" r:id="rId6"/>
    <p:sldId id="261" r:id="rId7"/>
    <p:sldId id="257" r:id="rId8"/>
    <p:sldId id="258" r:id="rId9"/>
    <p:sldId id="259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3" r:id="rId20"/>
    <p:sldId id="26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72CF08A4-55EB-42A0-AB1D-E3CE28694C2A}" type="presOf" srcId="{1D8420EA-BFA0-403B-80F5-647FA396CC45}" destId="{8467D0EB-87A2-4285-8ACA-0398EFBF29BC}" srcOrd="1" destOrd="0" presId="urn:microsoft.com/office/officeart/2005/8/layout/target3"/>
    <dgm:cxn modelId="{35527C10-BA30-4074-B2AE-90010F042B4E}" type="presOf" srcId="{914700B9-77B5-440A-A438-DE98B6D4894D}" destId="{E73F1C26-6DCD-4001-88B9-355E01E2BCE7}" srcOrd="0" destOrd="0" presId="urn:microsoft.com/office/officeart/2005/8/layout/target3"/>
    <dgm:cxn modelId="{C72AB9D2-5C95-4CE4-9A07-8CC9F5EF5C6F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E6E20C8-28C0-4D32-A3E1-ED9E2F06D302}" type="presOf" srcId="{914700B9-77B5-440A-A438-DE98B6D4894D}" destId="{BD9AF279-D483-48F2-BBBD-45F8E8923512}" srcOrd="1" destOrd="0" presId="urn:microsoft.com/office/officeart/2005/8/layout/target3"/>
    <dgm:cxn modelId="{37ABDD01-7B48-4EFA-9441-08DC1E864EB4}" type="presOf" srcId="{1D8420EA-BFA0-403B-80F5-647FA396CC45}" destId="{F7B3C0B7-F0F7-4F49-B02C-3630F8C5FAE5}" srcOrd="0" destOrd="0" presId="urn:microsoft.com/office/officeart/2005/8/layout/target3"/>
    <dgm:cxn modelId="{DC4B0704-0D34-41B1-919E-87E9BC8CC9FB}" type="presOf" srcId="{27FE2D31-D344-4B63-A89A-A89AB0D9F3E3}" destId="{FE47432B-CA46-450C-8D8F-66C300A95B52}" srcOrd="0" destOrd="0" presId="urn:microsoft.com/office/officeart/2005/8/layout/target3"/>
    <dgm:cxn modelId="{E9D6A353-72E5-4530-BAF2-B0CB596A1A03}" type="presOf" srcId="{130831A4-0540-4EC5-8F5A-93030E89D2D9}" destId="{F69CC921-512E-49F4-824C-A648EC5F27A5}" srcOrd="0" destOrd="0" presId="urn:microsoft.com/office/officeart/2005/8/layout/target3"/>
    <dgm:cxn modelId="{EE62B1BE-CEE3-4627-B5E2-278AE6CC09F0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916550A-A6AC-4095-95E8-2A7ACD2F1ACD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18715EF-01DE-487E-A258-50014808BF9F}" type="presParOf" srcId="{FE47432B-CA46-450C-8D8F-66C300A95B52}" destId="{B522209E-30D0-49D6-A340-2D383A11C668}" srcOrd="0" destOrd="0" presId="urn:microsoft.com/office/officeart/2005/8/layout/target3"/>
    <dgm:cxn modelId="{273EE200-C217-45E4-B154-B831CD76260C}" type="presParOf" srcId="{FE47432B-CA46-450C-8D8F-66C300A95B52}" destId="{ED5A8377-51D5-4DC5-B0E7-680166966720}" srcOrd="1" destOrd="0" presId="urn:microsoft.com/office/officeart/2005/8/layout/target3"/>
    <dgm:cxn modelId="{D571DB5D-A7EB-4842-B0B3-D848E1B4DDED}" type="presParOf" srcId="{FE47432B-CA46-450C-8D8F-66C300A95B52}" destId="{F69CC921-512E-49F4-824C-A648EC5F27A5}" srcOrd="2" destOrd="0" presId="urn:microsoft.com/office/officeart/2005/8/layout/target3"/>
    <dgm:cxn modelId="{6A1242AC-F5B4-46EA-B370-D058D83BE0A5}" type="presParOf" srcId="{FE47432B-CA46-450C-8D8F-66C300A95B52}" destId="{61C9CE18-EDA6-4EDF-BA1C-09779D38FBBF}" srcOrd="3" destOrd="0" presId="urn:microsoft.com/office/officeart/2005/8/layout/target3"/>
    <dgm:cxn modelId="{FD7131AD-DDF5-4ABB-ADF8-205750312C98}" type="presParOf" srcId="{FE47432B-CA46-450C-8D8F-66C300A95B52}" destId="{D60DEAAB-7AFE-435A-ACF6-18851E4B0426}" srcOrd="4" destOrd="0" presId="urn:microsoft.com/office/officeart/2005/8/layout/target3"/>
    <dgm:cxn modelId="{C69E5438-6203-40BD-816A-FF59502F18B9}" type="presParOf" srcId="{FE47432B-CA46-450C-8D8F-66C300A95B52}" destId="{F7B3C0B7-F0F7-4F49-B02C-3630F8C5FAE5}" srcOrd="5" destOrd="0" presId="urn:microsoft.com/office/officeart/2005/8/layout/target3"/>
    <dgm:cxn modelId="{8ED909D8-B2F6-4AE6-9600-53DE28C8DAA0}" type="presParOf" srcId="{FE47432B-CA46-450C-8D8F-66C300A95B52}" destId="{C9DA9446-E2D3-4F6A-8960-3CADFBF870B8}" srcOrd="6" destOrd="0" presId="urn:microsoft.com/office/officeart/2005/8/layout/target3"/>
    <dgm:cxn modelId="{245DB449-B4FF-48D5-AF2E-5AFDE2E01AE0}" type="presParOf" srcId="{FE47432B-CA46-450C-8D8F-66C300A95B52}" destId="{9726EC6F-D322-4CD3-B489-1BE3DF7CE70B}" srcOrd="7" destOrd="0" presId="urn:microsoft.com/office/officeart/2005/8/layout/target3"/>
    <dgm:cxn modelId="{A7767D78-AA16-4E96-A486-EC1ED2A93776}" type="presParOf" srcId="{FE47432B-CA46-450C-8D8F-66C300A95B52}" destId="{645AA564-2E9E-4954-AD87-AE01782CEC59}" srcOrd="8" destOrd="0" presId="urn:microsoft.com/office/officeart/2005/8/layout/target3"/>
    <dgm:cxn modelId="{C910CAB3-51E9-40BD-B7A5-4F943A4CCC9A}" type="presParOf" srcId="{FE47432B-CA46-450C-8D8F-66C300A95B52}" destId="{8538CAC4-6A86-42B8-B5AF-2FF155DB9D02}" srcOrd="9" destOrd="0" presId="urn:microsoft.com/office/officeart/2005/8/layout/target3"/>
    <dgm:cxn modelId="{BB2C2D66-598E-4758-A459-4C0027025ED7}" type="presParOf" srcId="{FE47432B-CA46-450C-8D8F-66C300A95B52}" destId="{26FD6024-A07F-46D0-8BC0-B5E595C5673D}" srcOrd="10" destOrd="0" presId="urn:microsoft.com/office/officeart/2005/8/layout/target3"/>
    <dgm:cxn modelId="{192010B7-6E79-4888-943D-953979746DCB}" type="presParOf" srcId="{FE47432B-CA46-450C-8D8F-66C300A95B52}" destId="{E73F1C26-6DCD-4001-88B9-355E01E2BCE7}" srcOrd="11" destOrd="0" presId="urn:microsoft.com/office/officeart/2005/8/layout/target3"/>
    <dgm:cxn modelId="{1891B524-F648-453D-8965-0B3AA09DC462}" type="presParOf" srcId="{FE47432B-CA46-450C-8D8F-66C300A95B52}" destId="{8E23E229-92FC-49D1-B5FE-0303176B8A4E}" srcOrd="12" destOrd="0" presId="urn:microsoft.com/office/officeart/2005/8/layout/target3"/>
    <dgm:cxn modelId="{2BE4F70E-78C4-43E5-A010-1E1114F3052E}" type="presParOf" srcId="{FE47432B-CA46-450C-8D8F-66C300A95B52}" destId="{8467D0EB-87A2-4285-8ACA-0398EFBF29BC}" srcOrd="13" destOrd="0" presId="urn:microsoft.com/office/officeart/2005/8/layout/target3"/>
    <dgm:cxn modelId="{4C67E716-32EF-4258-B6B1-A62AD34177A1}" type="presParOf" srcId="{FE47432B-CA46-450C-8D8F-66C300A95B52}" destId="{DBA8199F-D892-4A8E-A352-2B7844050E09}" srcOrd="14" destOrd="0" presId="urn:microsoft.com/office/officeart/2005/8/layout/target3"/>
    <dgm:cxn modelId="{C323D612-41DD-4E9D-8909-014B89B2A17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58DCD-CDD7-4A2C-95B8-005320F4AEB0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6A11D2-216B-457A-82FF-A6123FB261D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6A11D2-216B-457A-82FF-A6123FB261D2}" type="slidenum">
              <a:rPr lang="cs-CZ" smtClean="0"/>
              <a:pPr/>
              <a:t>16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F3DDDA1-557A-44C1-9C96-E03DA361A6E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5C332E2-D4F0-468B-93FC-CE0EF23EA5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5WFDibK3qw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hyperlink" Target="http://www.youtube.com/watch?v=nA1625JDNJ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oskovec_a_Werich.jpg" TargetMode="External"/><Relationship Id="rId2" Type="http://schemas.openxmlformats.org/officeDocument/2006/relationships/hyperlink" Target="http://cs.wikipedia.org/wiki/Soubor:Karel-cape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VY_32_INOVACE_15_S04-Čj-8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Autorská pohádka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autorské pohádky.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najdou rozdíly mezi pohádkou autorskou a lidovou, do každé kategorie dokážou vybrané pohádky zařadit. Větší pozornost je kladena na autory autorských pohádek – Karla Čapka, Jana Wericha a Františka Hrubína.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00B0F0"/>
                </a:solidFill>
                <a:effectLst/>
              </a:rPr>
              <a:t>Autorská pohádka</a:t>
            </a:r>
            <a:endParaRPr lang="cs-CZ" sz="5400" b="1" u="sng" dirty="0">
              <a:solidFill>
                <a:srgbClr val="00B0F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Český jazyk 8.ročník</a:t>
            </a:r>
            <a:endParaRPr lang="cs-CZ" b="1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Vyškrtni tvrzení, která neplatí o pohádce.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5143504" y="1000108"/>
            <a:ext cx="3643338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Události jsou řazeny chronologicky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851920" y="4005064"/>
            <a:ext cx="3286148" cy="15001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Zvířata jednají jako lidé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5008" y="5572140"/>
            <a:ext cx="3000396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Dobro vítězí nad zlem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85720" y="5214950"/>
            <a:ext cx="4286280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Vystupují zde nadpřirozené bytosti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72066" y="2428868"/>
            <a:ext cx="3286148" cy="1428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Jedná se o rozsáhlý útvar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214414" y="1500174"/>
            <a:ext cx="3429024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Určena pro děti i pro dospělé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14282" y="3000372"/>
            <a:ext cx="3000396" cy="20717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Rozšiřují se pouze ústně – z generace na generaci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52"/>
            <a:ext cx="8372476" cy="17145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U autorské pohádky známe jejího autora. Slož příjmení českých či světových  autorů pohádek. </a:t>
            </a:r>
            <a:endParaRPr lang="cs-CZ" b="1" dirty="0"/>
          </a:p>
        </p:txBody>
      </p:sp>
      <p:sp>
        <p:nvSpPr>
          <p:cNvPr id="4" name="Srdce 3"/>
          <p:cNvSpPr/>
          <p:nvPr/>
        </p:nvSpPr>
        <p:spPr>
          <a:xfrm>
            <a:off x="2714612" y="1785926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Č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7643834" y="342900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3857620" y="557214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714348" y="3929066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Srdce 7"/>
          <p:cNvSpPr/>
          <p:nvPr/>
        </p:nvSpPr>
        <p:spPr>
          <a:xfrm>
            <a:off x="5643570" y="2786058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3643306" y="2500306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W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7215206" y="5286388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1857356" y="5286388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4643438" y="3786190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642910" y="1928802"/>
            <a:ext cx="1785950" cy="164307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CH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2857488" y="3929066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5500694" y="5500702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5143504" y="1428736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285720" y="5572140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6429388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7358082" y="2000240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Aja\AppData\Local\Microsoft\Windows\Temporary Internet Files\Content.IE5\B5C89PBA\MC9002176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214290"/>
            <a:ext cx="1755299" cy="17859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372476" cy="171451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4" name="Srdce 3"/>
          <p:cNvSpPr/>
          <p:nvPr/>
        </p:nvSpPr>
        <p:spPr>
          <a:xfrm>
            <a:off x="857224" y="128586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Č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2214546" y="128586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3571868" y="128586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4929190" y="128586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Srdce 7"/>
          <p:cNvSpPr/>
          <p:nvPr/>
        </p:nvSpPr>
        <p:spPr>
          <a:xfrm>
            <a:off x="6357950" y="1285860"/>
            <a:ext cx="1143008" cy="857256"/>
          </a:xfrm>
          <a:prstGeom prst="hear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714348" y="2357430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W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2143108" y="2357430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3571868" y="2357430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4929190" y="2357430"/>
            <a:ext cx="1428760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6357950" y="2357430"/>
            <a:ext cx="1357322" cy="128588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CH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571472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1857356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3143240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4429124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5715008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6929454" y="4000504"/>
            <a:ext cx="1143008" cy="1000132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6148" name="Picture 4" descr="C:\Users\Aja\AppData\Local\Microsoft\Windows\Temporary Internet Files\Content.IE5\7ZW81JGI\MC9002900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215174" y="4572008"/>
            <a:ext cx="1928826" cy="20553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Karel-cap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14290"/>
            <a:ext cx="2928944" cy="417025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tx1"/>
                </a:solidFill>
              </a:rPr>
              <a:t>Karel Čapek</a:t>
            </a: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85926"/>
            <a:ext cx="8229600" cy="4714876"/>
          </a:xfrm>
        </p:spPr>
        <p:txBody>
          <a:bodyPr/>
          <a:lstStyle/>
          <a:p>
            <a:pPr lvl="0"/>
            <a:r>
              <a:rPr lang="cs-CZ" dirty="0" smtClean="0"/>
              <a:t>1890 - 1938</a:t>
            </a:r>
          </a:p>
          <a:p>
            <a:pPr lvl="0"/>
            <a:r>
              <a:rPr lang="cs-CZ" dirty="0" smtClean="0"/>
              <a:t>Slavný český spisovatel je znám především svoji tvorbou pro dospělé</a:t>
            </a:r>
          </a:p>
          <a:p>
            <a:pPr lvl="0"/>
            <a:r>
              <a:rPr lang="cs-CZ" dirty="0" smtClean="0"/>
              <a:t>Pro děti sepsal příběh svojí drahé fenky Dášenky a spolu s bratrem slavnou pohádkovou knížku: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b="1" i="1" dirty="0" smtClean="0"/>
              <a:t>   </a:t>
            </a:r>
            <a:r>
              <a:rPr lang="cs-CZ" b="1" i="1" u="sng" dirty="0" smtClean="0">
                <a:solidFill>
                  <a:schemeClr val="bg1"/>
                </a:solidFill>
              </a:rPr>
              <a:t>Devatero pohádek a ještě jedna od Josefa Čapka jako přívažek</a:t>
            </a:r>
            <a:endParaRPr lang="cs-CZ" i="1" u="sng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C:\Users\Aja\AppData\Local\Microsoft\Windows\Temporary Internet Files\Content.IE5\NKHCPSU3\MC9000884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86644" y="4929198"/>
            <a:ext cx="1684317" cy="17410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472518" cy="66117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Poznáš pohádku? </a:t>
            </a:r>
            <a:endParaRPr lang="cs-CZ" sz="36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857232"/>
            <a:ext cx="8643998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aoblený obdélník 4"/>
          <p:cNvSpPr/>
          <p:nvPr/>
        </p:nvSpPr>
        <p:spPr>
          <a:xfrm>
            <a:off x="285720" y="5429264"/>
            <a:ext cx="4357718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Vysvětli, proč se jedná o pohádku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357818" y="5429264"/>
            <a:ext cx="3571900" cy="121444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Vystupují zde nadpřirozené postavy – např. černokněžník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85728"/>
            <a:ext cx="8429684" cy="4997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429256" y="5572140"/>
            <a:ext cx="335755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http://www.youtube.com/watch?v=v5WFDibK3qw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28596" y="5000636"/>
            <a:ext cx="4857784" cy="164307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Podívej se na pohádku. Najdeš rozdíly mezi televizní a psanou verzí?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Voskovec a Weri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14290"/>
            <a:ext cx="8143892" cy="637009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Jan Werich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1357298"/>
            <a:ext cx="821537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1905-1980</a:t>
            </a:r>
          </a:p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Slavný český filmový a divadelní    </a:t>
            </a:r>
          </a:p>
          <a:p>
            <a:pPr lvl="0"/>
            <a:r>
              <a:rPr lang="cs-CZ" sz="2800" dirty="0" smtClean="0">
                <a:solidFill>
                  <a:schemeClr val="bg1"/>
                </a:solidFill>
              </a:rPr>
              <a:t>   herec,  spisovatel a dramatik. </a:t>
            </a:r>
          </a:p>
          <a:p>
            <a:pPr lvl="0"/>
            <a:endParaRPr lang="cs-CZ" sz="2800" dirty="0" smtClean="0">
              <a:solidFill>
                <a:schemeClr val="bg1"/>
              </a:solidFill>
            </a:endParaRPr>
          </a:p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 S Jiřím Voskovcem tvořili nezapomenutelný   </a:t>
            </a:r>
          </a:p>
          <a:p>
            <a:pPr lvl="0"/>
            <a:r>
              <a:rPr lang="cs-CZ" sz="2800" dirty="0" smtClean="0">
                <a:solidFill>
                  <a:schemeClr val="bg1"/>
                </a:solidFill>
              </a:rPr>
              <a:t>   pár Osvobozeného divadla.</a:t>
            </a:r>
          </a:p>
          <a:p>
            <a:pPr lvl="0"/>
            <a:endParaRPr lang="cs-CZ" sz="2800" dirty="0" smtClean="0">
              <a:solidFill>
                <a:schemeClr val="bg1"/>
              </a:solidFill>
            </a:endParaRPr>
          </a:p>
          <a:p>
            <a:pPr lvl="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 Pro děti sepsal pohádkovou knížku:</a:t>
            </a:r>
          </a:p>
          <a:p>
            <a:pPr lvl="0">
              <a:buNone/>
            </a:pPr>
            <a:endParaRPr lang="cs-CZ" sz="2800" b="1" i="1" u="sng" dirty="0" smtClean="0">
              <a:solidFill>
                <a:schemeClr val="bg1"/>
              </a:solidFill>
            </a:endParaRPr>
          </a:p>
          <a:p>
            <a:pPr lvl="0">
              <a:buNone/>
            </a:pPr>
            <a:r>
              <a:rPr lang="cs-CZ" sz="2800" b="1" i="1" dirty="0" smtClean="0">
                <a:solidFill>
                  <a:schemeClr val="bg1"/>
                </a:solidFill>
              </a:rPr>
              <a:t>	</a:t>
            </a:r>
            <a:r>
              <a:rPr lang="cs-CZ" sz="2800" b="1" i="1" u="sng" dirty="0" smtClean="0">
                <a:solidFill>
                  <a:schemeClr val="bg1"/>
                </a:solidFill>
              </a:rPr>
              <a:t>Fimfárum (soubor 19 pohádek, jednou z </a:t>
            </a:r>
            <a:r>
              <a:rPr lang="cs-CZ" sz="2800" b="1" i="1" dirty="0" smtClean="0">
                <a:solidFill>
                  <a:schemeClr val="bg1"/>
                </a:solidFill>
              </a:rPr>
              <a:t>   </a:t>
            </a:r>
          </a:p>
          <a:p>
            <a:pPr lvl="0">
              <a:buNone/>
            </a:pPr>
            <a:r>
              <a:rPr lang="cs-CZ" sz="2800" b="1" i="1" dirty="0" smtClean="0">
                <a:solidFill>
                  <a:schemeClr val="bg1"/>
                </a:solidFill>
              </a:rPr>
              <a:t>          </a:t>
            </a:r>
            <a:r>
              <a:rPr lang="cs-CZ" sz="2800" b="1" i="1" u="sng" dirty="0" smtClean="0">
                <a:solidFill>
                  <a:schemeClr val="bg1"/>
                </a:solidFill>
              </a:rPr>
              <a:t>nich je i pohádka Fimfárum)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28586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Co je fimfárum?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8929718" cy="592933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Jedná se o proutek „</a:t>
            </a:r>
            <a:r>
              <a:rPr lang="cs-CZ" i="1" dirty="0" smtClean="0">
                <a:solidFill>
                  <a:schemeClr val="bg1"/>
                </a:solidFill>
              </a:rPr>
              <a:t>jen o chlup tenčí, než ta nejtenčí rákoska</a:t>
            </a:r>
            <a:r>
              <a:rPr lang="cs-CZ" dirty="0" smtClean="0">
                <a:solidFill>
                  <a:schemeClr val="bg1"/>
                </a:solidFill>
              </a:rPr>
              <a:t>“, který se vejde do holínky.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Pokud se jím jednou švihne, všechno v jeho okolí „</a:t>
            </a:r>
            <a:r>
              <a:rPr lang="cs-CZ" i="1" dirty="0" smtClean="0">
                <a:solidFill>
                  <a:schemeClr val="bg1"/>
                </a:solidFill>
              </a:rPr>
              <a:t>ztuhne a znehybní jako na obrázku</a:t>
            </a:r>
            <a:r>
              <a:rPr lang="cs-CZ" dirty="0" smtClean="0">
                <a:solidFill>
                  <a:schemeClr val="bg1"/>
                </a:solidFill>
              </a:rPr>
              <a:t>“. Nepohne se, dokud se jím nešvihne podruhé.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Existoval pouze jeden exemplář                            v držení čerta. Tento kus byl však               prodán kováři za tři zlé duše. Kovář                    jej následně zničil spálením, což způsobilo,       že vše právě znehybněné (kovářova manželka, shromáždění lidí atd.) zkamenělo.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Aja\AppData\Local\Microsoft\Windows\Temporary Internet Files\Content.IE5\NKHCPSU3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786058"/>
            <a:ext cx="2714612" cy="24671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Které obrázky nepatří do vyprávění o fimfáru?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22530" name="Picture 2" descr="C:\Users\Aja\AppData\Local\Microsoft\Windows\Temporary Internet Files\Content.IE5\I8913PAD\MC9002219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1818918" cy="2286016"/>
          </a:xfrm>
          <a:prstGeom prst="rect">
            <a:avLst/>
          </a:prstGeom>
          <a:noFill/>
        </p:spPr>
      </p:pic>
      <p:pic>
        <p:nvPicPr>
          <p:cNvPr id="22531" name="Picture 3" descr="C:\Users\Aja\AppData\Local\Microsoft\Windows\Temporary Internet Files\Content.IE5\24U6KV5S\MC9004079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2714620"/>
            <a:ext cx="2214578" cy="1974029"/>
          </a:xfrm>
          <a:prstGeom prst="rect">
            <a:avLst/>
          </a:prstGeom>
          <a:noFill/>
        </p:spPr>
      </p:pic>
      <p:pic>
        <p:nvPicPr>
          <p:cNvPr id="22532" name="Picture 4" descr="C:\Users\Aja\AppData\Local\Microsoft\Windows\Temporary Internet Files\Content.IE5\7ZW81JGI\MC9003491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589249" y="285728"/>
            <a:ext cx="2554751" cy="2222927"/>
          </a:xfrm>
          <a:prstGeom prst="rect">
            <a:avLst/>
          </a:prstGeom>
          <a:noFill/>
        </p:spPr>
      </p:pic>
      <p:pic>
        <p:nvPicPr>
          <p:cNvPr id="22533" name="Picture 5" descr="C:\Users\Aja\AppData\Local\Microsoft\Windows\Temporary Internet Files\Content.IE5\I8913PAD\MC9002821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2" y="4214818"/>
            <a:ext cx="1357322" cy="2270969"/>
          </a:xfrm>
          <a:prstGeom prst="rect">
            <a:avLst/>
          </a:prstGeom>
          <a:noFill/>
        </p:spPr>
      </p:pic>
      <p:pic>
        <p:nvPicPr>
          <p:cNvPr id="22534" name="Picture 6" descr="C:\Users\Aja\AppData\Local\Microsoft\Windows\Temporary Internet Files\Content.IE5\U2E7PW9E\MC9004060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00364" y="1785926"/>
            <a:ext cx="1987947" cy="2143140"/>
          </a:xfrm>
          <a:prstGeom prst="rect">
            <a:avLst/>
          </a:prstGeom>
          <a:noFill/>
        </p:spPr>
      </p:pic>
      <p:pic>
        <p:nvPicPr>
          <p:cNvPr id="22535" name="Picture 7" descr="C:\Users\Aja\AppData\Local\Microsoft\Windows\Temporary Internet Files\Content.IE5\4QJ46L3Y\MC90023720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28926" y="4357694"/>
            <a:ext cx="2282982" cy="2248277"/>
          </a:xfrm>
          <a:prstGeom prst="rect">
            <a:avLst/>
          </a:prstGeom>
          <a:noFill/>
        </p:spPr>
      </p:pic>
      <p:pic>
        <p:nvPicPr>
          <p:cNvPr id="22536" name="Picture 8" descr="C:\Users\Aja\AppData\Local\Microsoft\Windows\Temporary Internet Files\Content.IE5\WRP8OLAL\MC9003379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29256" y="5000636"/>
            <a:ext cx="3255115" cy="14287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071546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Pojmenuj pohádky z Fimfára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57818" y="1285860"/>
            <a:ext cx="357190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Královna koloběžka první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86380" y="2786058"/>
            <a:ext cx="357190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Tři veteráni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86380" y="4214818"/>
            <a:ext cx="357190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Tři sestry a jeden prsten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57818" y="5715016"/>
            <a:ext cx="3571900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 rybáři a jeho ženě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3554" name="Picture 2" descr="C:\Users\Aja\AppData\Local\Microsoft\Windows\Temporary Internet Files\Content.IE5\NKHCPSU3\MC9004324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000108"/>
            <a:ext cx="1119190" cy="1368676"/>
          </a:xfrm>
          <a:prstGeom prst="rect">
            <a:avLst/>
          </a:prstGeom>
          <a:noFill/>
        </p:spPr>
      </p:pic>
      <p:pic>
        <p:nvPicPr>
          <p:cNvPr id="23555" name="Picture 3" descr="C:\Users\Aja\AppData\Local\Microsoft\Windows\Temporary Internet Files\Content.IE5\24U6KV5S\MC9003315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1000108"/>
            <a:ext cx="1804657" cy="1350475"/>
          </a:xfrm>
          <a:prstGeom prst="rect">
            <a:avLst/>
          </a:prstGeom>
          <a:noFill/>
        </p:spPr>
      </p:pic>
      <p:pic>
        <p:nvPicPr>
          <p:cNvPr id="23556" name="Picture 4" descr="C:\Users\Aja\AppData\Local\Microsoft\Windows\Temporary Internet Files\Content.IE5\4QJ46L3Y\MC9003517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1000108"/>
            <a:ext cx="1204111" cy="1798622"/>
          </a:xfrm>
          <a:prstGeom prst="rect">
            <a:avLst/>
          </a:prstGeom>
          <a:noFill/>
        </p:spPr>
      </p:pic>
      <p:pic>
        <p:nvPicPr>
          <p:cNvPr id="23557" name="Picture 5" descr="C:\Users\Aja\AppData\Local\Microsoft\Windows\Temporary Internet Files\Content.IE5\I8913PAD\MC9002979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2500306"/>
            <a:ext cx="571504" cy="1372433"/>
          </a:xfrm>
          <a:prstGeom prst="rect">
            <a:avLst/>
          </a:prstGeom>
          <a:noFill/>
        </p:spPr>
      </p:pic>
      <p:pic>
        <p:nvPicPr>
          <p:cNvPr id="23558" name="Picture 6" descr="C:\Users\Aja\AppData\Local\Microsoft\Windows\Temporary Internet Files\Content.IE5\EIZP7BPH\MC9001962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00166" y="2500306"/>
            <a:ext cx="1302059" cy="1500198"/>
          </a:xfrm>
          <a:prstGeom prst="rect">
            <a:avLst/>
          </a:prstGeom>
          <a:noFill/>
        </p:spPr>
      </p:pic>
      <p:pic>
        <p:nvPicPr>
          <p:cNvPr id="23560" name="Picture 8" descr="C:\Users\Aja\AppData\Local\Microsoft\Windows\Temporary Internet Files\Content.IE5\XFT84EKL\MC90025167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71604" y="4143380"/>
            <a:ext cx="714380" cy="1220271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2500298" y="4286256"/>
            <a:ext cx="121444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1</a:t>
            </a:r>
            <a:endParaRPr lang="cs-CZ" sz="2800" dirty="0"/>
          </a:p>
        </p:txBody>
      </p:sp>
      <p:pic>
        <p:nvPicPr>
          <p:cNvPr id="23561" name="Picture 9" descr="C:\Users\Aja\AppData\Local\Microsoft\Windows\Temporary Internet Files\Content.IE5\EIZP7BPH\MC90021505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43306" y="4000504"/>
            <a:ext cx="1561677" cy="1285884"/>
          </a:xfrm>
          <a:prstGeom prst="rect">
            <a:avLst/>
          </a:prstGeom>
          <a:noFill/>
        </p:spPr>
      </p:pic>
      <p:pic>
        <p:nvPicPr>
          <p:cNvPr id="23562" name="Picture 10" descr="C:\Users\Aja\AppData\Local\Microsoft\Windows\Temporary Internet Files\Content.IE5\I8913PAD\MC90034909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42976" y="5572140"/>
            <a:ext cx="1031406" cy="1071570"/>
          </a:xfrm>
          <a:prstGeom prst="rect">
            <a:avLst/>
          </a:prstGeom>
          <a:noFill/>
        </p:spPr>
      </p:pic>
      <p:sp>
        <p:nvSpPr>
          <p:cNvPr id="19" name="Elipsa 18"/>
          <p:cNvSpPr/>
          <p:nvPr/>
        </p:nvSpPr>
        <p:spPr>
          <a:xfrm>
            <a:off x="214282" y="5643578"/>
            <a:ext cx="928694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20" name="Elipsa 19"/>
          <p:cNvSpPr/>
          <p:nvPr/>
        </p:nvSpPr>
        <p:spPr>
          <a:xfrm>
            <a:off x="2357422" y="5643578"/>
            <a:ext cx="1428760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jeho</a:t>
            </a:r>
            <a:endParaRPr lang="cs-CZ" sz="2800" dirty="0"/>
          </a:p>
        </p:txBody>
      </p:sp>
      <p:pic>
        <p:nvPicPr>
          <p:cNvPr id="23563" name="Picture 11" descr="C:\Users\Aja\AppData\Local\Microsoft\Windows\Temporary Internet Files\Content.IE5\EIZP7BPH\MC90044049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71934" y="5429264"/>
            <a:ext cx="1000132" cy="1263325"/>
          </a:xfrm>
          <a:prstGeom prst="rect">
            <a:avLst/>
          </a:prstGeom>
          <a:noFill/>
        </p:spPr>
      </p:pic>
      <p:pic>
        <p:nvPicPr>
          <p:cNvPr id="23564" name="Picture 12" descr="C:\Users\Aja\AppData\Local\Microsoft\Windows\Temporary Internet Files\Content.IE5\24U6KV5S\MC90001431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8596" y="4143380"/>
            <a:ext cx="880567" cy="10460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229600" cy="139903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Podívej se na krátký úryvek z pohádky Rozum a štěstí. 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5929322" y="5572140"/>
            <a:ext cx="2928958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bg1"/>
              </a:solidFill>
              <a:hlinkClick r:id="rId2"/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  <a:hlinkClick r:id="rId2"/>
              </a:rPr>
              <a:t>http://www.youtube.com/watch?v=nA1625JDNJs</a:t>
            </a:r>
            <a:endParaRPr lang="cs-CZ" b="1" dirty="0" smtClean="0">
              <a:solidFill>
                <a:schemeClr val="bg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1928802"/>
            <a:ext cx="3571900" cy="1143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Jaké je roční období v pohádce?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42844" y="3643314"/>
            <a:ext cx="3571900" cy="1143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Kdo z dvou hrdinů nosí brýle?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5357826"/>
            <a:ext cx="3571900" cy="1143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Jaká zvířata se v pohádce objevují?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29322" y="2285992"/>
            <a:ext cx="3000396" cy="27146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Co je pro život důležitější – rozum nebo štěstí? Zkus najít argumenty pro svůj názor.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00430" y="2500306"/>
            <a:ext cx="2214578" cy="114300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Podzim – padá listí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571868" y="4000504"/>
            <a:ext cx="2214578" cy="114300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Rozum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571868" y="5572140"/>
            <a:ext cx="2214578" cy="114300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Stádo prasat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Aja\AppData\Local\Microsoft\Windows\Temporary Internet Files\Content.IE5\B5C89PBA\MC900441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071678"/>
            <a:ext cx="898525" cy="825500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WRP8OLAL\MC9002900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4714884"/>
            <a:ext cx="1656784" cy="8374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21442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František Hrubín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1285860"/>
            <a:ext cx="7858180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1910-1971</a:t>
            </a:r>
          </a:p>
          <a:p>
            <a:pPr lvl="0"/>
            <a:endParaRPr lang="cs-CZ" sz="2400" dirty="0" smtClean="0">
              <a:solidFill>
                <a:schemeClr val="bg1"/>
              </a:solidFill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Slavný český spisovatel – autor básní, divadelních    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  her i pohádek pro děti</a:t>
            </a:r>
          </a:p>
          <a:p>
            <a:pPr lvl="0"/>
            <a:endParaRPr lang="cs-CZ" sz="2400" dirty="0" smtClean="0">
              <a:solidFill>
                <a:schemeClr val="bg1"/>
              </a:solidFill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Překladatel z francouzštiny </a:t>
            </a:r>
          </a:p>
          <a:p>
            <a:pPr lvl="0"/>
            <a:endParaRPr lang="cs-CZ" sz="2400" dirty="0" smtClean="0">
              <a:solidFill>
                <a:schemeClr val="bg1"/>
              </a:solidFill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 Pro děti sepsal několik pohádkových kníže a knih s   </a:t>
            </a:r>
          </a:p>
          <a:p>
            <a:pPr lvl="0"/>
            <a:r>
              <a:rPr lang="cs-CZ" sz="2400" dirty="0" smtClean="0">
                <a:solidFill>
                  <a:schemeClr val="bg1"/>
                </a:solidFill>
              </a:rPr>
              <a:t>    říkadly, nejznámější je pravděpodobně</a:t>
            </a:r>
          </a:p>
          <a:p>
            <a:pPr lvl="0">
              <a:buNone/>
            </a:pPr>
            <a:endParaRPr lang="cs-CZ" sz="2400" b="1" i="1" u="sng" dirty="0" smtClean="0">
              <a:solidFill>
                <a:schemeClr val="bg1"/>
              </a:solidFill>
            </a:endParaRPr>
          </a:p>
          <a:p>
            <a:pPr lvl="0">
              <a:buNone/>
            </a:pPr>
            <a:endParaRPr lang="cs-CZ" sz="2400" b="1" i="1" u="sng" dirty="0" smtClean="0">
              <a:solidFill>
                <a:schemeClr val="bg1"/>
              </a:solidFill>
            </a:endParaRPr>
          </a:p>
          <a:p>
            <a:pPr lvl="0">
              <a:buNone/>
            </a:pPr>
            <a:r>
              <a:rPr lang="cs-CZ" sz="3200" b="1" i="1" u="sng" dirty="0" smtClean="0">
                <a:solidFill>
                  <a:schemeClr val="bg1"/>
                </a:solidFill>
              </a:rPr>
              <a:t>Špalíček veršů a pohádek</a:t>
            </a:r>
          </a:p>
        </p:txBody>
      </p:sp>
      <p:pic>
        <p:nvPicPr>
          <p:cNvPr id="2050" name="Picture 2" descr="C:\Users\Aja\AppData\Local\Microsoft\Windows\Temporary Internet Files\Content.IE5\S7YR0DND\MC9002900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4929198"/>
            <a:ext cx="1825864" cy="135732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80418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Špalíček veršů a pohádek – </a:t>
            </a:r>
            <a:r>
              <a:rPr lang="cs-CZ" dirty="0" smtClean="0">
                <a:solidFill>
                  <a:schemeClr val="tx1"/>
                </a:solidFill>
              </a:rPr>
              <a:t>poznej z obrázků názvy známých pohádek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24578" name="Picture 2" descr="C:\Users\Aja\AppData\Local\Microsoft\Windows\Temporary Internet Files\Content.IE5\U2E7PW9E\MC90043977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14488"/>
            <a:ext cx="3143272" cy="3143272"/>
          </a:xfrm>
          <a:prstGeom prst="rect">
            <a:avLst/>
          </a:prstGeom>
          <a:noFill/>
        </p:spPr>
      </p:pic>
      <p:pic>
        <p:nvPicPr>
          <p:cNvPr id="24579" name="Picture 3" descr="C:\Users\Aja\AppData\Local\Microsoft\Windows\Temporary Internet Files\Content.IE5\4QJ46L3Y\MC900412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3306" y="2000240"/>
            <a:ext cx="2071702" cy="3087041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214282" y="4714884"/>
            <a:ext cx="300039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Perníková chaloupka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57554" y="5500702"/>
            <a:ext cx="257176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Červená karkulka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86512" y="4857760"/>
            <a:ext cx="257176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Koblížek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4580" name="Picture 4" descr="C:\Users\Aja\AppData\Local\Microsoft\Windows\Temporary Internet Files\Content.IE5\NKHCPSU3\MC9002322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2214554"/>
            <a:ext cx="2122765" cy="21431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57222" y="0"/>
            <a:ext cx="6143668" cy="1357298"/>
          </a:xfrm>
        </p:spPr>
        <p:txBody>
          <a:bodyPr>
            <a:noAutofit/>
          </a:bodyPr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</a:rPr>
              <a:t>Najdi 16 pohádkových postav, </a:t>
            </a:r>
            <a:br>
              <a:rPr lang="cs-CZ" sz="2800" b="1" u="sng" dirty="0" smtClean="0">
                <a:solidFill>
                  <a:schemeClr val="tx1"/>
                </a:solidFill>
              </a:rPr>
            </a:br>
            <a:r>
              <a:rPr lang="cs-CZ" sz="2800" b="1" u="sng" dirty="0" smtClean="0">
                <a:solidFill>
                  <a:schemeClr val="tx1"/>
                </a:solidFill>
              </a:rPr>
              <a:t>ze zbylých písmen slož tajenku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500172"/>
          <a:ext cx="5143534" cy="5072103"/>
        </p:xfrm>
        <a:graphic>
          <a:graphicData uri="http://schemas.openxmlformats.org/drawingml/2006/table">
            <a:tbl>
              <a:tblPr/>
              <a:tblGrid>
                <a:gridCol w="467594"/>
                <a:gridCol w="467594"/>
                <a:gridCol w="467594"/>
                <a:gridCol w="467594"/>
                <a:gridCol w="467594"/>
                <a:gridCol w="467594"/>
                <a:gridCol w="467594"/>
                <a:gridCol w="467594"/>
                <a:gridCol w="467594"/>
                <a:gridCol w="467594"/>
                <a:gridCol w="467594"/>
              </a:tblGrid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:-) 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Ň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:-)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:-)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659" marR="8659" marT="865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929322" y="214290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rytíř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929322" y="857232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ryba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929322" y="1500174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král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929322" y="2143116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chůva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929322" y="2786058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kočka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929322" y="3429000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smrtka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929322" y="4071942"/>
            <a:ext cx="300039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Baba jaga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5929322" y="4714884"/>
            <a:ext cx="300039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čarodejnice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929322" y="5357826"/>
            <a:ext cx="300039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sudička</a:t>
            </a:r>
            <a:endParaRPr lang="cs-CZ" sz="2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929322" y="6072206"/>
            <a:ext cx="300039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princezna</a:t>
            </a:r>
            <a:endParaRPr lang="cs-CZ" sz="2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7500958" y="214290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drak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500958" y="857232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žába</a:t>
            </a:r>
            <a:endParaRPr lang="cs-CZ" sz="2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500958" y="1500174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čert</a:t>
            </a:r>
            <a:endParaRPr lang="cs-CZ" sz="2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7500958" y="2143116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víla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500958" y="2786058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vlk</a:t>
            </a:r>
            <a:endParaRPr lang="cs-CZ" sz="24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7500958" y="3429000"/>
            <a:ext cx="142876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kůň</a:t>
            </a:r>
            <a:endParaRPr lang="cs-CZ" sz="2400" b="1" dirty="0"/>
          </a:p>
        </p:txBody>
      </p:sp>
      <p:sp>
        <p:nvSpPr>
          <p:cNvPr id="21" name="Elipsa 20"/>
          <p:cNvSpPr/>
          <p:nvPr/>
        </p:nvSpPr>
        <p:spPr>
          <a:xfrm>
            <a:off x="571472" y="2928934"/>
            <a:ext cx="4714908" cy="20717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POHÁDKA</a:t>
            </a:r>
            <a:endParaRPr lang="cs-CZ" sz="4000" dirty="0"/>
          </a:p>
        </p:txBody>
      </p:sp>
      <p:pic>
        <p:nvPicPr>
          <p:cNvPr id="3074" name="Picture 2" descr="C:\Users\Aja\AppData\Local\Microsoft\Windows\Temporary Internet Files\Content.IE5\B5C89PBA\MC9003616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3571876"/>
            <a:ext cx="903384" cy="841379"/>
          </a:xfrm>
          <a:prstGeom prst="rect">
            <a:avLst/>
          </a:prstGeom>
          <a:noFill/>
        </p:spPr>
      </p:pic>
      <p:pic>
        <p:nvPicPr>
          <p:cNvPr id="3075" name="Picture 3" descr="C:\Users\Aja\AppData\Local\Microsoft\Windows\Temporary Internet Files\Content.IE5\XFT84EKL\MC9003616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57224" y="3500438"/>
            <a:ext cx="772383" cy="857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ja\AppData\Local\Microsoft\Windows\Temporary Internet Files\Content.IE5\S7YR0DND\MC9004156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4000" cy="6825423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jmenuje příběh o štěněti, který pro děti sepsal Karel Čapek?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Kdo byl hereckým kolegou Jana Wericha?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5742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Jmenuj alespoň dvě pohádky z Fimfára?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byli sběratelé lidové slovesnosti?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Převyprávěj příběh Psí pohádky.</a:t>
            </a:r>
            <a:endParaRPr lang="cs-CZ" sz="16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343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886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Jaké divadlo Jan Werich založil?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napsal Špalíček veršů a pohádek?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Jaké pohádky bychom našli ve špalíčku veršů a pohádek?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napsal Kočičí pohádku?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nazývá Werichova pohádková knížka?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pohádka? Definuj ji.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Převyprávěj děj pohádky Rozum a štěstí?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57422" y="242886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3438" y="242886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886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343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 odkazů: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hlinkClick r:id="rId2"/>
              </a:rPr>
              <a:t>http://cs.wikipedia.org/wiki/Soubor:Karel-capek.jpg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  <a:hlinkClick r:id="rId3"/>
              </a:rPr>
              <a:t>http://cs.wikipedia.org/wiki/Soubor:Voskovec_a_Werich.jpg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sz="32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325</TotalTime>
  <Words>851</Words>
  <Application>Microsoft Office PowerPoint</Application>
  <PresentationFormat>Předvádění na obrazovce (4:3)</PresentationFormat>
  <Paragraphs>294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Talent</vt:lpstr>
      <vt:lpstr>Snímek 1</vt:lpstr>
      <vt:lpstr>ANOTACE:</vt:lpstr>
      <vt:lpstr>Autorská pohádka</vt:lpstr>
      <vt:lpstr>Vyškrtni tvrzení, která neplatí o pohádce.</vt:lpstr>
      <vt:lpstr>Snímek 5</vt:lpstr>
      <vt:lpstr>Snímek 6</vt:lpstr>
      <vt:lpstr> Karel Čapek </vt:lpstr>
      <vt:lpstr>Poznáš pohádku? </vt:lpstr>
      <vt:lpstr>Snímek 9</vt:lpstr>
      <vt:lpstr>Jan Werich</vt:lpstr>
      <vt:lpstr>Co je fimfárum?</vt:lpstr>
      <vt:lpstr>Které obrázky nepatří do vyprávění o fimfáru?</vt:lpstr>
      <vt:lpstr>Pojmenuj pohádky z Fimfára</vt:lpstr>
      <vt:lpstr>Podívej se na krátký úryvek z pohádky Rozum a štěstí. </vt:lpstr>
      <vt:lpstr>František Hrubín</vt:lpstr>
      <vt:lpstr>Špalíček veršů a pohádek – poznej z obrázků názvy známých pohádek</vt:lpstr>
      <vt:lpstr>Najdi 16 pohádkových postav,  ze zbylých písmen slož tajenku</vt:lpstr>
      <vt:lpstr>Správně odpovídej a vylušti, co je skryto pod otázkami.</vt:lpstr>
      <vt:lpstr>Snímek 19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Autorská pohádka</dc:title>
  <dc:creator>Aja</dc:creator>
  <cp:lastModifiedBy>ředitelka</cp:lastModifiedBy>
  <cp:revision>40</cp:revision>
  <dcterms:created xsi:type="dcterms:W3CDTF">2012-03-25T20:27:04Z</dcterms:created>
  <dcterms:modified xsi:type="dcterms:W3CDTF">2013-07-01T07:08:17Z</dcterms:modified>
</cp:coreProperties>
</file>