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0" r:id="rId2"/>
    <p:sldId id="271" r:id="rId3"/>
    <p:sldId id="256" r:id="rId4"/>
    <p:sldId id="257" r:id="rId5"/>
    <p:sldId id="260" r:id="rId6"/>
    <p:sldId id="262" r:id="rId7"/>
    <p:sldId id="266" r:id="rId8"/>
    <p:sldId id="267" r:id="rId9"/>
    <p:sldId id="268" r:id="rId10"/>
    <p:sldId id="263" r:id="rId11"/>
    <p:sldId id="264" r:id="rId12"/>
    <p:sldId id="265" r:id="rId13"/>
    <p:sldId id="272" r:id="rId14"/>
    <p:sldId id="273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7FCA4F-3325-4872-9A59-901FADF31DC0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24441DDC-907F-4612-8EE4-23EE36A82C64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8EFF4470-3F50-4C0E-A046-DA1F94005693}" type="presOf" srcId="{914700B9-77B5-440A-A438-DE98B6D4894D}" destId="{E73F1C26-6DCD-4001-88B9-355E01E2BCE7}" srcOrd="0" destOrd="0" presId="urn:microsoft.com/office/officeart/2005/8/layout/target3"/>
    <dgm:cxn modelId="{A984C6E1-8846-4799-A812-F430FCE9C326}" type="presOf" srcId="{100B6B2E-82E6-4C11-B19B-F2DB3A0EA64F}" destId="{DBA8199F-D892-4A8E-A352-2B7844050E09}" srcOrd="1" destOrd="0" presId="urn:microsoft.com/office/officeart/2005/8/layout/target3"/>
    <dgm:cxn modelId="{D6263E8B-C432-4DD0-9FD1-EF6D431D6A1E}" type="presOf" srcId="{27FE2D31-D344-4B63-A89A-A89AB0D9F3E3}" destId="{FE47432B-CA46-450C-8D8F-66C300A95B52}" srcOrd="0" destOrd="0" presId="urn:microsoft.com/office/officeart/2005/8/layout/target3"/>
    <dgm:cxn modelId="{D13EBFB3-6908-4F35-A2D6-935E6DA965BA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0750B7D-A54E-4064-B9E7-5F02FFD11573}" type="presOf" srcId="{130831A4-0540-4EC5-8F5A-93030E89D2D9}" destId="{F69CC921-512E-49F4-824C-A648EC5F27A5}" srcOrd="0" destOrd="0" presId="urn:microsoft.com/office/officeart/2005/8/layout/target3"/>
    <dgm:cxn modelId="{682BB0B7-CF61-4AE3-B62C-8A1782CA7FF3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E39B706-E0C7-4A98-88F5-DBFCF02AC029}" type="presOf" srcId="{1D8420EA-BFA0-403B-80F5-647FA396CC45}" destId="{8467D0EB-87A2-4285-8ACA-0398EFBF29BC}" srcOrd="1" destOrd="0" presId="urn:microsoft.com/office/officeart/2005/8/layout/target3"/>
    <dgm:cxn modelId="{FF4DE0F9-BB71-4630-AEBD-50A7B43F3BD4}" type="presParOf" srcId="{FE47432B-CA46-450C-8D8F-66C300A95B52}" destId="{B522209E-30D0-49D6-A340-2D383A11C668}" srcOrd="0" destOrd="0" presId="urn:microsoft.com/office/officeart/2005/8/layout/target3"/>
    <dgm:cxn modelId="{0E730CE2-7926-4959-847A-03959E79387C}" type="presParOf" srcId="{FE47432B-CA46-450C-8D8F-66C300A95B52}" destId="{ED5A8377-51D5-4DC5-B0E7-680166966720}" srcOrd="1" destOrd="0" presId="urn:microsoft.com/office/officeart/2005/8/layout/target3"/>
    <dgm:cxn modelId="{FCE54498-C540-49B5-8EF4-117C986F8B56}" type="presParOf" srcId="{FE47432B-CA46-450C-8D8F-66C300A95B52}" destId="{F69CC921-512E-49F4-824C-A648EC5F27A5}" srcOrd="2" destOrd="0" presId="urn:microsoft.com/office/officeart/2005/8/layout/target3"/>
    <dgm:cxn modelId="{B3A13F40-C732-4901-BD4A-4CCA8370C4BB}" type="presParOf" srcId="{FE47432B-CA46-450C-8D8F-66C300A95B52}" destId="{61C9CE18-EDA6-4EDF-BA1C-09779D38FBBF}" srcOrd="3" destOrd="0" presId="urn:microsoft.com/office/officeart/2005/8/layout/target3"/>
    <dgm:cxn modelId="{1403E176-1F4A-48BC-A7EF-DE680683FA76}" type="presParOf" srcId="{FE47432B-CA46-450C-8D8F-66C300A95B52}" destId="{D60DEAAB-7AFE-435A-ACF6-18851E4B0426}" srcOrd="4" destOrd="0" presId="urn:microsoft.com/office/officeart/2005/8/layout/target3"/>
    <dgm:cxn modelId="{9CA6B0F1-FD38-4EAD-A7BC-6670B3622BF1}" type="presParOf" srcId="{FE47432B-CA46-450C-8D8F-66C300A95B52}" destId="{F7B3C0B7-F0F7-4F49-B02C-3630F8C5FAE5}" srcOrd="5" destOrd="0" presId="urn:microsoft.com/office/officeart/2005/8/layout/target3"/>
    <dgm:cxn modelId="{88C8D8C7-D303-451A-B4E4-96DF7369BDB9}" type="presParOf" srcId="{FE47432B-CA46-450C-8D8F-66C300A95B52}" destId="{C9DA9446-E2D3-4F6A-8960-3CADFBF870B8}" srcOrd="6" destOrd="0" presId="urn:microsoft.com/office/officeart/2005/8/layout/target3"/>
    <dgm:cxn modelId="{36DC8240-56CF-4546-95AA-59AD633C5C3B}" type="presParOf" srcId="{FE47432B-CA46-450C-8D8F-66C300A95B52}" destId="{9726EC6F-D322-4CD3-B489-1BE3DF7CE70B}" srcOrd="7" destOrd="0" presId="urn:microsoft.com/office/officeart/2005/8/layout/target3"/>
    <dgm:cxn modelId="{92822000-1CF5-44E3-ABED-902A61F0899D}" type="presParOf" srcId="{FE47432B-CA46-450C-8D8F-66C300A95B52}" destId="{645AA564-2E9E-4954-AD87-AE01782CEC59}" srcOrd="8" destOrd="0" presId="urn:microsoft.com/office/officeart/2005/8/layout/target3"/>
    <dgm:cxn modelId="{2C9E325F-63B3-4F4D-9970-2E80D3F0924A}" type="presParOf" srcId="{FE47432B-CA46-450C-8D8F-66C300A95B52}" destId="{8538CAC4-6A86-42B8-B5AF-2FF155DB9D02}" srcOrd="9" destOrd="0" presId="urn:microsoft.com/office/officeart/2005/8/layout/target3"/>
    <dgm:cxn modelId="{B554C13D-90AD-4DA2-869F-23BE3AEC7250}" type="presParOf" srcId="{FE47432B-CA46-450C-8D8F-66C300A95B52}" destId="{26FD6024-A07F-46D0-8BC0-B5E595C5673D}" srcOrd="10" destOrd="0" presId="urn:microsoft.com/office/officeart/2005/8/layout/target3"/>
    <dgm:cxn modelId="{9795CC87-091D-4453-985F-F2A5EB718C77}" type="presParOf" srcId="{FE47432B-CA46-450C-8D8F-66C300A95B52}" destId="{E73F1C26-6DCD-4001-88B9-355E01E2BCE7}" srcOrd="11" destOrd="0" presId="urn:microsoft.com/office/officeart/2005/8/layout/target3"/>
    <dgm:cxn modelId="{E43797D7-675F-49A0-BB87-8162654079BF}" type="presParOf" srcId="{FE47432B-CA46-450C-8D8F-66C300A95B52}" destId="{8E23E229-92FC-49D1-B5FE-0303176B8A4E}" srcOrd="12" destOrd="0" presId="urn:microsoft.com/office/officeart/2005/8/layout/target3"/>
    <dgm:cxn modelId="{01D0643B-01A0-4876-8A80-AB08D1DC0D7B}" type="presParOf" srcId="{FE47432B-CA46-450C-8D8F-66C300A95B52}" destId="{8467D0EB-87A2-4285-8ACA-0398EFBF29BC}" srcOrd="13" destOrd="0" presId="urn:microsoft.com/office/officeart/2005/8/layout/target3"/>
    <dgm:cxn modelId="{82AABD3D-7C61-4C87-8BDB-148C2435914F}" type="presParOf" srcId="{FE47432B-CA46-450C-8D8F-66C300A95B52}" destId="{DBA8199F-D892-4A8E-A352-2B7844050E09}" srcOrd="14" destOrd="0" presId="urn:microsoft.com/office/officeart/2005/8/layout/target3"/>
    <dgm:cxn modelId="{C6B46119-5B0F-480B-AA2E-3B410786A2A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8A7721-EFB9-4E4E-8C3C-2677EE312C12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DFAEE0-D6F3-486A-8D82-60E28DDC1A2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9127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F96A88B-A148-4C43-9170-003B84264C07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4F23BFE-B142-436C-9A71-676FCE7FC4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4.xml"/><Relationship Id="rId1" Type="http://schemas.openxmlformats.org/officeDocument/2006/relationships/audio" Target="file:///C:\Users\Aja\Desktop\Audio\M&#225;j.MP3" TargetMode="Externa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el_Hynek_M&#225;cha_-_d&#367;m,_kde_napsal_M&#225;j.jpg" TargetMode="External"/><Relationship Id="rId2" Type="http://schemas.openxmlformats.org/officeDocument/2006/relationships/hyperlink" Target="http://cs.wikipedia.org/wiki/Soubor:Jan_Vil&#237;mek_-_Karel_Hynek_M&#225;ch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astle_Hazmburk_(1833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VY_32_INOVACE_16_S04-Čj-8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Jediný český romantik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výkladu života a díla předního autora českého romantismu Karla Hynka Máchy.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se seznamují s mezníky spisovatelova bujného, avšak krátkého života. Podstatná část materiálu slouží k výkladu Máchova díla, především básnické skladbě Máj.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776288"/>
            <a:ext cx="8603456" cy="1470025"/>
          </a:xfrm>
        </p:spPr>
        <p:txBody>
          <a:bodyPr>
            <a:noAutofit/>
          </a:bodyPr>
          <a:lstStyle/>
          <a:p>
            <a:r>
              <a:rPr lang="cs-CZ" sz="54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Jediný český  romantik</a:t>
            </a:r>
            <a:endParaRPr lang="cs-CZ" sz="5400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/>
              <a:t>Český jazyk 8. ročník</a:t>
            </a:r>
            <a:endParaRPr lang="cs-CZ" b="1" u="sng" dirty="0"/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365108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Kdo jsem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Narodil jsem se r.1810 v Praze  </a:t>
            </a:r>
          </a:p>
          <a:p>
            <a:pPr lvl="0"/>
            <a:r>
              <a:rPr lang="cs-CZ" dirty="0" smtClean="0"/>
              <a:t>Zemřel jsem roku 1836 v Litoměřicích</a:t>
            </a:r>
          </a:p>
          <a:p>
            <a:pPr lvl="0"/>
            <a:r>
              <a:rPr lang="cs-CZ" dirty="0" smtClean="0"/>
              <a:t>Vystudoval jsem práva a živil jsem se jako právní koncipient</a:t>
            </a:r>
          </a:p>
          <a:p>
            <a:pPr lvl="0"/>
            <a:r>
              <a:rPr lang="cs-CZ" dirty="0" smtClean="0"/>
              <a:t>Proslavil jsem se lyrickoepickým  dílem</a:t>
            </a:r>
          </a:p>
          <a:p>
            <a:pPr lvl="0"/>
            <a:r>
              <a:rPr lang="cs-CZ" dirty="0" smtClean="0"/>
              <a:t>Tato skladba je jedna z nejvydávanějších českých knih. 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428736"/>
            <a:ext cx="264795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Elipsa 6"/>
          <p:cNvSpPr/>
          <p:nvPr/>
        </p:nvSpPr>
        <p:spPr>
          <a:xfrm>
            <a:off x="428596" y="5715016"/>
            <a:ext cx="4572032" cy="914400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Hynek Mácha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166484"/>
          </a:xfrm>
        </p:spPr>
        <p:txBody>
          <a:bodyPr>
            <a:no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tvrzení jsou pravdivá,</a:t>
            </a:r>
            <a:b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chybná tvrzení oprav</a:t>
            </a:r>
            <a:r>
              <a:rPr lang="cs-CZ" sz="4400" dirty="0" smtClean="0">
                <a:solidFill>
                  <a:schemeClr val="tx1"/>
                </a:solidFill>
              </a:rPr>
              <a:t/>
            </a:r>
            <a:br>
              <a:rPr lang="cs-CZ" sz="4400" dirty="0" smtClean="0">
                <a:solidFill>
                  <a:schemeClr val="tx1"/>
                </a:solidFill>
              </a:rPr>
            </a:b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Sbírka Máj je psána německy.</a:t>
            </a: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K. H. Mácha psal pouze prózu.</a:t>
            </a: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K. H. Mácha zemřel na choleru.</a:t>
            </a: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Máchovou partnerkou byla Božena Němcová.</a:t>
            </a: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K. H. Mácha šel pěšky do Itálie.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           .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214942" y="5357826"/>
            <a:ext cx="1643074" cy="700086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6715140" y="4429132"/>
            <a:ext cx="1643074" cy="700086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4714876" y="3500438"/>
            <a:ext cx="1643074" cy="700086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6643702" y="2643182"/>
            <a:ext cx="1643074" cy="700086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143504" y="1857364"/>
            <a:ext cx="1643074" cy="700086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K. H. Mácha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 se jmenuje krátká povídka, jejímž námětem byla nešťastná láska k nemocné, umírající dívce?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Jak se jmenuje jediný dokončený román Karla Hynka Máchy?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Odkud byste čerpali autentické informace o tomto českém romantikovi?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500562" y="1785926"/>
            <a:ext cx="4214842" cy="914400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Marinka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4500562" y="3357562"/>
            <a:ext cx="4200580" cy="914400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Cikáni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4500562" y="4929198"/>
            <a:ext cx="4214842" cy="914400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 jeho zápiscích a deníku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8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285720" y="188640"/>
            <a:ext cx="5572164" cy="666936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Byl pozdní večer – první máj –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večerní máj – byl lásky čas.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Hrdliččin zval ku lásce hlas,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kde borový zaváněl háj.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O lásce šeptal tichý mech;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květoucí strom lhal lásky žel,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svou lásku slavík růži pěl,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růžinu jevil vonný vzdech.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Jezero hladké v křovích stinných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zvučelo temně tajný bol,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břeh je objímal kol a kol;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slunce jasná světů jiných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bloudila blankytnými pásky,</a:t>
            </a:r>
          </a:p>
          <a:p>
            <a:pPr algn="ctr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planoucí tam co slzy lásky.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5364088" y="2060848"/>
            <a:ext cx="3779912" cy="417960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Jak se jmenuje dílo, ze kterého je ukázka ?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796136" y="5589240"/>
            <a:ext cx="3071834" cy="914400"/>
          </a:xfrm>
          <a:prstGeom prst="ellipse">
            <a:avLst/>
          </a:prstGeom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Máj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2" name="Picture 6" descr="C:\Users\Aja\AppData\Local\Microsoft\Windows\Temporary Internet Files\Content.IE5\S1ZIA86T\MC9004262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32656"/>
            <a:ext cx="3312368" cy="2445749"/>
          </a:xfrm>
          <a:prstGeom prst="rect">
            <a:avLst/>
          </a:prstGeom>
          <a:noFill/>
        </p:spPr>
      </p:pic>
      <p:pic>
        <p:nvPicPr>
          <p:cNvPr id="7" name="Máj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6948264" y="3933056"/>
            <a:ext cx="1024880" cy="1024880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4" dur="4958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7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0" grpId="0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7494"/>
            <a:ext cx="8147248" cy="929258"/>
          </a:xfrm>
        </p:spPr>
        <p:txBody>
          <a:bodyPr>
            <a:normAutofit/>
          </a:bodyPr>
          <a:lstStyle/>
          <a:p>
            <a:pPr algn="ctr"/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Máj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vrcholné dílo českého  romantismu</a:t>
            </a:r>
          </a:p>
          <a:p>
            <a:r>
              <a:rPr lang="cs-CZ" dirty="0" smtClean="0"/>
              <a:t>vydané roku 1836</a:t>
            </a:r>
          </a:p>
          <a:p>
            <a:r>
              <a:rPr lang="cs-CZ" dirty="0" smtClean="0"/>
              <a:t>lyrickoepická skladba</a:t>
            </a:r>
          </a:p>
          <a:p>
            <a:r>
              <a:rPr lang="cs-CZ" dirty="0" smtClean="0"/>
              <a:t> skládá se ze 4 zpěvů a 2 intermez</a:t>
            </a:r>
          </a:p>
          <a:p>
            <a:r>
              <a:rPr lang="cs-CZ" dirty="0" smtClean="0"/>
              <a:t> skladbě předchází věnování – báseň Čechové jsou národ dobrý…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3571900" cy="5122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43331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Máchův citát….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933056"/>
            <a:ext cx="4690864" cy="2315344"/>
          </a:xfrm>
        </p:spPr>
        <p:txBody>
          <a:bodyPr/>
          <a:lstStyle/>
          <a:p>
            <a:endParaRPr lang="cs-CZ" sz="3600" b="1" dirty="0" smtClean="0"/>
          </a:p>
          <a:p>
            <a:r>
              <a:rPr lang="cs-CZ" sz="3600" b="1" dirty="0" smtClean="0"/>
              <a:t>Daleká cesta má, marné volání…</a:t>
            </a:r>
          </a:p>
          <a:p>
            <a:endParaRPr lang="cs-CZ" sz="3600" b="1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Ve kterém díle se s tímto citátem můžeme setkat? </a:t>
            </a:r>
          </a:p>
          <a:p>
            <a:r>
              <a:rPr lang="cs-CZ" sz="2800" dirty="0" smtClean="0"/>
              <a:t>K. H. Mácha si psal tajné deníky. Kdo je rozluštil? </a:t>
            </a:r>
          </a:p>
          <a:p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929190" y="4357694"/>
            <a:ext cx="3486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Máj</a:t>
            </a:r>
            <a:endParaRPr lang="cs-CZ" sz="2400" b="1" dirty="0"/>
          </a:p>
        </p:txBody>
      </p:sp>
      <p:sp>
        <p:nvSpPr>
          <p:cNvPr id="6" name="Elipsa 5"/>
          <p:cNvSpPr/>
          <p:nvPr/>
        </p:nvSpPr>
        <p:spPr>
          <a:xfrm>
            <a:off x="5000628" y="5500702"/>
            <a:ext cx="348616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Jakub Arbes</a:t>
            </a:r>
            <a:endParaRPr lang="cs-CZ" sz="2400" b="1" dirty="0"/>
          </a:p>
        </p:txBody>
      </p:sp>
      <p:pic>
        <p:nvPicPr>
          <p:cNvPr id="2050" name="Picture 2" descr="C:\Users\Aja\AppData\Local\Microsoft\Windows\Temporary Internet Files\Content.IE5\PM1NNNEB\MC9001010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556792"/>
            <a:ext cx="4015100" cy="28869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57232"/>
            <a:ext cx="8229600" cy="809294"/>
          </a:xfrm>
        </p:spPr>
        <p:txBody>
          <a:bodyPr>
            <a:noAutofit/>
          </a:bodyPr>
          <a:lstStyle/>
          <a:p>
            <a:pPr lvl="0"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44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ředmluvě skladby </a:t>
            </a:r>
            <a:r>
              <a:rPr lang="cs-CZ" sz="4400" b="1" i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Máj</a:t>
            </a:r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se objevují tyto revoluční verše:</a:t>
            </a:r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endParaRPr lang="cs-CZ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b="1" i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Čechové jsou národ dobrý!</a:t>
            </a:r>
            <a:b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Neštastný, jenž v nouzi lká,</a:t>
            </a:r>
            <a:b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nechť se k Čechovi obrátí,</a:t>
            </a:r>
            <a:b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ten mu rychlou pomoc dá;</a:t>
            </a:r>
            <a:b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být i Čecha nepřítelem,</a:t>
            </a:r>
            <a:b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nešetří Čech jeho vin.</a:t>
            </a:r>
            <a:b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Čechové jsou národ dobrý,</a:t>
            </a:r>
            <a:b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Ty Čechu věrný syn!</a:t>
            </a:r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62202" y="1556792"/>
            <a:ext cx="4038600" cy="4708301"/>
          </a:xfrm>
        </p:spPr>
        <p:txBody>
          <a:bodyPr>
            <a:normAutofit fontScale="92500" lnSpcReduction="10000"/>
          </a:bodyPr>
          <a:lstStyle/>
          <a:p>
            <a:pPr lvl="0"/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 verše napovídají o povaze Čechů? Najdi alespoň tři adjektiva.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Nahraď slovo lká synonymem.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 kolika veršů se skládá tato sloka?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O jaký se jedná rým?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643050"/>
            <a:ext cx="2750363" cy="1571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Aja\AppData\Local\Microsoft\Windows\Temporary Internet Files\Content.IE5\S1ZIA86T\MC90043825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501008"/>
            <a:ext cx="1847850" cy="12255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Máj</a:t>
            </a:r>
            <a:endParaRPr lang="cs-CZ" sz="5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00364" y="260648"/>
            <a:ext cx="5786478" cy="631162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 modravém blankytu bělavé páry hynou,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lehounký větřík s nimi hraje;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 vysoko - v daleké kraje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bílé obláčky dálným nebem plynou,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 smutný vězeň takto mluví k nim: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"Vy, jenž dalekosáhlým během svým,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ramenem tajemným zemi objímáte,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 hvězdy rozplynulé, stíny modra nebe,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 truchlenci, jenž rozsmutnivše sebe,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 tiché se slzy celí rozplýváte,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vás já jsem posly volil mezi všemi.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Kudy plynete u dlouhém dálném běhu,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i tam, kde svého naleznete břehu,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tam na své pouti pozdravujte zemi.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Ach zemi krásnou, zemi milovanou,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kolébku mou i hrob můj, matku mou,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vlast jedinou i v dědictví mi danou,</a:t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šírou tu zemi, zemi jedinou! </a:t>
            </a:r>
          </a:p>
          <a:p>
            <a:endParaRPr lang="cs-CZ" sz="2000" dirty="0"/>
          </a:p>
        </p:txBody>
      </p:sp>
      <p:pic>
        <p:nvPicPr>
          <p:cNvPr id="1026" name="Picture 2" descr="C:\Users\Aja\AppData\Local\Microsoft\Windows\Temporary Internet Files\Content.IE5\S1ZIA86T\MC90044180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060848"/>
            <a:ext cx="2736304" cy="2951785"/>
          </a:xfrm>
          <a:prstGeom prst="rect">
            <a:avLst/>
          </a:prstGeom>
          <a:noFill/>
        </p:spPr>
      </p:pic>
      <p:pic>
        <p:nvPicPr>
          <p:cNvPr id="1027" name="Picture 3" descr="C:\Users\Aja\AppData\Local\Microsoft\Windows\Temporary Internet Files\Content.IE5\S1ZIA86T\MC9002875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717032"/>
            <a:ext cx="1738265" cy="23855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6372200" cy="1166484"/>
          </a:xfrm>
        </p:spPr>
        <p:txBody>
          <a:bodyPr>
            <a:noAutofit/>
          </a:bodyPr>
          <a:lstStyle/>
          <a:p>
            <a:pPr algn="ctr"/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Odpověz na následující </a:t>
            </a:r>
            <a:b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  <a:r>
              <a:rPr lang="cs-CZ" sz="4400" b="1" dirty="0" smtClean="0">
                <a:solidFill>
                  <a:schemeClr val="tx1"/>
                </a:solidFill>
              </a:rPr>
              <a:t/>
            </a:r>
            <a:br>
              <a:rPr lang="cs-CZ" sz="4400" b="1" dirty="0" smtClean="0">
                <a:solidFill>
                  <a:schemeClr val="tx1"/>
                </a:solidFill>
              </a:rPr>
            </a:b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Jak se jmenuje vězeň, který takto promlouvá?</a:t>
            </a:r>
          </a:p>
          <a:p>
            <a:pPr lvl="0"/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Proč je ve vězení?</a:t>
            </a:r>
          </a:p>
          <a:p>
            <a:pPr lvl="0"/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Jak se jmenují další postavy v této skladbě? Jaké jsou mezi nimi rodinné vztahy?</a:t>
            </a:r>
          </a:p>
          <a:p>
            <a:pPr lvl="0"/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Jak bys cizím slovem pojmenoval člověka, který takto miluje svůj rodný kraj.</a:t>
            </a:r>
          </a:p>
          <a:p>
            <a:pPr lvl="0"/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Ke komu / k čemu vězeň promlouvá?</a:t>
            </a:r>
          </a:p>
          <a:p>
            <a:pPr lvl="0"/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Najdi pro následující obraty z textu jiné konkrétní označení:</a:t>
            </a:r>
          </a:p>
          <a:p>
            <a:pPr lvl="0">
              <a:buNone/>
            </a:pP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             modrý blankyt</a:t>
            </a:r>
          </a:p>
          <a:p>
            <a:pPr lvl="0">
              <a:buNone/>
            </a:pPr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              bílé páry</a:t>
            </a:r>
          </a:p>
          <a:p>
            <a:pPr lvl="0"/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Vysvětli označení:            </a:t>
            </a:r>
            <a:r>
              <a:rPr lang="cs-CZ" sz="3100" b="1" i="1" dirty="0" smtClean="0">
                <a:latin typeface="Times New Roman" pitchFamily="18" charset="0"/>
                <a:cs typeface="Times New Roman" pitchFamily="18" charset="0"/>
              </a:rPr>
              <a:t>kolébku mou i hrob můj</a:t>
            </a:r>
            <a:endParaRPr lang="cs-CZ" sz="31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3100" b="1" dirty="0" smtClean="0">
                <a:latin typeface="Times New Roman" pitchFamily="18" charset="0"/>
                <a:cs typeface="Times New Roman" pitchFamily="18" charset="0"/>
              </a:rPr>
              <a:t>Graficky znázorni rým. </a:t>
            </a:r>
          </a:p>
          <a:p>
            <a:endParaRPr lang="cs-CZ" dirty="0"/>
          </a:p>
        </p:txBody>
      </p:sp>
      <p:pic>
        <p:nvPicPr>
          <p:cNvPr id="3074" name="Picture 2" descr="C:\Users\Aja\AppData\Local\Microsoft\Windows\Temporary Internet Files\Content.IE5\PM1NNNEB\MC9003111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196752"/>
            <a:ext cx="1842516" cy="1212494"/>
          </a:xfrm>
          <a:prstGeom prst="rect">
            <a:avLst/>
          </a:prstGeom>
          <a:noFill/>
        </p:spPr>
      </p:pic>
      <p:pic>
        <p:nvPicPr>
          <p:cNvPr id="3075" name="Picture 3" descr="C:\Users\Aja\AppData\Local\Microsoft\Windows\Temporary Internet Files\Content.IE5\S1ZIA86T\MC9003111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60648"/>
            <a:ext cx="1839773" cy="1411834"/>
          </a:xfrm>
          <a:prstGeom prst="rect">
            <a:avLst/>
          </a:prstGeom>
          <a:noFill/>
        </p:spPr>
      </p:pic>
      <p:pic>
        <p:nvPicPr>
          <p:cNvPr id="3077" name="Picture 5" descr="C:\Users\Aja\AppData\Local\Microsoft\Windows\Temporary Internet Files\Content.IE5\FJC89C5T\MC90021278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4592125"/>
            <a:ext cx="2123728" cy="179939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686700" cy="41688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Soubor:Castle Hazmburk (1833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2965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cs typeface="Times New Roman" pitchFamily="18" charset="0"/>
              </a:rPr>
              <a:t>Jak se jmenuje dílo, ze kterého je ukázka ?</a:t>
            </a:r>
          </a:p>
          <a:p>
            <a:pPr algn="ctr"/>
            <a:endParaRPr lang="cs-CZ" sz="2000" b="1" dirty="0" smtClean="0"/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cs typeface="Times New Roman" pitchFamily="18" charset="0"/>
              </a:rPr>
              <a:t>Jak se jmenuje  povídka, jejímž námětem byla láska  umírající dívce?</a:t>
            </a:r>
          </a:p>
          <a:p>
            <a:pPr lvl="0" algn="ctr"/>
            <a:endParaRPr lang="cs-CZ" sz="2000" b="1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33975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cs typeface="Times New Roman" pitchFamily="18" charset="0"/>
              </a:rPr>
              <a:t>K. H. Mácha zemřel na choleru </a:t>
            </a:r>
            <a:r>
              <a:rPr lang="cs-CZ" sz="2000" b="1" dirty="0" smtClean="0"/>
              <a:t>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končí romantický hrdina?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>
                <a:solidFill>
                  <a:schemeClr val="tx1"/>
                </a:solidFill>
                <a:cs typeface="Times New Roman" pitchFamily="18" charset="0"/>
              </a:rPr>
              <a:t>Jak se jmenuje jediný dokončený román Karla Hynka Máchy?</a:t>
            </a:r>
          </a:p>
          <a:p>
            <a:pPr algn="ctr"/>
            <a:endParaRPr lang="cs-CZ" sz="2000" b="1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464400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088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jmenují hlavní postavy díla Máj?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Kde Mácha zemřel?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 jakém století žil K. H. Mácha?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>
                <a:cs typeface="Times New Roman" pitchFamily="18" charset="0"/>
              </a:rPr>
              <a:t>Sbírka Máj je psána německy</a:t>
            </a:r>
            <a:r>
              <a:rPr lang="cs-CZ" sz="2000" b="1" dirty="0" smtClean="0"/>
              <a:t>?</a:t>
            </a:r>
            <a:endParaRPr lang="cs-CZ" sz="2000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Byl pozdní večer – první máj –</a:t>
            </a:r>
          </a:p>
          <a:p>
            <a:pPr algn="ctr"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večerní máj – byl lásky čas.</a:t>
            </a:r>
          </a:p>
          <a:p>
            <a:pPr algn="ctr"/>
            <a:r>
              <a:rPr lang="cs-CZ" sz="2000" b="1" dirty="0" smtClean="0"/>
              <a:t>O jaké dílo se jedná?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skončila svůj život Jarmila?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Jaká událost se stala v Litoměřicích před Máchovou smrtí 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39752" y="242088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4008" y="242088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088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3975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400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1259632" y="476672"/>
            <a:ext cx="6963072" cy="2808312"/>
          </a:xfrm>
          <a:prstGeom prst="ellipse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Mácha byl vášnivý cestovatel. Chodil většinou pěšky a vyhledával zejména romantická místa spojená s historií.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1187624" y="3212976"/>
            <a:ext cx="6891064" cy="3024336"/>
          </a:xfrm>
          <a:prstGeom prst="ellipse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Mácha byl obdařen i výtvarným talentem. Dochovalo se 115 kreseb a akvarelů hradů.</a:t>
            </a:r>
          </a:p>
          <a:p>
            <a:pPr algn="ctr"/>
            <a:endParaRPr lang="cs-CZ" sz="24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Hrad Hazmburk na kresbě Karla Hynka Máchy. 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269019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  <p:bldP spid="31" grpId="0" animBg="1"/>
      <p:bldP spid="3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8686800" cy="1399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 odkazů:</a:t>
            </a:r>
            <a:endParaRPr lang="cs-CZ" sz="36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http://cs.wikipedia.org/wiki/Soubor:Jan_Vilímek_-_Karel_Hynek_Mácha.jpg</a:t>
            </a:r>
            <a:endParaRPr lang="cs-CZ" sz="24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Přefocena titulní obálka knihy Máj</a:t>
            </a:r>
          </a:p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http://cs.wikipedia.org/wiki/Soubor:Karel_Hynek_Mácha_-_dům,_kde_napsal_Máj.jpg</a:t>
            </a:r>
            <a:endParaRPr lang="cs-CZ" sz="24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http://cs.wikipedia.org/wiki/Soubor:Castle_Hazmburk_%281833%29.jpg</a:t>
            </a:r>
            <a:endParaRPr lang="cs-CZ" sz="24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371</TotalTime>
  <Words>690</Words>
  <Application>Microsoft Office PowerPoint</Application>
  <PresentationFormat>Předvádění na obrazovce (4:3)</PresentationFormat>
  <Paragraphs>162</Paragraphs>
  <Slides>15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Snímek 1</vt:lpstr>
      <vt:lpstr>ANOTACE:</vt:lpstr>
      <vt:lpstr>Jediný český  romantik</vt:lpstr>
      <vt:lpstr>Kdo jsem</vt:lpstr>
      <vt:lpstr>Která tvrzení jsou pravdivá,  chybná tvrzení oprav </vt:lpstr>
      <vt:lpstr>K. H. Mácha</vt:lpstr>
      <vt:lpstr>?</vt:lpstr>
      <vt:lpstr>Máj</vt:lpstr>
      <vt:lpstr>Máchův citát….</vt:lpstr>
      <vt:lpstr> V předmluvě skladby Máj se objevují tyto revoluční verše: </vt:lpstr>
      <vt:lpstr>Máj</vt:lpstr>
      <vt:lpstr>Odpověz na následující  otázky </vt:lpstr>
      <vt:lpstr>Správně odpovídej a vylušti, co je skryto pod otázkami.</vt:lpstr>
      <vt:lpstr>Snímek 14</vt:lpstr>
      <vt:lpstr>Zdroje odkazů: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Aja</dc:creator>
  <cp:lastModifiedBy>ředitelka</cp:lastModifiedBy>
  <cp:revision>46</cp:revision>
  <dcterms:created xsi:type="dcterms:W3CDTF">2012-02-07T13:39:01Z</dcterms:created>
  <dcterms:modified xsi:type="dcterms:W3CDTF">2013-07-01T07:10:50Z</dcterms:modified>
</cp:coreProperties>
</file>