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71" r:id="rId2"/>
    <p:sldId id="272" r:id="rId3"/>
    <p:sldId id="256" r:id="rId4"/>
    <p:sldId id="257" r:id="rId5"/>
    <p:sldId id="258" r:id="rId6"/>
    <p:sldId id="259" r:id="rId7"/>
    <p:sldId id="265" r:id="rId8"/>
    <p:sldId id="261" r:id="rId9"/>
    <p:sldId id="262" r:id="rId10"/>
    <p:sldId id="260" r:id="rId11"/>
    <p:sldId id="264" r:id="rId12"/>
    <p:sldId id="270" r:id="rId13"/>
    <p:sldId id="263" r:id="rId14"/>
    <p:sldId id="268" r:id="rId15"/>
    <p:sldId id="269" r:id="rId16"/>
    <p:sldId id="267" r:id="rId17"/>
    <p:sldId id="273" r:id="rId18"/>
    <p:sldId id="274" r:id="rId19"/>
    <p:sldId id="26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146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9EA0FC4-1821-4956-89A0-BE9B737788C6}" type="presOf" srcId="{130831A4-0540-4EC5-8F5A-93030E89D2D9}" destId="{F69CC921-512E-49F4-824C-A648EC5F27A5}" srcOrd="0" destOrd="0" presId="urn:microsoft.com/office/officeart/2005/8/layout/target3"/>
    <dgm:cxn modelId="{7F1B61A8-7691-4A5F-BBD4-1FAB051902E9}" type="presOf" srcId="{914700B9-77B5-440A-A438-DE98B6D4894D}" destId="{E73F1C26-6DCD-4001-88B9-355E01E2BCE7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CD580751-24AE-4916-946D-381282FB163F}" type="presOf" srcId="{100B6B2E-82E6-4C11-B19B-F2DB3A0EA64F}" destId="{645AA564-2E9E-4954-AD87-AE01782CEC59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32411CBB-B8AF-464D-81CA-5580060A6F93}" type="presOf" srcId="{130831A4-0540-4EC5-8F5A-93030E89D2D9}" destId="{8E23E229-92FC-49D1-B5FE-0303176B8A4E}" srcOrd="1" destOrd="0" presId="urn:microsoft.com/office/officeart/2005/8/layout/target3"/>
    <dgm:cxn modelId="{94F5DD0D-9EB1-46BB-B33A-4C8387D2A513}" type="presOf" srcId="{1D8420EA-BFA0-403B-80F5-647FA396CC45}" destId="{8467D0EB-87A2-4285-8ACA-0398EFBF29BC}" srcOrd="1" destOrd="0" presId="urn:microsoft.com/office/officeart/2005/8/layout/target3"/>
    <dgm:cxn modelId="{52C40135-43F6-404F-8EF3-CBA0D4D63374}" type="presOf" srcId="{914700B9-77B5-440A-A438-DE98B6D4894D}" destId="{BD9AF279-D483-48F2-BBBD-45F8E8923512}" srcOrd="1" destOrd="0" presId="urn:microsoft.com/office/officeart/2005/8/layout/target3"/>
    <dgm:cxn modelId="{C892E997-9E60-41A6-95C1-6010E7026454}" type="presOf" srcId="{27FE2D31-D344-4B63-A89A-A89AB0D9F3E3}" destId="{FE47432B-CA46-450C-8D8F-66C300A95B52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96F888FD-D3F4-47D3-B15D-F165D610075B}" type="presOf" srcId="{100B6B2E-82E6-4C11-B19B-F2DB3A0EA64F}" destId="{DBA8199F-D892-4A8E-A352-2B7844050E09}" srcOrd="1" destOrd="0" presId="urn:microsoft.com/office/officeart/2005/8/layout/target3"/>
    <dgm:cxn modelId="{8D792309-9C74-48D4-B17B-F87137F5CAED}" type="presOf" srcId="{1D8420EA-BFA0-403B-80F5-647FA396CC45}" destId="{F7B3C0B7-F0F7-4F49-B02C-3630F8C5FAE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757DA495-02E3-4048-89D0-6F38043617AC}" type="presParOf" srcId="{FE47432B-CA46-450C-8D8F-66C300A95B52}" destId="{B522209E-30D0-49D6-A340-2D383A11C668}" srcOrd="0" destOrd="0" presId="urn:microsoft.com/office/officeart/2005/8/layout/target3"/>
    <dgm:cxn modelId="{D4E01AD2-758C-48AC-BEAB-E0899B2E638A}" type="presParOf" srcId="{FE47432B-CA46-450C-8D8F-66C300A95B52}" destId="{ED5A8377-51D5-4DC5-B0E7-680166966720}" srcOrd="1" destOrd="0" presId="urn:microsoft.com/office/officeart/2005/8/layout/target3"/>
    <dgm:cxn modelId="{1044AC51-6EA4-4243-9D8C-D806AE588AF2}" type="presParOf" srcId="{FE47432B-CA46-450C-8D8F-66C300A95B52}" destId="{F69CC921-512E-49F4-824C-A648EC5F27A5}" srcOrd="2" destOrd="0" presId="urn:microsoft.com/office/officeart/2005/8/layout/target3"/>
    <dgm:cxn modelId="{B087058B-6BE6-46EC-A1F9-C471E0B6871F}" type="presParOf" srcId="{FE47432B-CA46-450C-8D8F-66C300A95B52}" destId="{61C9CE18-EDA6-4EDF-BA1C-09779D38FBBF}" srcOrd="3" destOrd="0" presId="urn:microsoft.com/office/officeart/2005/8/layout/target3"/>
    <dgm:cxn modelId="{0493717D-61DB-46B6-AC83-DEE37A2B2F16}" type="presParOf" srcId="{FE47432B-CA46-450C-8D8F-66C300A95B52}" destId="{D60DEAAB-7AFE-435A-ACF6-18851E4B0426}" srcOrd="4" destOrd="0" presId="urn:microsoft.com/office/officeart/2005/8/layout/target3"/>
    <dgm:cxn modelId="{B94C3D75-D329-44D6-A571-4D23AA7F515B}" type="presParOf" srcId="{FE47432B-CA46-450C-8D8F-66C300A95B52}" destId="{F7B3C0B7-F0F7-4F49-B02C-3630F8C5FAE5}" srcOrd="5" destOrd="0" presId="urn:microsoft.com/office/officeart/2005/8/layout/target3"/>
    <dgm:cxn modelId="{1625C95D-3FE3-41EA-AB38-F1A1A6812096}" type="presParOf" srcId="{FE47432B-CA46-450C-8D8F-66C300A95B52}" destId="{C9DA9446-E2D3-4F6A-8960-3CADFBF870B8}" srcOrd="6" destOrd="0" presId="urn:microsoft.com/office/officeart/2005/8/layout/target3"/>
    <dgm:cxn modelId="{FF7E3980-7213-4E4D-BB1D-EF14BA5F70FC}" type="presParOf" srcId="{FE47432B-CA46-450C-8D8F-66C300A95B52}" destId="{9726EC6F-D322-4CD3-B489-1BE3DF7CE70B}" srcOrd="7" destOrd="0" presId="urn:microsoft.com/office/officeart/2005/8/layout/target3"/>
    <dgm:cxn modelId="{E26947FE-A9B0-47A3-9640-874BD5EA3935}" type="presParOf" srcId="{FE47432B-CA46-450C-8D8F-66C300A95B52}" destId="{645AA564-2E9E-4954-AD87-AE01782CEC59}" srcOrd="8" destOrd="0" presId="urn:microsoft.com/office/officeart/2005/8/layout/target3"/>
    <dgm:cxn modelId="{B4B7BA8A-CFA1-4170-9E80-BBE96814D3E9}" type="presParOf" srcId="{FE47432B-CA46-450C-8D8F-66C300A95B52}" destId="{8538CAC4-6A86-42B8-B5AF-2FF155DB9D02}" srcOrd="9" destOrd="0" presId="urn:microsoft.com/office/officeart/2005/8/layout/target3"/>
    <dgm:cxn modelId="{BC786CA8-E7DE-470F-A106-1EE541959F85}" type="presParOf" srcId="{FE47432B-CA46-450C-8D8F-66C300A95B52}" destId="{26FD6024-A07F-46D0-8BC0-B5E595C5673D}" srcOrd="10" destOrd="0" presId="urn:microsoft.com/office/officeart/2005/8/layout/target3"/>
    <dgm:cxn modelId="{BB4B9F9A-B921-497F-B673-7599BD56AFD2}" type="presParOf" srcId="{FE47432B-CA46-450C-8D8F-66C300A95B52}" destId="{E73F1C26-6DCD-4001-88B9-355E01E2BCE7}" srcOrd="11" destOrd="0" presId="urn:microsoft.com/office/officeart/2005/8/layout/target3"/>
    <dgm:cxn modelId="{91AD5582-E050-4AE4-B836-68C289F4C611}" type="presParOf" srcId="{FE47432B-CA46-450C-8D8F-66C300A95B52}" destId="{8E23E229-92FC-49D1-B5FE-0303176B8A4E}" srcOrd="12" destOrd="0" presId="urn:microsoft.com/office/officeart/2005/8/layout/target3"/>
    <dgm:cxn modelId="{68B22FF1-B6B7-45AC-BFCF-5C378E83CE47}" type="presParOf" srcId="{FE47432B-CA46-450C-8D8F-66C300A95B52}" destId="{8467D0EB-87A2-4285-8ACA-0398EFBF29BC}" srcOrd="13" destOrd="0" presId="urn:microsoft.com/office/officeart/2005/8/layout/target3"/>
    <dgm:cxn modelId="{EF6D8A64-34BE-46DC-BD83-FF0E872B7DF9}" type="presParOf" srcId="{FE47432B-CA46-450C-8D8F-66C300A95B52}" destId="{DBA8199F-D892-4A8E-A352-2B7844050E09}" srcOrd="14" destOrd="0" presId="urn:microsoft.com/office/officeart/2005/8/layout/target3"/>
    <dgm:cxn modelId="{462BAC7F-0D6A-4379-A9AF-68836008D98C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454CE2-43E8-4E1D-A2A2-FF78C07A7A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DA26DD-2556-49E4-BAC1-950993EBE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6A2251-A528-452D-987D-361BCC30E8FB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9127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2321AE55-9B65-4FD1-9E45-699CEEE31869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0D10AF08-2130-4D68-BD2C-98B4CC248A8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voltag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2321AE55-9B65-4FD1-9E45-699CEEE31869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0AF08-2130-4D68-BD2C-98B4CC248A8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voltag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2321AE55-9B65-4FD1-9E45-699CEEE31869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0D10AF08-2130-4D68-BD2C-98B4CC248A89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voltag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2321AE55-9B65-4FD1-9E45-699CEEE31869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D10AF08-2130-4D68-BD2C-98B4CC248A8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voltag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2321AE55-9B65-4FD1-9E45-699CEEE31869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0D10AF08-2130-4D68-BD2C-98B4CC248A8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voltag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1AE55-9B65-4FD1-9E45-699CEEE31869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0AF08-2130-4D68-BD2C-98B4CC248A8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voltag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2321AE55-9B65-4FD1-9E45-699CEEE31869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D10AF08-2130-4D68-BD2C-98B4CC248A8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voltag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2321AE55-9B65-4FD1-9E45-699CEEE31869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0D10AF08-2130-4D68-BD2C-98B4CC248A8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voltag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2321AE55-9B65-4FD1-9E45-699CEEE31869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0D10AF08-2130-4D68-BD2C-98B4CC248A8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voltag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1AE55-9B65-4FD1-9E45-699CEEE31869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0AF08-2130-4D68-BD2C-98B4CC248A8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voltag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1AE55-9B65-4FD1-9E45-699CEEE31869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0AF08-2130-4D68-BD2C-98B4CC248A8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voltag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2321AE55-9B65-4FD1-9E45-699CEEE31869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0D10AF08-2130-4D68-BD2C-98B4CC248A8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 dir="d"/>
    <p:sndAc>
      <p:stSnd>
        <p:snd r:embed="rId13" name="voltage.wav"/>
      </p:stSnd>
    </p:sndAc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w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an_Vil&#237;mek_-_Jaroslav_Vrchlick&#253;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25227238"/>
              </p:ext>
            </p:extLst>
          </p:nvPr>
        </p:nvGraphicFramePr>
        <p:xfrm>
          <a:off x="1691680" y="2852936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VY_32_INOVACE_18_S04-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-8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květen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jazyk pro 8.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Básník, jenž za trochu lásky šel by světa kraj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157990075"/>
      </p:ext>
    </p:extLst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výkladu života a díla českého spisovatele Jaroslava Vrchlického.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 úvodní aktivitě hledají názvy literárních postav, dále je zařazují ke správnému autorovi. Ze zbylých písmen složí název osobnosti Jaroslava Vrchlického. Stručně se seznámí s jeho životem, doplňují chybějící informace do autorova životopisu. Na závěr se seznámí s </a:t>
                      </a:r>
                      <a:r>
                        <a:rPr lang="cs-CZ" sz="1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autorovým dílem.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691639447"/>
      </p:ext>
    </p:extLst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776288"/>
            <a:ext cx="8748464" cy="1470025"/>
          </a:xfrm>
        </p:spPr>
        <p:txBody>
          <a:bodyPr>
            <a:noAutofit/>
          </a:bodyPr>
          <a:lstStyle/>
          <a:p>
            <a:r>
              <a:rPr lang="cs-CZ" sz="5400" b="1" u="sng" dirty="0" smtClean="0">
                <a:solidFill>
                  <a:srgbClr val="00B0F0"/>
                </a:solidFill>
              </a:rPr>
              <a:t>Básník, jenž za trochu lásky šel by světa kraj…</a:t>
            </a:r>
            <a:endParaRPr lang="cs-CZ" sz="5400" b="1" u="sng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u="sng" dirty="0" smtClean="0"/>
              <a:t>Český jazyk 8. ročník</a:t>
            </a:r>
            <a:endParaRPr lang="cs-CZ" b="1" u="sng" dirty="0"/>
          </a:p>
        </p:txBody>
      </p:sp>
      <p:pic>
        <p:nvPicPr>
          <p:cNvPr id="4" name="Picture 14" descr="C:\Users\Aja\AppData\Local\Microsoft\Windows\Temporary Internet Files\Content.IE5\CXMKDN3Y\MC9003595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3365108"/>
            <a:ext cx="2627784" cy="22735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7494"/>
            <a:ext cx="8686800" cy="2089936"/>
          </a:xfrm>
        </p:spPr>
        <p:txBody>
          <a:bodyPr>
            <a:normAutofit fontScale="90000"/>
          </a:bodyPr>
          <a:lstStyle/>
          <a:p>
            <a:pPr lvl="0" algn="ctr"/>
            <a:r>
              <a:rPr lang="cs-CZ" sz="31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 osmisměrce najdi jména jedenácti literárních hrdinů knih pro děti. Ze zbylých písmen slož jméno hledaného umělce.</a:t>
            </a:r>
            <a:r>
              <a:rPr lang="cs-CZ" sz="3100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1880955"/>
            <a:ext cx="8358246" cy="4691317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1026" name="Picture 2" descr="C:\Users\Aja\AppData\Local\Microsoft\Windows\Temporary Internet Files\Content.IE5\WRP8OLAL\MC90043625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15338" y="5500702"/>
            <a:ext cx="1185630" cy="1185630"/>
          </a:xfrm>
          <a:prstGeom prst="rect">
            <a:avLst/>
          </a:prstGeom>
          <a:noFill/>
        </p:spPr>
      </p:pic>
      <p:pic>
        <p:nvPicPr>
          <p:cNvPr id="2050" name="Picture 2" descr="C:\Users\Aja\AppData\Local\Microsoft\Windows\Temporary Internet Files\Content.IE5\7ZW81JGI\MC90043758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001024" y="1928802"/>
            <a:ext cx="717774" cy="72389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7494"/>
            <a:ext cx="8686800" cy="1399032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1857364"/>
            <a:ext cx="8286808" cy="4643469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2050" name="Picture 2" descr="C:\Users\Aja\AppData\Local\Microsoft\Windows\Temporary Internet Files\Content.IE5\I8913PAD\MC9004413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43702" y="500042"/>
            <a:ext cx="1806575" cy="1774825"/>
          </a:xfrm>
          <a:prstGeom prst="rect">
            <a:avLst/>
          </a:prstGeom>
          <a:noFill/>
        </p:spPr>
      </p:pic>
      <p:pic>
        <p:nvPicPr>
          <p:cNvPr id="1026" name="Picture 2" descr="C:\Users\Aja\AppData\Local\Microsoft\Windows\Temporary Internet Files\Content.IE5\7ZW81JGI\MC90043758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58148" y="1857364"/>
            <a:ext cx="715961" cy="72207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28604"/>
            <a:ext cx="8686800" cy="928694"/>
          </a:xfrm>
        </p:spPr>
        <p:txBody>
          <a:bodyPr>
            <a:normAutofit fontScale="90000"/>
          </a:bodyPr>
          <a:lstStyle/>
          <a:p>
            <a:pPr lvl="0" algn="ctr"/>
            <a:r>
              <a:rPr lang="cs-CZ" sz="31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Literární postavy vepiš na řádek k autorovi a doplň literární dílo, do kterého postava patří.</a:t>
            </a:r>
            <a:r>
              <a:rPr lang="cs-CZ" u="sng" dirty="0" smtClean="0"/>
              <a:t/>
            </a:r>
            <a:br>
              <a:rPr lang="cs-CZ" u="sng" dirty="0" smtClean="0"/>
            </a:br>
            <a:endParaRPr lang="cs-CZ" u="sng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7" y="1285860"/>
            <a:ext cx="8429684" cy="5357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Elipsa 4"/>
          <p:cNvSpPr/>
          <p:nvPr/>
        </p:nvSpPr>
        <p:spPr>
          <a:xfrm>
            <a:off x="6429388" y="2000240"/>
            <a:ext cx="2428892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Kocour Mikeš</a:t>
            </a:r>
            <a:endParaRPr lang="cs-CZ" sz="1600" dirty="0"/>
          </a:p>
        </p:txBody>
      </p:sp>
      <p:sp>
        <p:nvSpPr>
          <p:cNvPr id="6" name="Elipsa 5"/>
          <p:cNvSpPr/>
          <p:nvPr/>
        </p:nvSpPr>
        <p:spPr>
          <a:xfrm>
            <a:off x="1571604" y="3929066"/>
            <a:ext cx="142876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Baryk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6429388" y="2786058"/>
            <a:ext cx="2428892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Dášenka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6429388" y="3143248"/>
            <a:ext cx="2428892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Liška Bystrouška</a:t>
            </a:r>
            <a:endParaRPr lang="cs-CZ" sz="1400" dirty="0"/>
          </a:p>
        </p:txBody>
      </p:sp>
      <p:sp>
        <p:nvSpPr>
          <p:cNvPr id="9" name="Elipsa 8"/>
          <p:cNvSpPr/>
          <p:nvPr/>
        </p:nvSpPr>
        <p:spPr>
          <a:xfrm>
            <a:off x="928662" y="3571876"/>
            <a:ext cx="142876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Barunka</a:t>
            </a:r>
            <a:endParaRPr lang="cs-CZ" sz="1600" dirty="0"/>
          </a:p>
        </p:txBody>
      </p:sp>
      <p:sp>
        <p:nvSpPr>
          <p:cNvPr id="10" name="Elipsa 9"/>
          <p:cNvSpPr/>
          <p:nvPr/>
        </p:nvSpPr>
        <p:spPr>
          <a:xfrm>
            <a:off x="1357290" y="3143248"/>
            <a:ext cx="1571636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Bystrouška</a:t>
            </a:r>
            <a:endParaRPr lang="cs-CZ" sz="1400" dirty="0"/>
          </a:p>
        </p:txBody>
      </p:sp>
      <p:sp>
        <p:nvSpPr>
          <p:cNvPr id="11" name="Elipsa 10"/>
          <p:cNvSpPr/>
          <p:nvPr/>
        </p:nvSpPr>
        <p:spPr>
          <a:xfrm>
            <a:off x="928662" y="2786058"/>
            <a:ext cx="1500198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Dášenka</a:t>
            </a:r>
            <a:endParaRPr lang="cs-CZ" sz="1600" dirty="0"/>
          </a:p>
        </p:txBody>
      </p:sp>
      <p:sp>
        <p:nvSpPr>
          <p:cNvPr id="12" name="Elipsa 11"/>
          <p:cNvSpPr/>
          <p:nvPr/>
        </p:nvSpPr>
        <p:spPr>
          <a:xfrm>
            <a:off x="1500166" y="2357430"/>
            <a:ext cx="142876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Potter</a:t>
            </a: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928662" y="2000240"/>
            <a:ext cx="142876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Mikeš</a:t>
            </a:r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6500826" y="3571876"/>
            <a:ext cx="2357454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Babička</a:t>
            </a:r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6572264" y="4000504"/>
            <a:ext cx="2286016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Já, Baryk</a:t>
            </a:r>
            <a:endParaRPr lang="cs-CZ" dirty="0"/>
          </a:p>
        </p:txBody>
      </p:sp>
      <p:sp>
        <p:nvSpPr>
          <p:cNvPr id="16" name="Elipsa 15"/>
          <p:cNvSpPr/>
          <p:nvPr/>
        </p:nvSpPr>
        <p:spPr>
          <a:xfrm>
            <a:off x="6572264" y="4357694"/>
            <a:ext cx="2286016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1200" dirty="0" smtClean="0"/>
              <a:t>Dobr ý voják Švejk</a:t>
            </a:r>
            <a:endParaRPr lang="cs-CZ" sz="1200" dirty="0"/>
          </a:p>
        </p:txBody>
      </p:sp>
      <p:sp>
        <p:nvSpPr>
          <p:cNvPr id="17" name="Elipsa 16"/>
          <p:cNvSpPr/>
          <p:nvPr/>
        </p:nvSpPr>
        <p:spPr>
          <a:xfrm>
            <a:off x="6572264" y="4786322"/>
            <a:ext cx="2286016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Bylo nás pět</a:t>
            </a:r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6572264" y="5143512"/>
            <a:ext cx="2286016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Rumcajs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6572264" y="5572140"/>
            <a:ext cx="2286016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Bílý Tesák</a:t>
            </a:r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6429388" y="2357430"/>
            <a:ext cx="2428892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Harry Potter</a:t>
            </a:r>
            <a:endParaRPr lang="cs-CZ" dirty="0"/>
          </a:p>
        </p:txBody>
      </p:sp>
      <p:sp>
        <p:nvSpPr>
          <p:cNvPr id="21" name="Elipsa 20"/>
          <p:cNvSpPr/>
          <p:nvPr/>
        </p:nvSpPr>
        <p:spPr>
          <a:xfrm>
            <a:off x="928662" y="4357694"/>
            <a:ext cx="142876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Švejk</a:t>
            </a:r>
            <a:endParaRPr lang="cs-CZ" dirty="0"/>
          </a:p>
        </p:txBody>
      </p:sp>
      <p:sp>
        <p:nvSpPr>
          <p:cNvPr id="22" name="Elipsa 21"/>
          <p:cNvSpPr/>
          <p:nvPr/>
        </p:nvSpPr>
        <p:spPr>
          <a:xfrm>
            <a:off x="1500166" y="4786322"/>
            <a:ext cx="142876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Bajza</a:t>
            </a:r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928662" y="5143512"/>
            <a:ext cx="142876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Manka</a:t>
            </a:r>
            <a:endParaRPr lang="cs-CZ" dirty="0"/>
          </a:p>
        </p:txBody>
      </p:sp>
      <p:sp>
        <p:nvSpPr>
          <p:cNvPr id="24" name="Elipsa 23"/>
          <p:cNvSpPr/>
          <p:nvPr/>
        </p:nvSpPr>
        <p:spPr>
          <a:xfrm>
            <a:off x="1500166" y="5572140"/>
            <a:ext cx="142876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Tesák</a:t>
            </a:r>
            <a:endParaRPr lang="cs-CZ" dirty="0"/>
          </a:p>
        </p:txBody>
      </p:sp>
      <p:pic>
        <p:nvPicPr>
          <p:cNvPr id="3075" name="Picture 3" descr="C:\Users\Aja\AppData\Local\Microsoft\Windows\Temporary Internet Files\Content.IE5\B5C89PBA\MC90033028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428596" y="5643578"/>
            <a:ext cx="1000132" cy="94109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Pseudonym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Profesor Emil Bohuslav Frída, Dr.h.c., uměleckým jménem Jaroslav Vrchlický (17. února 1853 Louny – 9. září 1912 Domažlice) byl český spisovatel, básník, dramatik a překladatel.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Podle čeho si Vrchlický pseudonym zvolil?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2714620"/>
            <a:ext cx="2500317" cy="375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Elipsa 6"/>
          <p:cNvSpPr/>
          <p:nvPr/>
        </p:nvSpPr>
        <p:spPr>
          <a:xfrm>
            <a:off x="4929190" y="571480"/>
            <a:ext cx="35719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Podle řeky Vrchlice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26083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Jaroslav Vrchlický se narodil 17. února ____________ v Lounech v rodině ____________. Jeho zájmy v mládí nejvíce ovlivnil jeho strýc, farář v Ovčárech u Kolína, kde chlapec trávil svá dětská ____________. Vrchlický studoval na gymnáziu v ____________ a po maturitě roku 1872 začal studovat ____________. Již v prvním semestru přestoupil na filozofickou fakultu, kde studoval filozofii, historii a ____________. Po třech letech studia odjel do severní Itálie jako vychovatel. Ještě před jeho odjezdem mu vyšla jeho prvotina, lyrická sbírka Z hlubin.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214290"/>
            <a:ext cx="8358246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Elipsa 4"/>
          <p:cNvSpPr/>
          <p:nvPr/>
        </p:nvSpPr>
        <p:spPr>
          <a:xfrm>
            <a:off x="1071538" y="2214554"/>
            <a:ext cx="178595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1853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3071802" y="3429000"/>
            <a:ext cx="1857388" cy="4286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Klatovech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4786314" y="3786190"/>
            <a:ext cx="1571636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teologii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Elipsa 9"/>
          <p:cNvSpPr/>
          <p:nvPr/>
        </p:nvSpPr>
        <p:spPr>
          <a:xfrm>
            <a:off x="2714612" y="3071810"/>
            <a:ext cx="1643074" cy="4286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léta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6215074" y="2143116"/>
            <a:ext cx="214314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kupce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5072066" y="4429132"/>
            <a:ext cx="1857388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jazyky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  <p:bldP spid="10" grpId="0" animBg="1"/>
      <p:bldP spid="12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 Po návratu do vlasti Jaroslav Vrchlický působil krátce jako učitel. Roku 1879 se oženil s dcerou spisovatelky Sofie Podlipské ____________. Při založení České akademie věd a umění roku 1890 se stal ____________ jejího uměleckého odboru a o tři roky později byl jmenován profesorem všeobecné literatury na Karlově univerzitě. V roce 1908 Vrchlického postihla uprostřed tvůrčí práce mozková mrtvice, která mu znemožnila jakoukoliv intelektuální činnost. Poslední léta života strávil Jaroslav Vrchlický v Domažlicích, kde také 9. září roku ____________  zemřel.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214290"/>
            <a:ext cx="8429684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Elipsa 4"/>
          <p:cNvSpPr/>
          <p:nvPr/>
        </p:nvSpPr>
        <p:spPr>
          <a:xfrm>
            <a:off x="6572264" y="5429264"/>
            <a:ext cx="1571636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1912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Elipsa 5"/>
          <p:cNvSpPr/>
          <p:nvPr/>
        </p:nvSpPr>
        <p:spPr>
          <a:xfrm>
            <a:off x="2714612" y="3143248"/>
            <a:ext cx="2214578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tajemníkem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5643570" y="2500306"/>
            <a:ext cx="1714512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Ludmilou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Odpověz na otázky:</a:t>
            </a:r>
            <a:b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Čím byl pravděpodobně Vrchlického otec?</a:t>
            </a:r>
          </a:p>
          <a:p>
            <a:pPr lvl="0"/>
            <a:r>
              <a:rPr lang="cs-CZ" dirty="0" smtClean="0"/>
              <a:t>Kterou cizí zemi Vrchlický navštívil? 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Jak se nazývá Vrchlického literární prvotina?</a:t>
            </a:r>
          </a:p>
          <a:p>
            <a:pPr lvl="0"/>
            <a:r>
              <a:rPr lang="cs-CZ" dirty="0" smtClean="0"/>
              <a:t>V kolika letech  Jaroslav Vrchlický zemřel?</a:t>
            </a:r>
          </a:p>
          <a:p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285984" y="2357430"/>
            <a:ext cx="1714544" cy="571504"/>
          </a:xfrm>
          <a:prstGeom prst="ellipse">
            <a:avLst/>
          </a:prstGeom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kupec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Elipsa 4"/>
          <p:cNvSpPr/>
          <p:nvPr/>
        </p:nvSpPr>
        <p:spPr>
          <a:xfrm>
            <a:off x="4786314" y="3357562"/>
            <a:ext cx="2557474" cy="700086"/>
          </a:xfrm>
          <a:prstGeom prst="ellipse">
            <a:avLst/>
          </a:prstGeom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 Itálii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Elipsa 5"/>
          <p:cNvSpPr/>
          <p:nvPr/>
        </p:nvSpPr>
        <p:spPr>
          <a:xfrm>
            <a:off x="3357554" y="4500570"/>
            <a:ext cx="1714512" cy="628648"/>
          </a:xfrm>
          <a:prstGeom prst="ellipse">
            <a:avLst/>
          </a:prstGeom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hlubin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4857752" y="5643578"/>
            <a:ext cx="2571768" cy="714380"/>
          </a:xfrm>
          <a:prstGeom prst="ellipse">
            <a:avLst/>
          </a:prstGeom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59 let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9" name="Picture 3" descr="C:\Users\Aja\AppData\Local\Microsoft\Windows\Temporary Internet Files\Content.IE5\105ORQWU\MC90037912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29520" y="214290"/>
            <a:ext cx="1438351" cy="181874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Je pravda, že…</a:t>
            </a:r>
            <a:br>
              <a:rPr lang="cs-CZ" sz="36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endParaRPr lang="cs-CZ" sz="36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Manželkou Jaroslava Vrchlického byla Sofie Podlipská?</a:t>
            </a:r>
          </a:p>
          <a:p>
            <a:pPr lvl="0"/>
            <a:r>
              <a:rPr lang="cs-CZ" dirty="0" smtClean="0"/>
              <a:t>Jaroslav Vrchlický se narodil v Kolíně?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Jaroslav Vrchlický studoval historii?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Jaroslav Vrchlický zemřel v Domažlicích?</a:t>
            </a:r>
          </a:p>
          <a:p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4214810" y="2357430"/>
            <a:ext cx="2857552" cy="557210"/>
          </a:xfrm>
          <a:prstGeom prst="ellipse">
            <a:avLst/>
          </a:prstGeom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Ne,  její dcera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Elipsa 4"/>
          <p:cNvSpPr/>
          <p:nvPr/>
        </p:nvSpPr>
        <p:spPr>
          <a:xfrm>
            <a:off x="3286116" y="3429000"/>
            <a:ext cx="2343192" cy="557210"/>
          </a:xfrm>
          <a:prstGeom prst="ellipse">
            <a:avLst/>
          </a:prstGeom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Lounech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Elipsa 5"/>
          <p:cNvSpPr/>
          <p:nvPr/>
        </p:nvSpPr>
        <p:spPr>
          <a:xfrm>
            <a:off x="4500562" y="4500570"/>
            <a:ext cx="2843258" cy="557210"/>
          </a:xfrm>
          <a:prstGeom prst="ellipse">
            <a:avLst/>
          </a:prstGeom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 a jazyky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5786446" y="5643578"/>
            <a:ext cx="1143008" cy="500066"/>
          </a:xfrm>
          <a:prstGeom prst="ellipse">
            <a:avLst/>
          </a:prstGeom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3" name="Picture 3" descr="C:\Users\Aja\AppData\Local\Microsoft\Windows\Temporary Internet Files\Content.IE5\FJC89C5T\MC9002386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7286434" y="5626303"/>
            <a:ext cx="1857566" cy="123169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Za trochu lásky</a:t>
            </a:r>
            <a:endParaRPr lang="cs-CZ" sz="3600" b="1" u="sng" dirty="0"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5257808" cy="4525963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sz="33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Za trochu lásky…  </a:t>
            </a:r>
            <a:r>
              <a:rPr lang="cs-CZ" b="1" dirty="0" smtClean="0"/>
              <a:t>ze sbírky Okna     v bouři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trochu lásky šel bych světa kraj,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šel s hlavou odkrytou a šel bych bosý,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šel v ledu – ale v duši věčný máj,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šel vichřicí – však slyšel zpívat kosy,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šel pouští – a měl v srdci perly rosy.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Za trochu lásky šel bych světa kraj,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jak ten, kdo zpívá u dveří a prosí.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357818" y="1722437"/>
            <a:ext cx="3328982" cy="4525963"/>
          </a:xfrm>
        </p:spPr>
        <p:txBody>
          <a:bodyPr>
            <a:normAutofit fontScale="85000"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Najdi rým básně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a   rytmus: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5929322" y="2571744"/>
            <a:ext cx="291466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Střídavý a smíšený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6215074" y="4786322"/>
            <a:ext cx="257176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daktyl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Aja\AppData\Local\Microsoft\Windows\Temporary Internet Files\Content.IE5\7ZW81JGI\MC90033606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428604"/>
            <a:ext cx="1528714" cy="1108556"/>
          </a:xfrm>
          <a:prstGeom prst="rect">
            <a:avLst/>
          </a:prstGeom>
          <a:noFill/>
        </p:spPr>
      </p:pic>
      <p:pic>
        <p:nvPicPr>
          <p:cNvPr id="5123" name="Picture 3" descr="C:\Users\Aja\AppData\Local\Microsoft\Windows\Temporary Internet Files\Content.IE5\7ZW81JGI\MC90033606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1071546"/>
            <a:ext cx="1385837" cy="10049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14356"/>
            <a:ext cx="8686800" cy="952170"/>
          </a:xfrm>
        </p:spPr>
        <p:txBody>
          <a:bodyPr>
            <a:normAutofit fontScale="90000"/>
          </a:bodyPr>
          <a:lstStyle/>
          <a:p>
            <a:pPr lvl="0" algn="ctr"/>
            <a:r>
              <a:rPr lang="cs-CZ" sz="4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Jakými jazyky Vrchlický hovořil, jestliže překládal následující autory?</a:t>
            </a:r>
            <a:r>
              <a:rPr lang="cs-CZ" b="1" u="sng" dirty="0" smtClean="0"/>
              <a:t/>
            </a:r>
            <a:br>
              <a:rPr lang="cs-CZ" b="1" u="sng" dirty="0" smtClean="0"/>
            </a:b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Viktor Hugo, Charles Baudelaire		překládal z _________________</a:t>
            </a:r>
          </a:p>
          <a:p>
            <a:pPr lvl="0"/>
            <a:r>
              <a:rPr lang="cs-CZ" dirty="0" smtClean="0"/>
              <a:t>Dante Alighieri, Francesco Petrarca		překládal z _________________</a:t>
            </a:r>
          </a:p>
          <a:p>
            <a:pPr lvl="0"/>
            <a:r>
              <a:rPr lang="cs-CZ" dirty="0" smtClean="0"/>
              <a:t>William Shakespeare, G.G. Byron		překládal z _________________</a:t>
            </a:r>
          </a:p>
          <a:p>
            <a:pPr lvl="0"/>
            <a:r>
              <a:rPr lang="cs-CZ" dirty="0" smtClean="0"/>
              <a:t>Johann W. Goethe, Fridrich Schiller		překládal z _________________</a:t>
            </a:r>
          </a:p>
          <a:p>
            <a:pPr lvl="0"/>
            <a:r>
              <a:rPr lang="cs-CZ" dirty="0" smtClean="0"/>
              <a:t>Adam Mickiewicz				překládal z _________________</a:t>
            </a:r>
          </a:p>
          <a:p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3786182" y="2285992"/>
            <a:ext cx="3057540" cy="485772"/>
          </a:xfrm>
          <a:prstGeom prst="ellipse">
            <a:avLst/>
          </a:prstGeom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francouzštiny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Elipsa 4"/>
          <p:cNvSpPr/>
          <p:nvPr/>
        </p:nvSpPr>
        <p:spPr>
          <a:xfrm>
            <a:off x="3857620" y="4071942"/>
            <a:ext cx="3057540" cy="485772"/>
          </a:xfrm>
          <a:prstGeom prst="ellipse">
            <a:avLst/>
          </a:prstGeom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angličtiny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Elipsa 5"/>
          <p:cNvSpPr/>
          <p:nvPr/>
        </p:nvSpPr>
        <p:spPr>
          <a:xfrm>
            <a:off x="3786182" y="5000636"/>
            <a:ext cx="3057540" cy="485772"/>
          </a:xfrm>
          <a:prstGeom prst="ellipse">
            <a:avLst/>
          </a:prstGeom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němčiny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3929058" y="5857892"/>
            <a:ext cx="3057540" cy="485772"/>
          </a:xfrm>
          <a:prstGeom prst="ellipse">
            <a:avLst/>
          </a:prstGeom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polštiny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3786182" y="3214686"/>
            <a:ext cx="3057540" cy="485772"/>
          </a:xfrm>
          <a:prstGeom prst="ellipse">
            <a:avLst/>
          </a:prstGeom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italštiny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:\Users\Aja\AppData\Local\Microsoft\Windows\Temporary Internet Files\Content.IE5\WRP8OLAL\MC9004404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5072074"/>
            <a:ext cx="1827886" cy="150601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Nejznámější divadelní hra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882808"/>
            <a:ext cx="8715436" cy="457200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písmen slož nejznámější divadelní hru J. Vrchlického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Mrak 3"/>
          <p:cNvSpPr/>
          <p:nvPr/>
        </p:nvSpPr>
        <p:spPr>
          <a:xfrm>
            <a:off x="500034" y="5429264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Mrak 4"/>
          <p:cNvSpPr/>
          <p:nvPr/>
        </p:nvSpPr>
        <p:spPr>
          <a:xfrm>
            <a:off x="7125157" y="2544789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Mrak 5"/>
          <p:cNvSpPr/>
          <p:nvPr/>
        </p:nvSpPr>
        <p:spPr>
          <a:xfrm>
            <a:off x="4286248" y="5214950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Mrak 6"/>
          <p:cNvSpPr/>
          <p:nvPr/>
        </p:nvSpPr>
        <p:spPr>
          <a:xfrm>
            <a:off x="7358082" y="5429264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Mrak 7"/>
          <p:cNvSpPr/>
          <p:nvPr/>
        </p:nvSpPr>
        <p:spPr>
          <a:xfrm>
            <a:off x="571472" y="2643182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Mrak 8"/>
          <p:cNvSpPr/>
          <p:nvPr/>
        </p:nvSpPr>
        <p:spPr>
          <a:xfrm>
            <a:off x="5643570" y="5643578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Mrak 9"/>
          <p:cNvSpPr/>
          <p:nvPr/>
        </p:nvSpPr>
        <p:spPr>
          <a:xfrm>
            <a:off x="5715008" y="2857496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Mrak 10"/>
          <p:cNvSpPr/>
          <p:nvPr/>
        </p:nvSpPr>
        <p:spPr>
          <a:xfrm>
            <a:off x="2500298" y="4071942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Mrak 11"/>
          <p:cNvSpPr/>
          <p:nvPr/>
        </p:nvSpPr>
        <p:spPr>
          <a:xfrm>
            <a:off x="3929058" y="2928934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Mrak 12"/>
          <p:cNvSpPr/>
          <p:nvPr/>
        </p:nvSpPr>
        <p:spPr>
          <a:xfrm>
            <a:off x="4643438" y="3929066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Mrak 13"/>
          <p:cNvSpPr/>
          <p:nvPr/>
        </p:nvSpPr>
        <p:spPr>
          <a:xfrm>
            <a:off x="2571736" y="5643578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Š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Mrak 14"/>
          <p:cNvSpPr/>
          <p:nvPr/>
        </p:nvSpPr>
        <p:spPr>
          <a:xfrm>
            <a:off x="2285984" y="2428868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Mrak 15"/>
          <p:cNvSpPr/>
          <p:nvPr/>
        </p:nvSpPr>
        <p:spPr>
          <a:xfrm>
            <a:off x="6429388" y="4643446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Mrak 16"/>
          <p:cNvSpPr/>
          <p:nvPr/>
        </p:nvSpPr>
        <p:spPr>
          <a:xfrm>
            <a:off x="428596" y="3929066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Mrak 17"/>
          <p:cNvSpPr/>
          <p:nvPr/>
        </p:nvSpPr>
        <p:spPr>
          <a:xfrm>
            <a:off x="7572396" y="3929066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Ě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Aja\AppData\Local\Microsoft\Windows\Temporary Internet Files\Content.IE5\S1ZIA86T\MC9003831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260648"/>
            <a:ext cx="1823314" cy="156453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solidFill>
                  <a:schemeClr val="accent4">
                    <a:lumMod val="50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?</a:t>
            </a:r>
            <a:endParaRPr lang="cs-CZ" sz="8000" b="1" dirty="0">
              <a:solidFill>
                <a:schemeClr val="accent4">
                  <a:lumMod val="50000"/>
                </a:schemeClr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7786710" y="4572008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Ě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Mrak 4"/>
          <p:cNvSpPr/>
          <p:nvPr/>
        </p:nvSpPr>
        <p:spPr>
          <a:xfrm>
            <a:off x="7072330" y="4572008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Mrak 5"/>
          <p:cNvSpPr/>
          <p:nvPr/>
        </p:nvSpPr>
        <p:spPr>
          <a:xfrm>
            <a:off x="6357950" y="4572008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Mrak 6"/>
          <p:cNvSpPr/>
          <p:nvPr/>
        </p:nvSpPr>
        <p:spPr>
          <a:xfrm>
            <a:off x="5572132" y="4572008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Mrak 7"/>
          <p:cNvSpPr/>
          <p:nvPr/>
        </p:nvSpPr>
        <p:spPr>
          <a:xfrm>
            <a:off x="4714876" y="4572008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Mrak 8"/>
          <p:cNvSpPr/>
          <p:nvPr/>
        </p:nvSpPr>
        <p:spPr>
          <a:xfrm>
            <a:off x="3929058" y="4572008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Š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Mrak 9"/>
          <p:cNvSpPr/>
          <p:nvPr/>
        </p:nvSpPr>
        <p:spPr>
          <a:xfrm>
            <a:off x="3071802" y="4500570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Mrak 10"/>
          <p:cNvSpPr/>
          <p:nvPr/>
        </p:nvSpPr>
        <p:spPr>
          <a:xfrm>
            <a:off x="2214546" y="4500570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Mrak 11"/>
          <p:cNvSpPr/>
          <p:nvPr/>
        </p:nvSpPr>
        <p:spPr>
          <a:xfrm>
            <a:off x="1285852" y="4500570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Mrak 12"/>
          <p:cNvSpPr/>
          <p:nvPr/>
        </p:nvSpPr>
        <p:spPr>
          <a:xfrm>
            <a:off x="357158" y="4500570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Mrak 13"/>
          <p:cNvSpPr/>
          <p:nvPr/>
        </p:nvSpPr>
        <p:spPr>
          <a:xfrm>
            <a:off x="4714876" y="3357562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Mrak 14"/>
          <p:cNvSpPr/>
          <p:nvPr/>
        </p:nvSpPr>
        <p:spPr>
          <a:xfrm>
            <a:off x="3786182" y="3357562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Mrak 15"/>
          <p:cNvSpPr/>
          <p:nvPr/>
        </p:nvSpPr>
        <p:spPr>
          <a:xfrm>
            <a:off x="5072066" y="2143116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Mrak 16"/>
          <p:cNvSpPr/>
          <p:nvPr/>
        </p:nvSpPr>
        <p:spPr>
          <a:xfrm>
            <a:off x="4214810" y="2143116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Mrak 17"/>
          <p:cNvSpPr/>
          <p:nvPr/>
        </p:nvSpPr>
        <p:spPr>
          <a:xfrm>
            <a:off x="3286116" y="2143116"/>
            <a:ext cx="914400" cy="914400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C:\Users\Aja\AppData\Local\Microsoft\Windows\Temporary Internet Files\Content.IE5\U2E7PW9E\MC90042826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1500174"/>
            <a:ext cx="2379102" cy="2000264"/>
          </a:xfrm>
          <a:prstGeom prst="rect">
            <a:avLst/>
          </a:prstGeom>
          <a:noFill/>
        </p:spPr>
      </p:pic>
      <p:pic>
        <p:nvPicPr>
          <p:cNvPr id="1027" name="Picture 3" descr="C:\Users\Aja\AppData\Local\Microsoft\Windows\Temporary Internet Files\Content.IE5\PM1NNNEB\MC90041309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13834" y="260648"/>
            <a:ext cx="3330166" cy="345087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Noc na Karlštejně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000372"/>
            <a:ext cx="8229600" cy="3857628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Noc na Karlštejně je divadelní hra  z roku 1884. Zajímavostí této divadelní hry je také to, že bývala pravidelně hrána na letní scéně pod širým nebem přímo na nádvoří hradu Karlštejna, kde často vystupovali herci z pražského Národního divadla. Hra byla poprvé provozována v Národním divadle 28. května 1884.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Podle námětu z této divadelní hry vznikl v roce 1973 stejnojmenný filmový muzikál režiséra Zdeňka Podskalského.</a:t>
            </a:r>
          </a:p>
          <a:p>
            <a:pPr algn="ctr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357166"/>
            <a:ext cx="2597486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 descr="C:\Users\Aja\AppData\Local\Microsoft\Windows\Temporary Internet Files\Content.IE5\PM1NNNEB\MC9004116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1196752"/>
            <a:ext cx="1482725" cy="20097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Správně odpovídej a vylušti, co je skryto pod otázkami.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85992"/>
            <a:ext cx="7686700" cy="416881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3000" dirty="0" smtClean="0">
                <a:solidFill>
                  <a:schemeClr val="accent3">
                    <a:lumMod val="75000"/>
                  </a:schemeClr>
                </a:solidFill>
              </a:rPr>
              <a:t>?</a:t>
            </a:r>
            <a:endParaRPr lang="cs-CZ" sz="230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Aja\AppData\Local\Microsoft\Windows\Temporary Internet Files\Content.IE5\S1ZIA86T\MC90040633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6869564"/>
          </a:xfrm>
          <a:prstGeom prst="rect">
            <a:avLst/>
          </a:prstGeom>
          <a:noFill/>
        </p:spPr>
      </p:pic>
      <p:sp>
        <p:nvSpPr>
          <p:cNvPr id="52" name="Obdélník 51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Podle čeho si Vrchlický pseudonym zvolil?</a:t>
            </a:r>
          </a:p>
          <a:p>
            <a:pPr algn="ctr"/>
            <a:endParaRPr lang="cs-CZ" sz="2000" b="1" dirty="0" smtClean="0"/>
          </a:p>
        </p:txBody>
      </p:sp>
      <p:sp>
        <p:nvSpPr>
          <p:cNvPr id="54" name="Obdélník 53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357422" y="0"/>
            <a:ext cx="228601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Studoval Jaroslav Vrchlický  historii a jazyky?</a:t>
            </a:r>
          </a:p>
          <a:p>
            <a:pPr lvl="0" algn="ctr"/>
            <a:endParaRPr lang="cs-CZ" sz="2000" b="1" dirty="0" smtClean="0"/>
          </a:p>
        </p:txBody>
      </p:sp>
      <p:sp>
        <p:nvSpPr>
          <p:cNvPr id="6" name="Obdélník 5"/>
          <p:cNvSpPr/>
          <p:nvPr/>
        </p:nvSpPr>
        <p:spPr>
          <a:xfrm>
            <a:off x="2339752" y="0"/>
            <a:ext cx="230083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643438" y="0"/>
            <a:ext cx="221457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Z jakých jazyků Vrchlický překládal?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Co to je drama?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0" y="2428868"/>
            <a:ext cx="2357422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Jak se nazývá Vrchlického literární prvotina?</a:t>
            </a:r>
          </a:p>
          <a:p>
            <a:pPr algn="ctr"/>
            <a:endParaRPr lang="cs-CZ" sz="2000" b="1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4644008" y="0"/>
            <a:ext cx="222939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0" y="2420888"/>
            <a:ext cx="2357422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357422" y="2428868"/>
            <a:ext cx="2286016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Jaká je nejznámější Vrchlického  divadelní hra?</a:t>
            </a:r>
            <a:endParaRPr lang="cs-CZ" sz="2000" b="1" dirty="0"/>
          </a:p>
        </p:txBody>
      </p:sp>
      <p:sp>
        <p:nvSpPr>
          <p:cNvPr id="17" name="Obdélník 16"/>
          <p:cNvSpPr/>
          <p:nvPr/>
        </p:nvSpPr>
        <p:spPr>
          <a:xfrm>
            <a:off x="4643438" y="2428868"/>
            <a:ext cx="2214578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Co je to pseudonym ?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6858016" y="2428868"/>
            <a:ext cx="2285984" cy="21157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 kom pojednává divadelní hra Noc na Karlštejně?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b="1" dirty="0" smtClean="0"/>
              <a:t>Zemřel Jaroslav Vrchlický v Domažlicích?</a:t>
            </a:r>
          </a:p>
          <a:p>
            <a:pPr algn="ctr"/>
            <a:endParaRPr lang="cs-CZ" b="1" dirty="0"/>
          </a:p>
        </p:txBody>
      </p:sp>
      <p:sp>
        <p:nvSpPr>
          <p:cNvPr id="20" name="Obdélník 19"/>
          <p:cNvSpPr/>
          <p:nvPr/>
        </p:nvSpPr>
        <p:spPr>
          <a:xfrm>
            <a:off x="235742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 se jmenovala literární skupina, do které Vrchlický patřil?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643438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 se jmenoval Vrchlický vlastním jménem?</a:t>
            </a:r>
            <a:endParaRPr lang="cs-CZ" sz="2000" b="1" dirty="0"/>
          </a:p>
        </p:txBody>
      </p:sp>
      <p:sp>
        <p:nvSpPr>
          <p:cNvPr id="22" name="Obdélník 21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Co víš o jeho soukromém životě?</a:t>
            </a:r>
            <a:endParaRPr lang="cs-CZ" sz="2000" b="1" dirty="0"/>
          </a:p>
        </p:txBody>
      </p:sp>
      <p:sp>
        <p:nvSpPr>
          <p:cNvPr id="26" name="Obdélník 25"/>
          <p:cNvSpPr/>
          <p:nvPr/>
        </p:nvSpPr>
        <p:spPr>
          <a:xfrm>
            <a:off x="2339752" y="2420888"/>
            <a:ext cx="2286016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644008" y="2420888"/>
            <a:ext cx="2214578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858016" y="2420888"/>
            <a:ext cx="2285984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233975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4644008" y="4572008"/>
            <a:ext cx="2214578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2690191"/>
      </p:ext>
    </p:extLst>
  </p:cSld>
  <p:clrMapOvr>
    <a:masterClrMapping/>
  </p:clrMapOvr>
  <p:transition spd="slow">
    <p:wipe dir="d"/>
    <p:sndAc>
      <p:stSnd>
        <p:snd r:embed="rId3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52" grpId="0" animBg="1"/>
      <p:bldP spid="54" grpId="0" animBg="1"/>
      <p:bldP spid="5" grpId="0" animBg="1"/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7" grpId="0" animBg="1"/>
      <p:bldP spid="3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Zdroje odkazů: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http://cs.wikipedia.org/wiki/Soubor:Jan_Vilímek_-_Jaroslav_Vrchlický.jpg</a:t>
            </a:r>
            <a:endParaRPr lang="cs-CZ" sz="24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Přefocený obal vlastního CD</a:t>
            </a:r>
          </a:p>
          <a:p>
            <a:r>
              <a:rPr lang="cs-CZ" sz="2400" b="1" dirty="0" smtClean="0">
                <a:solidFill>
                  <a:srgbClr val="00B0F0"/>
                </a:solidFill>
              </a:rPr>
              <a:t>Klipart (volně ke stažení Microsoft Office)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343</TotalTime>
  <Words>917</Words>
  <Application>Microsoft Office PowerPoint</Application>
  <PresentationFormat>Předvádění na obrazovce (4:3)</PresentationFormat>
  <Paragraphs>197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Talent</vt:lpstr>
      <vt:lpstr>Snímek 1</vt:lpstr>
      <vt:lpstr>ANOTACE:</vt:lpstr>
      <vt:lpstr>Básník, jenž za trochu lásky šel by světa kraj…</vt:lpstr>
      <vt:lpstr>V osmisměrce najdi jména jedenácti literárních hrdinů knih pro děti. Ze zbylých písmen slož jméno hledaného umělce.  </vt:lpstr>
      <vt:lpstr>Řešení</vt:lpstr>
      <vt:lpstr>Literární postavy vepiš na řádek k autorovi a doplň literární dílo, do kterého postava patří. </vt:lpstr>
      <vt:lpstr>Pseudonym</vt:lpstr>
      <vt:lpstr>Snímek 8</vt:lpstr>
      <vt:lpstr>Snímek 9</vt:lpstr>
      <vt:lpstr>Odpověz na otázky: </vt:lpstr>
      <vt:lpstr>Je pravda, že… </vt:lpstr>
      <vt:lpstr>Za trochu lásky</vt:lpstr>
      <vt:lpstr>Jakými jazyky Vrchlický hovořil, jestliže překládal následující autory? </vt:lpstr>
      <vt:lpstr>Nejznámější divadelní hra</vt:lpstr>
      <vt:lpstr>?</vt:lpstr>
      <vt:lpstr>Noc na Karlštejně</vt:lpstr>
      <vt:lpstr>Správně odpovídej a vylušti, co je skryto pod otázkami.</vt:lpstr>
      <vt:lpstr>Snímek 18</vt:lpstr>
      <vt:lpstr>Zdroje odkazů: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Jaroslav Vrchlický</dc:title>
  <dc:creator>Aja</dc:creator>
  <cp:lastModifiedBy>ředitelka</cp:lastModifiedBy>
  <cp:revision>44</cp:revision>
  <dcterms:created xsi:type="dcterms:W3CDTF">2012-02-12T16:45:56Z</dcterms:created>
  <dcterms:modified xsi:type="dcterms:W3CDTF">2013-07-01T07:18:16Z</dcterms:modified>
</cp:coreProperties>
</file>