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62" r:id="rId2"/>
    <p:sldId id="263" r:id="rId3"/>
    <p:sldId id="256" r:id="rId4"/>
    <p:sldId id="259" r:id="rId5"/>
    <p:sldId id="257" r:id="rId6"/>
    <p:sldId id="260" r:id="rId7"/>
    <p:sldId id="264" r:id="rId8"/>
    <p:sldId id="261" r:id="rId9"/>
    <p:sldId id="258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1DDFB"/>
    <a:srgbClr val="CCECFF"/>
    <a:srgbClr val="C1FFE0"/>
    <a:srgbClr val="A7E8FF"/>
    <a:srgbClr val="81DEFF"/>
    <a:srgbClr val="C8C0F8"/>
    <a:srgbClr val="000099"/>
    <a:srgbClr val="99FFCC"/>
    <a:srgbClr val="FFFF9B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1"/>
    <c:plotArea>
      <c:layout>
        <c:manualLayout>
          <c:layoutTarget val="inner"/>
          <c:xMode val="edge"/>
          <c:yMode val="edge"/>
          <c:x val="5.1269113029449614E-2"/>
          <c:y val="7.5949304332651152E-2"/>
          <c:w val="0.91478652621669243"/>
          <c:h val="0.88177985076423537"/>
        </c:manualLayout>
      </c:layout>
      <c:scatterChart>
        <c:scatterStyle val="lineMarker"/>
        <c:varyColors val="0"/>
        <c:ser>
          <c:idx val="0"/>
          <c:order val="0"/>
          <c:spPr>
            <a:ln w="50000">
              <a:noFill/>
            </a:ln>
          </c:spPr>
          <c:xVal>
            <c:numRef>
              <c:f>List1!$A$1:$A$7</c:f>
              <c:numCache>
                <c:formatCode>General</c:formatCode>
                <c:ptCount val="7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</c:numCache>
            </c:numRef>
          </c:xVal>
          <c:yVal>
            <c:numRef>
              <c:f>List1!$B$1:$B$7</c:f>
              <c:numCache>
                <c:formatCode>General</c:formatCode>
                <c:ptCount val="7"/>
                <c:pt idx="0">
                  <c:v>-3</c:v>
                </c:pt>
                <c:pt idx="1">
                  <c:v>-1</c:v>
                </c:pt>
                <c:pt idx="2">
                  <c:v>1</c:v>
                </c:pt>
                <c:pt idx="3">
                  <c:v>3</c:v>
                </c:pt>
                <c:pt idx="4">
                  <c:v>5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7517184"/>
        <c:axId val="37515648"/>
      </c:scatterChart>
      <c:valAx>
        <c:axId val="37517184"/>
        <c:scaling>
          <c:orientation val="minMax"/>
          <c:max val="6"/>
          <c:min val="-6"/>
        </c:scaling>
        <c:delete val="0"/>
        <c:axPos val="b"/>
        <c:numFmt formatCode="General" sourceLinked="1"/>
        <c:majorTickMark val="cross"/>
        <c:minorTickMark val="none"/>
        <c:tickLblPos val="nextTo"/>
        <c:crossAx val="37515648"/>
        <c:crossesAt val="0"/>
        <c:crossBetween val="midCat"/>
        <c:majorUnit val="1"/>
        <c:minorUnit val="1"/>
      </c:valAx>
      <c:valAx>
        <c:axId val="37515648"/>
        <c:scaling>
          <c:orientation val="minMax"/>
          <c:max val="6"/>
          <c:min val="-6"/>
        </c:scaling>
        <c:delete val="0"/>
        <c:axPos val="l"/>
        <c:numFmt formatCode="General" sourceLinked="1"/>
        <c:majorTickMark val="cross"/>
        <c:minorTickMark val="none"/>
        <c:tickLblPos val="nextTo"/>
        <c:crossAx val="37517184"/>
        <c:crosses val="autoZero"/>
        <c:crossBetween val="midCat"/>
        <c:majorUnit val="1"/>
        <c:minorUnit val="1"/>
      </c:valAx>
      <c:spPr>
        <a:gradFill flip="none" rotWithShape="1">
          <a:gsLst>
            <a:gs pos="0">
              <a:srgbClr val="81DEFF"/>
            </a:gs>
            <a:gs pos="50000">
              <a:srgbClr val="E1DDFB"/>
            </a:gs>
            <a:gs pos="100000">
              <a:srgbClr val="CCECFF"/>
            </a:gs>
          </a:gsLst>
          <a:lin ang="13500000" scaled="1"/>
          <a:tileRect/>
        </a:gradFill>
        <a:ln w="38100">
          <a:noFill/>
        </a:ln>
      </c:spPr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5EB6F1-0371-4A87-9436-21241DF6B52B}" type="presOf" srcId="{130831A4-0540-4EC5-8F5A-93030E89D2D9}" destId="{F69CC921-512E-49F4-824C-A648EC5F27A5}" srcOrd="0" destOrd="0" presId="urn:microsoft.com/office/officeart/2005/8/layout/target3"/>
    <dgm:cxn modelId="{E6B12A13-B81D-40B3-B99A-413FD48244E4}" type="presOf" srcId="{1D8420EA-BFA0-403B-80F5-647FA396CC45}" destId="{F7B3C0B7-F0F7-4F49-B02C-3630F8C5FAE5}" srcOrd="0" destOrd="0" presId="urn:microsoft.com/office/officeart/2005/8/layout/target3"/>
    <dgm:cxn modelId="{0A1C1769-E211-4035-8D65-5176EC1D22C1}" type="presOf" srcId="{27FE2D31-D344-4B63-A89A-A89AB0D9F3E3}" destId="{FE47432B-CA46-450C-8D8F-66C300A95B52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1308AEE6-00A3-4011-8643-1A7A1B9AF182}" type="presOf" srcId="{914700B9-77B5-440A-A438-DE98B6D4894D}" destId="{BD9AF279-D483-48F2-BBBD-45F8E8923512}" srcOrd="1" destOrd="0" presId="urn:microsoft.com/office/officeart/2005/8/layout/target3"/>
    <dgm:cxn modelId="{918F365D-DB6F-4B7A-BBF6-335756114042}" type="presOf" srcId="{1D8420EA-BFA0-403B-80F5-647FA396CC45}" destId="{8467D0EB-87A2-4285-8ACA-0398EFBF29BC}" srcOrd="1" destOrd="0" presId="urn:microsoft.com/office/officeart/2005/8/layout/target3"/>
    <dgm:cxn modelId="{94C81BEB-A233-466E-9C77-2E6806181800}" type="presOf" srcId="{914700B9-77B5-440A-A438-DE98B6D4894D}" destId="{E73F1C26-6DCD-4001-88B9-355E01E2BCE7}" srcOrd="0" destOrd="0" presId="urn:microsoft.com/office/officeart/2005/8/layout/target3"/>
    <dgm:cxn modelId="{563B736F-EA37-4EEE-A8CE-445AE4562062}" type="presOf" srcId="{130831A4-0540-4EC5-8F5A-93030E89D2D9}" destId="{8E23E229-92FC-49D1-B5FE-0303176B8A4E}" srcOrd="1" destOrd="0" presId="urn:microsoft.com/office/officeart/2005/8/layout/target3"/>
    <dgm:cxn modelId="{CC3B0730-5EFA-4B16-AFCC-11825B4D2A70}" type="presOf" srcId="{100B6B2E-82E6-4C11-B19B-F2DB3A0EA64F}" destId="{DBA8199F-D892-4A8E-A352-2B7844050E09}" srcOrd="1" destOrd="0" presId="urn:microsoft.com/office/officeart/2005/8/layout/target3"/>
    <dgm:cxn modelId="{21421B52-48BB-410F-A0F9-8B4E0A63DE92}" type="presOf" srcId="{100B6B2E-82E6-4C11-B19B-F2DB3A0EA64F}" destId="{645AA564-2E9E-4954-AD87-AE01782CEC59}" srcOrd="0" destOrd="0" presId="urn:microsoft.com/office/officeart/2005/8/layout/target3"/>
    <dgm:cxn modelId="{33E8E761-5520-4827-B314-AE2280584E77}" type="presParOf" srcId="{FE47432B-CA46-450C-8D8F-66C300A95B52}" destId="{B522209E-30D0-49D6-A340-2D383A11C668}" srcOrd="0" destOrd="0" presId="urn:microsoft.com/office/officeart/2005/8/layout/target3"/>
    <dgm:cxn modelId="{96507A9F-AE44-42A0-AA82-438AF96D6DE2}" type="presParOf" srcId="{FE47432B-CA46-450C-8D8F-66C300A95B52}" destId="{ED5A8377-51D5-4DC5-B0E7-680166966720}" srcOrd="1" destOrd="0" presId="urn:microsoft.com/office/officeart/2005/8/layout/target3"/>
    <dgm:cxn modelId="{32AE4069-2732-4857-B7DE-5C7A9FFE16E2}" type="presParOf" srcId="{FE47432B-CA46-450C-8D8F-66C300A95B52}" destId="{F69CC921-512E-49F4-824C-A648EC5F27A5}" srcOrd="2" destOrd="0" presId="urn:microsoft.com/office/officeart/2005/8/layout/target3"/>
    <dgm:cxn modelId="{ACE2A36A-4D70-4F04-92A7-9C2E5B7FB22B}" type="presParOf" srcId="{FE47432B-CA46-450C-8D8F-66C300A95B52}" destId="{61C9CE18-EDA6-4EDF-BA1C-09779D38FBBF}" srcOrd="3" destOrd="0" presId="urn:microsoft.com/office/officeart/2005/8/layout/target3"/>
    <dgm:cxn modelId="{347BD082-ECDA-4C25-A77F-4AA84FBA34B7}" type="presParOf" srcId="{FE47432B-CA46-450C-8D8F-66C300A95B52}" destId="{D60DEAAB-7AFE-435A-ACF6-18851E4B0426}" srcOrd="4" destOrd="0" presId="urn:microsoft.com/office/officeart/2005/8/layout/target3"/>
    <dgm:cxn modelId="{48D0E0E7-7AA1-4936-B286-723EDBD080B0}" type="presParOf" srcId="{FE47432B-CA46-450C-8D8F-66C300A95B52}" destId="{F7B3C0B7-F0F7-4F49-B02C-3630F8C5FAE5}" srcOrd="5" destOrd="0" presId="urn:microsoft.com/office/officeart/2005/8/layout/target3"/>
    <dgm:cxn modelId="{5A329A3B-CCC1-4331-B8A2-833351AD3D0D}" type="presParOf" srcId="{FE47432B-CA46-450C-8D8F-66C300A95B52}" destId="{C9DA9446-E2D3-4F6A-8960-3CADFBF870B8}" srcOrd="6" destOrd="0" presId="urn:microsoft.com/office/officeart/2005/8/layout/target3"/>
    <dgm:cxn modelId="{FDA4FE18-A9D7-43D0-85FF-BE56504E2334}" type="presParOf" srcId="{FE47432B-CA46-450C-8D8F-66C300A95B52}" destId="{9726EC6F-D322-4CD3-B489-1BE3DF7CE70B}" srcOrd="7" destOrd="0" presId="urn:microsoft.com/office/officeart/2005/8/layout/target3"/>
    <dgm:cxn modelId="{FE3245D1-5A8A-4525-B822-3ED3C7B714DB}" type="presParOf" srcId="{FE47432B-CA46-450C-8D8F-66C300A95B52}" destId="{645AA564-2E9E-4954-AD87-AE01782CEC59}" srcOrd="8" destOrd="0" presId="urn:microsoft.com/office/officeart/2005/8/layout/target3"/>
    <dgm:cxn modelId="{59B90662-0C8A-4F62-B0E8-BBEA74852F7E}" type="presParOf" srcId="{FE47432B-CA46-450C-8D8F-66C300A95B52}" destId="{8538CAC4-6A86-42B8-B5AF-2FF155DB9D02}" srcOrd="9" destOrd="0" presId="urn:microsoft.com/office/officeart/2005/8/layout/target3"/>
    <dgm:cxn modelId="{16F5112A-B110-4123-B6FD-E85AC1406269}" type="presParOf" srcId="{FE47432B-CA46-450C-8D8F-66C300A95B52}" destId="{26FD6024-A07F-46D0-8BC0-B5E595C5673D}" srcOrd="10" destOrd="0" presId="urn:microsoft.com/office/officeart/2005/8/layout/target3"/>
    <dgm:cxn modelId="{B2636827-228A-4D09-8028-BC02C0EC4F61}" type="presParOf" srcId="{FE47432B-CA46-450C-8D8F-66C300A95B52}" destId="{E73F1C26-6DCD-4001-88B9-355E01E2BCE7}" srcOrd="11" destOrd="0" presId="urn:microsoft.com/office/officeart/2005/8/layout/target3"/>
    <dgm:cxn modelId="{8EFBA1FE-B8F9-4298-A9FF-33DCA7F4D3AC}" type="presParOf" srcId="{FE47432B-CA46-450C-8D8F-66C300A95B52}" destId="{8E23E229-92FC-49D1-B5FE-0303176B8A4E}" srcOrd="12" destOrd="0" presId="urn:microsoft.com/office/officeart/2005/8/layout/target3"/>
    <dgm:cxn modelId="{385DE82F-9BF5-4CC9-9CB1-AB1348CB8D3E}" type="presParOf" srcId="{FE47432B-CA46-450C-8D8F-66C300A95B52}" destId="{8467D0EB-87A2-4285-8ACA-0398EFBF29BC}" srcOrd="13" destOrd="0" presId="urn:microsoft.com/office/officeart/2005/8/layout/target3"/>
    <dgm:cxn modelId="{E1DA2BDB-18D7-44D1-B471-090FA0DEB006}" type="presParOf" srcId="{FE47432B-CA46-450C-8D8F-66C300A95B52}" destId="{DBA8199F-D892-4A8E-A352-2B7844050E09}" srcOrd="14" destOrd="0" presId="urn:microsoft.com/office/officeart/2005/8/layout/target3"/>
    <dgm:cxn modelId="{A7651211-36F2-4E40-8CDD-A3312F4595C0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41989693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5684368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456384"/>
                <a:gridCol w="3600400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VY_32_INOVACE_02_S11-M-9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Funkce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9435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0790699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kalkulačka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1003774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seznámení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se základními  pojmy týkajících se funkce – definiční obor, obor hodnot, graf funkce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se seznámí se pojmem funkce.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Naučí se rozpoznat definiční obor, obor hodnot funkce, naučí se z rovnice funkce  sestavit tabulku a graf funkce.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8715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96336" y="404664"/>
            <a:ext cx="1008112" cy="6120680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9600" b="1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Bradley Hand ITC" pitchFamily="66" charset="0"/>
              </a:rPr>
              <a:t>FUNKCE</a:t>
            </a:r>
            <a:endParaRPr lang="cs-CZ" sz="9600" b="1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Bradley Hand ITC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MATEMATIKA</a:t>
            </a:r>
            <a:b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ročník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010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Definice funkce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916832"/>
            <a:ext cx="8208912" cy="1200329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Funkce</a:t>
            </a:r>
            <a:r>
              <a:rPr lang="cs-CZ" sz="2400" dirty="0" smtClean="0"/>
              <a:t> </a:t>
            </a:r>
            <a:br>
              <a:rPr lang="cs-CZ" sz="2400" dirty="0" smtClean="0"/>
            </a:br>
            <a:r>
              <a:rPr lang="cs-CZ" sz="2400" dirty="0" smtClean="0"/>
              <a:t>je předpis, podle kterého je ke každému číslu z jejího </a:t>
            </a:r>
            <a:br>
              <a:rPr lang="cs-CZ" sz="2400" dirty="0" smtClean="0"/>
            </a:br>
            <a:r>
              <a:rPr lang="cs-CZ" sz="2400" dirty="0" smtClean="0"/>
              <a:t>definičního oboru přiřazeno </a:t>
            </a:r>
            <a:r>
              <a:rPr lang="cs-CZ" sz="2400" u="sng" dirty="0" smtClean="0"/>
              <a:t>právě jedno </a:t>
            </a:r>
            <a:r>
              <a:rPr lang="cs-CZ" sz="2400" dirty="0" smtClean="0"/>
              <a:t>číslo.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356992"/>
            <a:ext cx="8208912" cy="830997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Definiční obor </a:t>
            </a:r>
            <a:br>
              <a:rPr lang="cs-CZ" sz="2400" b="1" dirty="0" smtClean="0"/>
            </a:br>
            <a:r>
              <a:rPr lang="cs-CZ" sz="2400" dirty="0" smtClean="0"/>
              <a:t>tvoří všechna čísla, kterým je funkcí přiřazeno nějaké číslo.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1400556" y="4437112"/>
            <a:ext cx="6552728" cy="172819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Bef>
                <a:spcPts val="600"/>
              </a:spcBef>
            </a:pPr>
            <a:r>
              <a:rPr lang="cs-CZ" sz="2400" dirty="0" smtClean="0">
                <a:solidFill>
                  <a:schemeClr val="tx1"/>
                </a:solidFill>
              </a:rPr>
              <a:t>Příklad zápisu funkce:</a:t>
            </a:r>
          </a:p>
          <a:p>
            <a:pPr>
              <a:spcBef>
                <a:spcPts val="600"/>
              </a:spcBef>
            </a:pPr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                     </a:t>
            </a:r>
            <a:r>
              <a:rPr lang="cs-CZ" sz="3200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f(x) = 2x+1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nebo    </a:t>
            </a:r>
            <a:r>
              <a:rPr lang="cs-CZ" sz="3200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f: y = 2x+1</a:t>
            </a:r>
            <a:endParaRPr lang="cs-CZ" sz="3200" dirty="0">
              <a:ln>
                <a:solidFill>
                  <a:schemeClr val="tx1"/>
                </a:solidFill>
              </a:ln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vál 4"/>
          <p:cNvSpPr/>
          <p:nvPr/>
        </p:nvSpPr>
        <p:spPr>
          <a:xfrm>
            <a:off x="179512" y="3117161"/>
            <a:ext cx="1584176" cy="655329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2"/>
                </a:solidFill>
              </a:rPr>
              <a:t>D(f)</a:t>
            </a:r>
            <a:endParaRPr lang="cs-CZ" sz="3200" b="1" dirty="0">
              <a:solidFill>
                <a:schemeClr val="bg2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61078" y="1700808"/>
            <a:ext cx="1221044" cy="655329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28575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2"/>
                </a:solidFill>
              </a:rPr>
              <a:t>f</a:t>
            </a:r>
            <a:endParaRPr lang="cs-CZ" sz="3200" b="1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4962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5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3600944"/>
            <a:ext cx="2314575" cy="2181225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DEFINICE FUNKCE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Vývojový diagram: magnetický disk 1"/>
          <p:cNvSpPr/>
          <p:nvPr/>
        </p:nvSpPr>
        <p:spPr>
          <a:xfrm>
            <a:off x="5738492" y="2356359"/>
            <a:ext cx="557654" cy="1008112"/>
          </a:xfrm>
          <a:prstGeom prst="flowChartMagneticDisk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magnetický disk 17"/>
          <p:cNvSpPr/>
          <p:nvPr/>
        </p:nvSpPr>
        <p:spPr>
          <a:xfrm>
            <a:off x="8172400" y="5303143"/>
            <a:ext cx="504056" cy="862161"/>
          </a:xfrm>
          <a:prstGeom prst="flowChartMagneticDisk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5993750" y="3366833"/>
            <a:ext cx="0" cy="648072"/>
          </a:xfrm>
          <a:prstGeom prst="straightConnector1">
            <a:avLst/>
          </a:prstGeom>
          <a:ln w="57150">
            <a:solidFill>
              <a:schemeClr val="bg1"/>
            </a:solidFill>
            <a:tailEnd type="arrow"/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ravoúhlá spojnice 12"/>
          <p:cNvCxnSpPr/>
          <p:nvPr/>
        </p:nvCxnSpPr>
        <p:spPr>
          <a:xfrm>
            <a:off x="6876256" y="4691558"/>
            <a:ext cx="1296144" cy="1223169"/>
          </a:xfrm>
          <a:prstGeom prst="bentConnector3">
            <a:avLst/>
          </a:prstGeom>
          <a:ln w="57150">
            <a:solidFill>
              <a:schemeClr val="bg1"/>
            </a:solidFill>
            <a:tailEnd type="arrow"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64926" y="2721786"/>
            <a:ext cx="4680520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cs-CZ" sz="2400" dirty="0" smtClean="0">
                <a:solidFill>
                  <a:srgbClr val="000099"/>
                </a:solidFill>
              </a:rPr>
              <a:t>Funkci si můžeme představit jako černou skříňku, do které z jedné strany vhodíme zelený válec, podle určitého návodu (předpisu) nám jej skříňka přebarví a z druhé strany nám vypadne modrý válec jako výsledek.</a:t>
            </a:r>
          </a:p>
          <a:p>
            <a:pPr>
              <a:spcBef>
                <a:spcPts val="1200"/>
              </a:spcBef>
            </a:pPr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Předpis musí být jednoznačný, černá skříňka neváhá, nerozhoduje se, </a:t>
            </a:r>
            <a:b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má jen jednu možnost.</a:t>
            </a:r>
            <a:endParaRPr lang="cs-CZ" sz="2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3528" y="1833139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cs-CZ" sz="2800" b="1" dirty="0" smtClean="0"/>
              <a:t>Jak </a:t>
            </a:r>
            <a:r>
              <a:rPr lang="cs-CZ" sz="2800" b="1" dirty="0"/>
              <a:t>si lze tedy představit funkci?</a:t>
            </a:r>
          </a:p>
        </p:txBody>
      </p:sp>
    </p:spTree>
    <p:extLst>
      <p:ext uri="{BB962C8B-B14F-4D97-AF65-F5344CB8AC3E}">
        <p14:creationId xmlns:p14="http://schemas.microsoft.com/office/powerpoint/2010/main" val="3374803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500"/>
                            </p:stCondLst>
                            <p:childTnLst>
                              <p:par>
                                <p:cTn id="2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500"/>
                            </p:stCondLst>
                            <p:childTnLst>
                              <p:par>
                                <p:cTn id="2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8" grpId="0" animBg="1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 – FUNKČNÍ HODNOTA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25724" y="5536893"/>
            <a:ext cx="5020344" cy="954107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800" b="1" dirty="0"/>
              <a:t>Říkáme:</a:t>
            </a:r>
          </a:p>
          <a:p>
            <a:r>
              <a:rPr lang="cs-CZ" sz="2800" b="1" dirty="0"/>
              <a:t>Funkční hodnota v bodě 5 je 11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5" name="Obdélník 4"/>
          <p:cNvSpPr/>
          <p:nvPr/>
        </p:nvSpPr>
        <p:spPr>
          <a:xfrm>
            <a:off x="2258292" y="2179057"/>
            <a:ext cx="4298063" cy="504056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Bef>
                <a:spcPts val="600"/>
              </a:spcBef>
            </a:pPr>
            <a:r>
              <a:rPr lang="cs-CZ" sz="3200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f(x) = 2x+1</a:t>
            </a:r>
            <a:endParaRPr lang="cs-CZ" sz="3200" dirty="0">
              <a:ln>
                <a:solidFill>
                  <a:schemeClr val="tx1"/>
                </a:solidFill>
              </a:ln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1700808"/>
            <a:ext cx="6624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Uveďme si příklad: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3744" y="2780928"/>
            <a:ext cx="8496944" cy="83099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Toto je naše funkce, </a:t>
            </a:r>
            <a:br>
              <a:rPr lang="cs-CZ" sz="2400" dirty="0" smtClean="0"/>
            </a:br>
            <a:r>
              <a:rPr lang="cs-CZ" sz="2400" dirty="0" smtClean="0"/>
              <a:t>která vezme číslo x, to vynásobí 2 a přičte k němu číslo 1.</a:t>
            </a:r>
            <a:endParaRPr lang="cs-CZ" sz="24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3363" y="4096116"/>
            <a:ext cx="1522487" cy="1434772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43744" y="3774393"/>
            <a:ext cx="57404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Co udělá naše černá skříňka?</a:t>
            </a:r>
          </a:p>
          <a:p>
            <a:r>
              <a:rPr lang="cs-CZ" sz="2400" dirty="0" smtClean="0"/>
              <a:t>Vhodíme-li do ní číslo 5, následně vypadne číslo 11.</a:t>
            </a:r>
          </a:p>
          <a:p>
            <a:r>
              <a:rPr lang="cs-CZ" sz="2400" dirty="0" smtClean="0"/>
              <a:t>K číslu 5 jsme tedy přiřadili číslo 11.</a:t>
            </a:r>
          </a:p>
        </p:txBody>
      </p:sp>
      <p:sp>
        <p:nvSpPr>
          <p:cNvPr id="14" name="Šipka dolů 13"/>
          <p:cNvSpPr/>
          <p:nvPr/>
        </p:nvSpPr>
        <p:spPr>
          <a:xfrm>
            <a:off x="6815786" y="3647760"/>
            <a:ext cx="759112" cy="681171"/>
          </a:xfrm>
          <a:prstGeom prst="down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32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6999746" y="4470618"/>
            <a:ext cx="936104" cy="743189"/>
          </a:xfrm>
          <a:prstGeom prst="rightArrow">
            <a:avLst/>
          </a:prstGeom>
          <a:solidFill>
            <a:srgbClr val="00B0F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16948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48148E-6 L 0.11649 0.00393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816" y="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/>
      <p:bldP spid="8" grpId="0" animBg="1"/>
      <p:bldP spid="11" grpId="0"/>
      <p:bldP spid="14" grpId="0" animBg="1"/>
      <p:bldP spid="14" grpId="1" animBg="1"/>
      <p:bldP spid="15" grpId="0" animBg="1"/>
      <p:bldP spid="15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 – FUNKČNÍ HODNOTA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25724" y="5536893"/>
            <a:ext cx="5020344" cy="954107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800" b="1" dirty="0"/>
              <a:t>Říkáme:</a:t>
            </a:r>
          </a:p>
          <a:p>
            <a:r>
              <a:rPr lang="cs-CZ" sz="2800" b="1" dirty="0"/>
              <a:t>Funkční hodnota v bodě </a:t>
            </a:r>
            <a:r>
              <a:rPr lang="cs-CZ" sz="2800" b="1" dirty="0" smtClean="0"/>
              <a:t>3 </a:t>
            </a:r>
            <a:r>
              <a:rPr lang="cs-CZ" sz="2800" b="1" dirty="0"/>
              <a:t>je </a:t>
            </a:r>
            <a:r>
              <a:rPr lang="cs-CZ" sz="2800" b="1" dirty="0" smtClean="0"/>
              <a:t>4.</a:t>
            </a:r>
            <a:endParaRPr lang="cs-CZ" sz="2800" b="1" dirty="0"/>
          </a:p>
        </p:txBody>
      </p:sp>
      <p:sp>
        <p:nvSpPr>
          <p:cNvPr id="5" name="Obdélník 4"/>
          <p:cNvSpPr/>
          <p:nvPr/>
        </p:nvSpPr>
        <p:spPr>
          <a:xfrm>
            <a:off x="2258292" y="2179057"/>
            <a:ext cx="4298063" cy="504056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Bef>
                <a:spcPts val="600"/>
              </a:spcBef>
            </a:pPr>
            <a:r>
              <a:rPr lang="cs-CZ" sz="3200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f(x) = x</a:t>
            </a:r>
            <a:r>
              <a:rPr lang="cs-CZ" sz="2800" baseline="30000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2 </a:t>
            </a:r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- 5</a:t>
            </a:r>
            <a:endParaRPr lang="cs-CZ" sz="3200" dirty="0">
              <a:ln>
                <a:solidFill>
                  <a:schemeClr val="tx1"/>
                </a:solidFill>
              </a:ln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1700808"/>
            <a:ext cx="6624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Ještě jednou: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3744" y="2780927"/>
            <a:ext cx="8496944" cy="83099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Toto je naše funkce, </a:t>
            </a:r>
            <a:br>
              <a:rPr lang="cs-CZ" sz="2400" dirty="0" smtClean="0"/>
            </a:br>
            <a:r>
              <a:rPr lang="cs-CZ" sz="2400" dirty="0" smtClean="0"/>
              <a:t>která vezme číslo x, to vynásobí samo sebou a odečte číslo 5.</a:t>
            </a:r>
            <a:endParaRPr lang="cs-CZ" sz="24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3363" y="4096116"/>
            <a:ext cx="1522487" cy="1434772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43744" y="3774393"/>
            <a:ext cx="57404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Co udělá naše černá skříňka?</a:t>
            </a:r>
          </a:p>
          <a:p>
            <a:r>
              <a:rPr lang="cs-CZ" sz="2400" dirty="0" smtClean="0"/>
              <a:t>Vhodíme-li do ní číslo 3, následně vypadne číslo 4.</a:t>
            </a:r>
          </a:p>
          <a:p>
            <a:r>
              <a:rPr lang="cs-CZ" sz="2400" dirty="0" smtClean="0"/>
              <a:t>K číslu 3 jsme tedy přiřadili číslo 4.</a:t>
            </a:r>
          </a:p>
        </p:txBody>
      </p:sp>
      <p:sp>
        <p:nvSpPr>
          <p:cNvPr id="14" name="Šipka dolů 13"/>
          <p:cNvSpPr/>
          <p:nvPr/>
        </p:nvSpPr>
        <p:spPr>
          <a:xfrm>
            <a:off x="6815786" y="3647760"/>
            <a:ext cx="759112" cy="681171"/>
          </a:xfrm>
          <a:prstGeom prst="down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32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6999746" y="4470618"/>
            <a:ext cx="936104" cy="743189"/>
          </a:xfrm>
          <a:prstGeom prst="rightArrow">
            <a:avLst/>
          </a:prstGeom>
          <a:solidFill>
            <a:srgbClr val="00B0F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28375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48148E-6 L 0.11649 0.00393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816" y="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/>
      <p:bldP spid="8" grpId="0" animBg="1"/>
      <p:bldP spid="11" grpId="0"/>
      <p:bldP spid="14" grpId="0" animBg="1"/>
      <p:bldP spid="14" grpId="1" animBg="1"/>
      <p:bldP spid="15" grpId="0" animBg="1"/>
      <p:bldP spid="15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 – OBOR HODNOT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8823" y="1772816"/>
            <a:ext cx="8352928" cy="830997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Obor hodnot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tvoří všechny hodnoty funkce.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08823" y="2708920"/>
            <a:ext cx="83263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Obor hodnot funkce je </a:t>
            </a:r>
            <a:r>
              <a:rPr lang="cs-CZ" sz="2400" dirty="0" smtClean="0"/>
              <a:t>množina všech těch čísel</a:t>
            </a:r>
            <a:r>
              <a:rPr lang="cs-CZ" sz="2400" dirty="0"/>
              <a:t>, </a:t>
            </a:r>
            <a:r>
              <a:rPr lang="cs-CZ" sz="2400" dirty="0" smtClean="0"/>
              <a:t>které </a:t>
            </a:r>
            <a:r>
              <a:rPr lang="cs-CZ" sz="2400" dirty="0"/>
              <a:t>z </a:t>
            </a:r>
            <a:r>
              <a:rPr lang="cs-CZ" sz="2400" dirty="0" smtClean="0"/>
              <a:t>černé skříňky vypadnou, když </a:t>
            </a:r>
            <a:r>
              <a:rPr lang="cs-CZ" sz="2400" dirty="0"/>
              <a:t>tam </a:t>
            </a:r>
            <a:r>
              <a:rPr lang="cs-CZ" sz="2400" dirty="0" smtClean="0"/>
              <a:t>naházíme celý definiční </a:t>
            </a:r>
            <a:r>
              <a:rPr lang="cs-CZ" sz="2400" dirty="0"/>
              <a:t>obor.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0461012"/>
              </p:ext>
            </p:extLst>
          </p:nvPr>
        </p:nvGraphicFramePr>
        <p:xfrm>
          <a:off x="527720" y="4941168"/>
          <a:ext cx="4488160" cy="9144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561020"/>
                <a:gridCol w="561020"/>
                <a:gridCol w="561020"/>
                <a:gridCol w="561020"/>
                <a:gridCol w="561020"/>
                <a:gridCol w="561020"/>
                <a:gridCol w="561020"/>
                <a:gridCol w="56102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x</a:t>
                      </a:r>
                      <a:endParaRPr lang="cs-CZ" sz="24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y</a:t>
                      </a:r>
                      <a:endParaRPr lang="cs-CZ" sz="24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-3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-1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6" name="Obdélníkový popisek 5"/>
          <p:cNvSpPr/>
          <p:nvPr/>
        </p:nvSpPr>
        <p:spPr>
          <a:xfrm>
            <a:off x="5435027" y="4581128"/>
            <a:ext cx="3227070" cy="504056"/>
          </a:xfrm>
          <a:prstGeom prst="wedgeRectCallout">
            <a:avLst>
              <a:gd name="adj1" fmla="val -61619"/>
              <a:gd name="adj2" fmla="val 54254"/>
            </a:avLst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Definiční obor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ový popisek 6"/>
          <p:cNvSpPr/>
          <p:nvPr/>
        </p:nvSpPr>
        <p:spPr>
          <a:xfrm>
            <a:off x="5436096" y="5589240"/>
            <a:ext cx="3227070" cy="504056"/>
          </a:xfrm>
          <a:prstGeom prst="wedgeRectCallout">
            <a:avLst>
              <a:gd name="adj1" fmla="val -62907"/>
              <a:gd name="adj2" fmla="val -44696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Obor hodnot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032559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dána funkce  </a:t>
            </a:r>
            <a:r>
              <a:rPr lang="cs-CZ" sz="2400" b="1" dirty="0" smtClean="0"/>
              <a:t>y = 2x - 5</a:t>
            </a:r>
            <a:endParaRPr lang="cs-CZ" sz="2400" b="1" dirty="0"/>
          </a:p>
        </p:txBody>
      </p:sp>
      <p:sp>
        <p:nvSpPr>
          <p:cNvPr id="9" name="Ovál 8"/>
          <p:cNvSpPr/>
          <p:nvPr/>
        </p:nvSpPr>
        <p:spPr>
          <a:xfrm>
            <a:off x="361078" y="1700808"/>
            <a:ext cx="1402610" cy="655329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28575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2"/>
                </a:solidFill>
              </a:rPr>
              <a:t>H(f)</a:t>
            </a:r>
            <a:endParaRPr lang="cs-CZ" sz="3200" b="1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5587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6" grpId="0" animBg="1"/>
      <p:bldP spid="7" grpId="0" animBg="1"/>
      <p:bldP spid="8" grpId="0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 - GRAF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Graf 5"/>
          <p:cNvGraphicFramePr/>
          <p:nvPr>
            <p:extLst>
              <p:ext uri="{D42A27DB-BD31-4B8C-83A1-F6EECF244321}">
                <p14:modId xmlns:p14="http://schemas.microsoft.com/office/powerpoint/2010/main" val="2956782901"/>
              </p:ext>
            </p:extLst>
          </p:nvPr>
        </p:nvGraphicFramePr>
        <p:xfrm>
          <a:off x="4428480" y="2636912"/>
          <a:ext cx="4572012" cy="40341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2" name="TextovéPole 21"/>
          <p:cNvSpPr txBox="1"/>
          <p:nvPr/>
        </p:nvSpPr>
        <p:spPr>
          <a:xfrm>
            <a:off x="6689381" y="2862488"/>
            <a:ext cx="4443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</a:t>
            </a:r>
            <a:r>
              <a:rPr lang="cs-CZ" sz="2000" b="1" dirty="0"/>
              <a:t>y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8535920" y="4287324"/>
            <a:ext cx="3960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x</a:t>
            </a:r>
            <a:endParaRPr lang="cs-CZ" sz="20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179512" y="2380378"/>
            <a:ext cx="4320480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  <a:spcBef>
                <a:spcPts val="1200"/>
              </a:spcBef>
            </a:pPr>
            <a:r>
              <a:rPr lang="cs-CZ" sz="2800" b="1" dirty="0" smtClean="0"/>
              <a:t>Graf funkce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je obrázek</a:t>
            </a:r>
            <a:r>
              <a:rPr lang="cs-CZ" sz="2400" dirty="0"/>
              <a:t>, ze </a:t>
            </a:r>
            <a:r>
              <a:rPr lang="cs-CZ" sz="2400" dirty="0" smtClean="0"/>
              <a:t>kterého můžete </a:t>
            </a:r>
            <a:br>
              <a:rPr lang="cs-CZ" sz="2400" dirty="0" smtClean="0"/>
            </a:br>
            <a:r>
              <a:rPr lang="cs-CZ" sz="2400" dirty="0" smtClean="0"/>
              <a:t>o </a:t>
            </a:r>
            <a:r>
              <a:rPr lang="cs-CZ" sz="2400" dirty="0"/>
              <a:t>funkci </a:t>
            </a:r>
            <a:r>
              <a:rPr lang="cs-CZ" sz="2400" dirty="0" smtClean="0"/>
              <a:t>získat určitou představu</a:t>
            </a:r>
            <a:r>
              <a:rPr lang="cs-CZ" sz="2400" dirty="0"/>
              <a:t>.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/>
              <a:t>Na vodorovné </a:t>
            </a:r>
            <a:r>
              <a:rPr lang="cs-CZ" sz="2400" dirty="0"/>
              <a:t>ose jsou </a:t>
            </a:r>
            <a:r>
              <a:rPr lang="cs-CZ" sz="2400" dirty="0" smtClean="0"/>
              <a:t>hodnoty x</a:t>
            </a:r>
            <a:r>
              <a:rPr lang="cs-CZ" sz="2400" dirty="0"/>
              <a:t>, na svislou osu </a:t>
            </a:r>
            <a:r>
              <a:rPr lang="cs-CZ" sz="2400" dirty="0" smtClean="0"/>
              <a:t>vynášíme funkční hodnoty f(x</a:t>
            </a:r>
            <a:r>
              <a:rPr lang="cs-CZ" sz="2400" dirty="0"/>
              <a:t>).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572000" y="1916832"/>
            <a:ext cx="4161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u="sng" dirty="0" smtClean="0"/>
              <a:t>Graf funkce  </a:t>
            </a:r>
            <a:r>
              <a:rPr lang="cs-CZ" sz="2400" b="1" u="sng" dirty="0" smtClean="0"/>
              <a:t>y = 2x - 5</a:t>
            </a:r>
            <a:endParaRPr lang="cs-CZ" sz="2400" b="1" u="sng" dirty="0"/>
          </a:p>
        </p:txBody>
      </p:sp>
    </p:spTree>
    <p:extLst>
      <p:ext uri="{BB962C8B-B14F-4D97-AF65-F5344CB8AC3E}">
        <p14:creationId xmlns:p14="http://schemas.microsoft.com/office/powerpoint/2010/main" val="2139826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P spid="22" grpId="0"/>
      <p:bldP spid="23" grpId="0"/>
      <p:bldP spid="2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844824"/>
            <a:ext cx="8784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1400" dirty="0"/>
              <a:t>ODVÁRKO, Oldřich a Jiří KADLEČEK. </a:t>
            </a:r>
            <a:r>
              <a:rPr lang="cs-CZ" sz="1400" i="1" dirty="0"/>
              <a:t>Matematika pro 9. ročník základní školy</a:t>
            </a:r>
            <a:r>
              <a:rPr lang="cs-CZ" sz="1400" dirty="0"/>
              <a:t>. 2. vyd. Praha: Prometheus, 2004, 90 s. Učebnice pro základní školy (Prometheus). ISBN 978-80-7196-282-3. </a:t>
            </a:r>
          </a:p>
        </p:txBody>
      </p:sp>
    </p:spTree>
    <p:extLst>
      <p:ext uri="{BB962C8B-B14F-4D97-AF65-F5344CB8AC3E}">
        <p14:creationId xmlns:p14="http://schemas.microsoft.com/office/powerpoint/2010/main" val="2308687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1014</TotalTime>
  <Words>464</Words>
  <Application>Microsoft Office PowerPoint</Application>
  <PresentationFormat>Předvádění na obrazovce (4:3)</PresentationFormat>
  <Paragraphs>102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Mřížka</vt:lpstr>
      <vt:lpstr>Prezentace aplikace PowerPoint</vt:lpstr>
      <vt:lpstr>ANOTACE:</vt:lpstr>
      <vt:lpstr>MATEMATIKA 9. ročník</vt:lpstr>
      <vt:lpstr>Definice funkce</vt:lpstr>
      <vt:lpstr>DEFINICE FUNKCE</vt:lpstr>
      <vt:lpstr>FUNKCE – FUNKČNÍ HODNOTA</vt:lpstr>
      <vt:lpstr>FUNKCE – FUNKČNÍ HODNOTA</vt:lpstr>
      <vt:lpstr>FUNKCE – OBOR HODNOT</vt:lpstr>
      <vt:lpstr>FUNKCE - GRAF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9. ročník</dc:title>
  <dc:creator>admin</dc:creator>
  <cp:lastModifiedBy>admin</cp:lastModifiedBy>
  <cp:revision>37</cp:revision>
  <dcterms:created xsi:type="dcterms:W3CDTF">2013-02-06T19:06:41Z</dcterms:created>
  <dcterms:modified xsi:type="dcterms:W3CDTF">2013-07-26T10:21:03Z</dcterms:modified>
</cp:coreProperties>
</file>