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drawings/drawing1.xml" ContentType="application/vnd.openxmlformats-officedocument.drawingml.chartshapes+xml"/>
  <Override PartName="/ppt/charts/chart6.xml" ContentType="application/vnd.openxmlformats-officedocument.drawingml.chart+xml"/>
  <Override PartName="/ppt/drawings/drawing2.xml" ContentType="application/vnd.openxmlformats-officedocument.drawingml.chartshapes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ppt/drawings/drawing3.xml" ContentType="application/vnd.openxmlformats-officedocument.drawingml.chartshapes+xml"/>
  <Override PartName="/ppt/charts/chart9.xml" ContentType="application/vnd.openxmlformats-officedocument.drawingml.chart+xml"/>
  <Override PartName="/ppt/drawings/drawing4.xml" ContentType="application/vnd.openxmlformats-officedocument.drawingml.chartshapes+xml"/>
  <Override PartName="/ppt/charts/chart10.xml" ContentType="application/vnd.openxmlformats-officedocument.drawingml.chart+xml"/>
  <Override PartName="/ppt/charts/chart1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65" r:id="rId2"/>
    <p:sldId id="266" r:id="rId3"/>
    <p:sldId id="256" r:id="rId4"/>
    <p:sldId id="257" r:id="rId5"/>
    <p:sldId id="258" r:id="rId6"/>
    <p:sldId id="270" r:id="rId7"/>
    <p:sldId id="260" r:id="rId8"/>
    <p:sldId id="271" r:id="rId9"/>
    <p:sldId id="274" r:id="rId10"/>
    <p:sldId id="272" r:id="rId11"/>
    <p:sldId id="273" r:id="rId12"/>
    <p:sldId id="275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  <a:srgbClr val="D6862D"/>
    <a:srgbClr val="E1CECD"/>
    <a:srgbClr val="7E3F00"/>
    <a:srgbClr val="A7D3FF"/>
    <a:srgbClr val="93BFFF"/>
    <a:srgbClr val="8FE2FF"/>
    <a:srgbClr val="FFFF9B"/>
    <a:srgbClr val="CCECFF"/>
    <a:srgbClr val="C1FF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44" autoAdjust="0"/>
    <p:restoredTop sz="92922" autoAdjust="0"/>
  </p:normalViewPr>
  <p:slideViewPr>
    <p:cSldViewPr>
      <p:cViewPr>
        <p:scale>
          <a:sx n="70" d="100"/>
          <a:sy n="70" d="100"/>
        </p:scale>
        <p:origin x="-15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3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4.xlsx"/></Relationships>
</file>

<file path=ppt/charts/_rels/chart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package" Target="../embeddings/Microsoft_Excel_Worksheet5.xlsx"/></Relationships>
</file>

<file path=ppt/charts/_rels/chart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.xml"/><Relationship Id="rId1" Type="http://schemas.openxmlformats.org/officeDocument/2006/relationships/package" Target="../embeddings/Microsoft_Excel_Worksheet6.xlsx"/></Relationships>
</file>

<file path=ppt/charts/_rels/chart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7.xlsx"/></Relationships>
</file>

<file path=ppt/charts/_rels/chart8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.xml"/><Relationship Id="rId1" Type="http://schemas.openxmlformats.org/officeDocument/2006/relationships/package" Target="../embeddings/Microsoft_Excel_Worksheet8.xlsx"/></Relationships>
</file>

<file path=ppt/charts/_rels/chart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.xml"/><Relationship Id="rId1" Type="http://schemas.openxmlformats.org/officeDocument/2006/relationships/package" Target="../embeddings/Microsoft_Excel_Worksheet9.xlsx"/></Relationships>
</file>

<file path=ppt/charts/_rels/chart1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0.xlsx"/></Relationships>
</file>

<file path=ppt/charts/_rels/chart1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4.2549608677614682E-2"/>
          <c:y val="3.2468109603983393E-2"/>
          <c:w val="0.93224128983338694"/>
          <c:h val="0.92824963892900791"/>
        </c:manualLayout>
      </c:layout>
      <c:scatterChart>
        <c:scatterStyle val="lineMarker"/>
        <c:varyColors val="0"/>
        <c:ser>
          <c:idx val="0"/>
          <c:order val="0"/>
          <c:tx>
            <c:strRef>
              <c:f>List1!$B$1</c:f>
              <c:strCache>
                <c:ptCount val="1"/>
              </c:strCache>
            </c:strRef>
          </c:tx>
          <c:trendline>
            <c:trendlineType val="linear"/>
            <c:dispRSqr val="0"/>
            <c:dispEq val="0"/>
          </c:trendline>
          <c:xVal>
            <c:numRef>
              <c:f>List1!$A$2:$A$6</c:f>
              <c:numCache>
                <c:formatCode>General</c:formatCode>
                <c:ptCount val="5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</c:numCache>
            </c:numRef>
          </c:xVal>
          <c:yVal>
            <c:numRef>
              <c:f>List1!$B$2:$B$6</c:f>
              <c:numCache>
                <c:formatCode>General</c:formatCode>
                <c:ptCount val="5"/>
                <c:pt idx="0">
                  <c:v>0</c:v>
                </c:pt>
                <c:pt idx="1">
                  <c:v>15</c:v>
                </c:pt>
                <c:pt idx="2">
                  <c:v>30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8798080"/>
        <c:axId val="38799616"/>
      </c:scatterChart>
      <c:valAx>
        <c:axId val="38798080"/>
        <c:scaling>
          <c:orientation val="minMax"/>
          <c:max val="6"/>
          <c:min val="-1"/>
        </c:scaling>
        <c:delete val="0"/>
        <c:axPos val="b"/>
        <c:majorGridlines/>
        <c:minorGridlines/>
        <c:numFmt formatCode="General" sourceLinked="1"/>
        <c:majorTickMark val="out"/>
        <c:minorTickMark val="none"/>
        <c:tickLblPos val="nextTo"/>
        <c:spPr>
          <a:noFill/>
          <a:ln w="19050" cap="flat" cmpd="sng" algn="ctr">
            <a:solidFill>
              <a:schemeClr val="dk1"/>
            </a:solidFill>
            <a:prstDash val="solid"/>
          </a:ln>
          <a:effectLst/>
        </c:spPr>
        <c:txPr>
          <a:bodyPr/>
          <a:lstStyle/>
          <a:p>
            <a: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38799616"/>
        <c:crosses val="autoZero"/>
        <c:crossBetween val="midCat"/>
        <c:majorUnit val="1"/>
        <c:minorUnit val="1"/>
      </c:valAx>
      <c:valAx>
        <c:axId val="38799616"/>
        <c:scaling>
          <c:orientation val="minMax"/>
          <c:max val="60"/>
          <c:min val="-10"/>
        </c:scaling>
        <c:delete val="0"/>
        <c:axPos val="l"/>
        <c:majorGridlines/>
        <c:minorGridlines/>
        <c:numFmt formatCode="General" sourceLinked="1"/>
        <c:majorTickMark val="out"/>
        <c:minorTickMark val="none"/>
        <c:tickLblPos val="nextTo"/>
        <c:spPr>
          <a:noFill/>
          <a:ln w="19050" cap="flat" cmpd="sng" algn="ctr">
            <a:solidFill>
              <a:schemeClr val="dk1"/>
            </a:solidFill>
            <a:prstDash val="solid"/>
          </a:ln>
          <a:effectLst/>
        </c:spPr>
        <c:txPr>
          <a:bodyPr/>
          <a:lstStyle/>
          <a:p>
            <a: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38798080"/>
        <c:crosses val="autoZero"/>
        <c:crossBetween val="midCat"/>
        <c:majorUnit val="10"/>
        <c:minorUnit val="5"/>
      </c:valAx>
      <c:spPr>
        <a:gradFill flip="none" rotWithShape="1">
          <a:gsLst>
            <a:gs pos="0">
              <a:srgbClr val="93BFFF">
                <a:alpha val="0"/>
              </a:srgbClr>
            </a:gs>
            <a:gs pos="39999">
              <a:srgbClr val="A7D3FF"/>
            </a:gs>
            <a:gs pos="70000">
              <a:srgbClr val="C4D6EB"/>
            </a:gs>
            <a:gs pos="100000">
              <a:srgbClr val="FFEBFA"/>
            </a:gs>
          </a:gsLst>
          <a:lin ang="8100000" scaled="1"/>
          <a:tileRect/>
        </a:gradFill>
      </c:spPr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3.3256003291985269E-2"/>
          <c:y val="0.11469841235831428"/>
          <c:w val="0.84192221163460468"/>
          <c:h val="0.83428025230539948"/>
        </c:manualLayout>
      </c:layout>
      <c:scatterChart>
        <c:scatterStyle val="lineMarker"/>
        <c:varyColors val="0"/>
        <c:ser>
          <c:idx val="0"/>
          <c:order val="0"/>
          <c:tx>
            <c:strRef>
              <c:f>List1!$B$1</c:f>
              <c:strCache>
                <c:ptCount val="1"/>
              </c:strCache>
            </c:strRef>
          </c:tx>
          <c:marker>
            <c:symbol val="none"/>
          </c:marker>
          <c:xVal>
            <c:numRef>
              <c:f>List1!$A$2:$A$4</c:f>
              <c:numCache>
                <c:formatCode>General</c:formatCode>
                <c:ptCount val="3"/>
                <c:pt idx="0">
                  <c:v>-2.5</c:v>
                </c:pt>
                <c:pt idx="1">
                  <c:v>2.5</c:v>
                </c:pt>
              </c:numCache>
            </c:numRef>
          </c:xVal>
          <c:yVal>
            <c:numRef>
              <c:f>List1!$B$2:$B$4</c:f>
              <c:numCache>
                <c:formatCode>General</c:formatCode>
                <c:ptCount val="3"/>
                <c:pt idx="0">
                  <c:v>-2</c:v>
                </c:pt>
                <c:pt idx="1">
                  <c:v>2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1747584"/>
        <c:axId val="41749504"/>
      </c:scatterChart>
      <c:valAx>
        <c:axId val="41747584"/>
        <c:scaling>
          <c:orientation val="minMax"/>
          <c:max val="3"/>
          <c:min val="-3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cs-CZ" dirty="0" smtClean="0"/>
                  <a:t>y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47331546494833909"/>
              <c:y val="0.84567679779876193"/>
            </c:manualLayout>
          </c:layout>
          <c:overlay val="0"/>
        </c:title>
        <c:numFmt formatCode="General" sourceLinked="1"/>
        <c:majorTickMark val="cross"/>
        <c:minorTickMark val="none"/>
        <c:tickLblPos val="nextTo"/>
        <c:txPr>
          <a:bodyPr/>
          <a:lstStyle/>
          <a:p>
            <a:pPr>
              <a:defRPr sz="1200"/>
            </a:pPr>
            <a:endParaRPr lang="cs-CZ"/>
          </a:p>
        </c:txPr>
        <c:crossAx val="41749504"/>
        <c:crossesAt val="0"/>
        <c:crossBetween val="midCat"/>
        <c:majorUnit val="1"/>
        <c:minorUnit val="1"/>
      </c:valAx>
      <c:valAx>
        <c:axId val="41749504"/>
        <c:scaling>
          <c:orientation val="minMax"/>
          <c:max val="3"/>
          <c:min val="-3"/>
        </c:scaling>
        <c:delete val="0"/>
        <c:axPos val="l"/>
        <c:title>
          <c:tx>
            <c:rich>
              <a:bodyPr rot="0" vert="horz"/>
              <a:lstStyle/>
              <a:p>
                <a:pPr>
                  <a:defRPr/>
                </a:pPr>
                <a:r>
                  <a:rPr lang="cs-CZ" dirty="0" smtClean="0"/>
                  <a:t>x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90133239163902423"/>
              <c:y val="0.44550764984800295"/>
            </c:manualLayout>
          </c:layout>
          <c:overlay val="0"/>
        </c:title>
        <c:numFmt formatCode="General" sourceLinked="1"/>
        <c:majorTickMark val="cross"/>
        <c:minorTickMark val="none"/>
        <c:tickLblPos val="nextTo"/>
        <c:txPr>
          <a:bodyPr/>
          <a:lstStyle/>
          <a:p>
            <a:pPr>
              <a:defRPr sz="1200"/>
            </a:pPr>
            <a:endParaRPr lang="cs-CZ"/>
          </a:p>
        </c:txPr>
        <c:crossAx val="41747584"/>
        <c:crosses val="autoZero"/>
        <c:crossBetween val="midCat"/>
        <c:majorUnit val="1"/>
        <c:minorUnit val="1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3.3256003291985269E-2"/>
          <c:y val="0.11469841235831428"/>
          <c:w val="0.84192221163460468"/>
          <c:h val="0.83428025230539948"/>
        </c:manualLayout>
      </c:layout>
      <c:scatterChart>
        <c:scatterStyle val="lineMarker"/>
        <c:varyColors val="0"/>
        <c:ser>
          <c:idx val="0"/>
          <c:order val="0"/>
          <c:tx>
            <c:strRef>
              <c:f>List1!$B$1</c:f>
              <c:strCache>
                <c:ptCount val="1"/>
              </c:strCache>
            </c:strRef>
          </c:tx>
          <c:marker>
            <c:symbol val="none"/>
          </c:marker>
          <c:xVal>
            <c:numRef>
              <c:f>List1!$A$2:$A$4</c:f>
              <c:numCache>
                <c:formatCode>General</c:formatCode>
                <c:ptCount val="3"/>
                <c:pt idx="0">
                  <c:v>-2.5</c:v>
                </c:pt>
                <c:pt idx="1">
                  <c:v>2.5</c:v>
                </c:pt>
              </c:numCache>
            </c:numRef>
          </c:xVal>
          <c:yVal>
            <c:numRef>
              <c:f>List1!$B$2:$B$4</c:f>
              <c:numCache>
                <c:formatCode>General</c:formatCode>
                <c:ptCount val="3"/>
                <c:pt idx="0">
                  <c:v>2</c:v>
                </c:pt>
                <c:pt idx="1">
                  <c:v>-2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1769984"/>
        <c:axId val="93971584"/>
      </c:scatterChart>
      <c:valAx>
        <c:axId val="41769984"/>
        <c:scaling>
          <c:orientation val="minMax"/>
          <c:max val="3"/>
          <c:min val="-3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cs-CZ" dirty="0" smtClean="0"/>
                  <a:t>y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4859132715412573"/>
              <c:y val="0.86331373519318932"/>
            </c:manualLayout>
          </c:layout>
          <c:overlay val="0"/>
        </c:title>
        <c:numFmt formatCode="General" sourceLinked="1"/>
        <c:majorTickMark val="cross"/>
        <c:minorTickMark val="none"/>
        <c:tickLblPos val="nextTo"/>
        <c:txPr>
          <a:bodyPr/>
          <a:lstStyle/>
          <a:p>
            <a:pPr>
              <a:defRPr sz="1200"/>
            </a:pPr>
            <a:endParaRPr lang="cs-CZ"/>
          </a:p>
        </c:txPr>
        <c:crossAx val="93971584"/>
        <c:crossesAt val="0"/>
        <c:crossBetween val="midCat"/>
        <c:majorUnit val="1"/>
        <c:minorUnit val="1"/>
      </c:valAx>
      <c:valAx>
        <c:axId val="93971584"/>
        <c:scaling>
          <c:orientation val="minMax"/>
          <c:max val="3"/>
          <c:min val="-3"/>
        </c:scaling>
        <c:delete val="0"/>
        <c:axPos val="l"/>
        <c:title>
          <c:tx>
            <c:rich>
              <a:bodyPr rot="0" vert="horz"/>
              <a:lstStyle/>
              <a:p>
                <a:pPr>
                  <a:defRPr/>
                </a:pPr>
                <a:r>
                  <a:rPr lang="cs-CZ" dirty="0" smtClean="0"/>
                  <a:t>x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88453531618179992"/>
              <c:y val="0.38083887940176991"/>
            </c:manualLayout>
          </c:layout>
          <c:overlay val="0"/>
        </c:title>
        <c:numFmt formatCode="General" sourceLinked="1"/>
        <c:majorTickMark val="cross"/>
        <c:minorTickMark val="none"/>
        <c:tickLblPos val="nextTo"/>
        <c:txPr>
          <a:bodyPr/>
          <a:lstStyle/>
          <a:p>
            <a:pPr>
              <a:defRPr sz="1200"/>
            </a:pPr>
            <a:endParaRPr lang="cs-CZ"/>
          </a:p>
        </c:txPr>
        <c:crossAx val="41769984"/>
        <c:crosses val="autoZero"/>
        <c:crossBetween val="midCat"/>
        <c:majorUnit val="1"/>
        <c:minorUnit val="1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2673023103253071E-2"/>
          <c:y val="0.12603651725572956"/>
          <c:w val="0.84192221163460468"/>
          <c:h val="0.83428025230539948"/>
        </c:manualLayout>
      </c:layout>
      <c:scatterChart>
        <c:scatterStyle val="lineMarker"/>
        <c:varyColors val="0"/>
        <c:ser>
          <c:idx val="0"/>
          <c:order val="0"/>
          <c:tx>
            <c:strRef>
              <c:f>List1!$B$1</c:f>
              <c:strCache>
                <c:ptCount val="1"/>
              </c:strCache>
            </c:strRef>
          </c:tx>
          <c:marker>
            <c:symbol val="none"/>
          </c:marker>
          <c:xVal>
            <c:numRef>
              <c:f>List1!$A$2:$A$4</c:f>
              <c:numCache>
                <c:formatCode>General</c:formatCode>
                <c:ptCount val="3"/>
                <c:pt idx="0">
                  <c:v>-2.5</c:v>
                </c:pt>
                <c:pt idx="1">
                  <c:v>2.5</c:v>
                </c:pt>
              </c:numCache>
            </c:numRef>
          </c:xVal>
          <c:yVal>
            <c:numRef>
              <c:f>List1!$B$2:$B$4</c:f>
              <c:numCache>
                <c:formatCode>General</c:formatCode>
                <c:ptCount val="3"/>
                <c:pt idx="0">
                  <c:v>-2.5</c:v>
                </c:pt>
                <c:pt idx="1">
                  <c:v>2.5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94346240"/>
        <c:axId val="95470720"/>
      </c:scatterChart>
      <c:valAx>
        <c:axId val="94346240"/>
        <c:scaling>
          <c:orientation val="minMax"/>
          <c:max val="3"/>
          <c:min val="-3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cs-CZ" dirty="0" smtClean="0"/>
                  <a:t>y</a:t>
                </a:r>
                <a:endParaRPr lang="cs-CZ" dirty="0"/>
              </a:p>
            </c:rich>
          </c:tx>
          <c:layout/>
          <c:overlay val="0"/>
        </c:title>
        <c:numFmt formatCode="General" sourceLinked="1"/>
        <c:majorTickMark val="cross"/>
        <c:minorTickMark val="none"/>
        <c:tickLblPos val="nextTo"/>
        <c:txPr>
          <a:bodyPr/>
          <a:lstStyle/>
          <a:p>
            <a:pPr>
              <a:defRPr sz="1200"/>
            </a:pPr>
            <a:endParaRPr lang="cs-CZ"/>
          </a:p>
        </c:txPr>
        <c:crossAx val="95470720"/>
        <c:crossesAt val="0"/>
        <c:crossBetween val="midCat"/>
        <c:majorUnit val="1"/>
        <c:minorUnit val="1"/>
      </c:valAx>
      <c:valAx>
        <c:axId val="95470720"/>
        <c:scaling>
          <c:orientation val="minMax"/>
          <c:max val="3"/>
          <c:min val="-3"/>
        </c:scaling>
        <c:delete val="0"/>
        <c:axPos val="l"/>
        <c:title>
          <c:tx>
            <c:rich>
              <a:bodyPr rot="0" vert="horz"/>
              <a:lstStyle/>
              <a:p>
                <a:pPr>
                  <a:defRPr/>
                </a:pPr>
                <a:r>
                  <a:rPr lang="cs-CZ" dirty="0" smtClean="0"/>
                  <a:t>x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67877103503038816"/>
              <c:y val="0.67478781631301843"/>
            </c:manualLayout>
          </c:layout>
          <c:overlay val="0"/>
        </c:title>
        <c:numFmt formatCode="General" sourceLinked="1"/>
        <c:majorTickMark val="cross"/>
        <c:minorTickMark val="none"/>
        <c:tickLblPos val="nextTo"/>
        <c:txPr>
          <a:bodyPr/>
          <a:lstStyle/>
          <a:p>
            <a:pPr>
              <a:defRPr sz="1200"/>
            </a:pPr>
            <a:endParaRPr lang="cs-CZ"/>
          </a:p>
        </c:txPr>
        <c:crossAx val="94346240"/>
        <c:crosses val="autoZero"/>
        <c:crossBetween val="midCat"/>
        <c:majorUnit val="1"/>
        <c:minorUnit val="1"/>
      </c:valAx>
      <c:sp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</c:spPr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2673023103253071E-2"/>
          <c:y val="0.12603651725572956"/>
          <c:w val="0.84192221163460468"/>
          <c:h val="0.83428025230539948"/>
        </c:manualLayout>
      </c:layout>
      <c:scatterChart>
        <c:scatterStyle val="lineMarker"/>
        <c:varyColors val="0"/>
        <c:ser>
          <c:idx val="0"/>
          <c:order val="0"/>
          <c:tx>
            <c:strRef>
              <c:f>List1!$B$1</c:f>
              <c:strCache>
                <c:ptCount val="1"/>
              </c:strCache>
            </c:strRef>
          </c:tx>
          <c:marker>
            <c:symbol val="none"/>
          </c:marker>
          <c:xVal>
            <c:numRef>
              <c:f>List1!$A$2:$A$4</c:f>
              <c:numCache>
                <c:formatCode>General</c:formatCode>
                <c:ptCount val="3"/>
                <c:pt idx="0">
                  <c:v>1</c:v>
                </c:pt>
                <c:pt idx="1">
                  <c:v>2.5</c:v>
                </c:pt>
              </c:numCache>
            </c:numRef>
          </c:xVal>
          <c:yVal>
            <c:numRef>
              <c:f>List1!$B$2:$B$4</c:f>
              <c:numCache>
                <c:formatCode>General</c:formatCode>
                <c:ptCount val="3"/>
                <c:pt idx="0">
                  <c:v>1</c:v>
                </c:pt>
                <c:pt idx="1">
                  <c:v>2.5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02184064"/>
        <c:axId val="102185984"/>
      </c:scatterChart>
      <c:valAx>
        <c:axId val="102184064"/>
        <c:scaling>
          <c:orientation val="minMax"/>
          <c:max val="3"/>
          <c:min val="-3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cs-CZ" dirty="0" smtClean="0"/>
                  <a:t>y</a:t>
                </a:r>
                <a:endParaRPr lang="cs-CZ" dirty="0"/>
              </a:p>
            </c:rich>
          </c:tx>
          <c:layout/>
          <c:overlay val="0"/>
        </c:title>
        <c:numFmt formatCode="General" sourceLinked="1"/>
        <c:majorTickMark val="cross"/>
        <c:minorTickMark val="none"/>
        <c:tickLblPos val="nextTo"/>
        <c:txPr>
          <a:bodyPr/>
          <a:lstStyle/>
          <a:p>
            <a:pPr>
              <a:defRPr sz="1200"/>
            </a:pPr>
            <a:endParaRPr lang="cs-CZ"/>
          </a:p>
        </c:txPr>
        <c:crossAx val="102185984"/>
        <c:crossesAt val="0"/>
        <c:crossBetween val="midCat"/>
        <c:majorUnit val="1"/>
        <c:minorUnit val="1"/>
      </c:valAx>
      <c:valAx>
        <c:axId val="102185984"/>
        <c:scaling>
          <c:orientation val="minMax"/>
          <c:max val="3"/>
          <c:min val="-3"/>
        </c:scaling>
        <c:delete val="0"/>
        <c:axPos val="l"/>
        <c:title>
          <c:tx>
            <c:rich>
              <a:bodyPr rot="0" vert="horz"/>
              <a:lstStyle/>
              <a:p>
                <a:pPr>
                  <a:defRPr/>
                </a:pPr>
                <a:r>
                  <a:rPr lang="cs-CZ" dirty="0" smtClean="0"/>
                  <a:t>x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67877103503038816"/>
              <c:y val="0.67478781631301843"/>
            </c:manualLayout>
          </c:layout>
          <c:overlay val="0"/>
        </c:title>
        <c:numFmt formatCode="General" sourceLinked="1"/>
        <c:majorTickMark val="cross"/>
        <c:minorTickMark val="none"/>
        <c:tickLblPos val="nextTo"/>
        <c:txPr>
          <a:bodyPr/>
          <a:lstStyle/>
          <a:p>
            <a:pPr>
              <a:defRPr sz="1200"/>
            </a:pPr>
            <a:endParaRPr lang="cs-CZ"/>
          </a:p>
        </c:txPr>
        <c:crossAx val="102184064"/>
        <c:crosses val="autoZero"/>
        <c:crossBetween val="midCat"/>
        <c:majorUnit val="1"/>
        <c:minorUnit val="1"/>
      </c:valAx>
      <c:sp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</c:spPr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  <c:userShapes r:id="rId2"/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2673023103253071E-2"/>
          <c:y val="0.12603651725572956"/>
          <c:w val="0.84192221163460468"/>
          <c:h val="0.83428025230539948"/>
        </c:manualLayout>
      </c:layout>
      <c:scatterChart>
        <c:scatterStyle val="lineMarker"/>
        <c:varyColors val="0"/>
        <c:ser>
          <c:idx val="0"/>
          <c:order val="0"/>
          <c:tx>
            <c:strRef>
              <c:f>List1!$B$1</c:f>
              <c:strCache>
                <c:ptCount val="1"/>
              </c:strCache>
            </c:strRef>
          </c:tx>
          <c:marker>
            <c:symbol val="none"/>
          </c:marker>
          <c:xVal>
            <c:numRef>
              <c:f>List1!$A$2:$A$4</c:f>
              <c:numCache>
                <c:formatCode>General</c:formatCode>
                <c:ptCount val="3"/>
                <c:pt idx="0">
                  <c:v>-2.5</c:v>
                </c:pt>
                <c:pt idx="1">
                  <c:v>0</c:v>
                </c:pt>
              </c:numCache>
            </c:numRef>
          </c:xVal>
          <c:yVal>
            <c:numRef>
              <c:f>List1!$B$2:$B$4</c:f>
              <c:numCache>
                <c:formatCode>General</c:formatCode>
                <c:ptCount val="3"/>
                <c:pt idx="0">
                  <c:v>-2.5</c:v>
                </c:pt>
                <c:pt idx="1">
                  <c:v>0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05044992"/>
        <c:axId val="105071744"/>
      </c:scatterChart>
      <c:valAx>
        <c:axId val="105044992"/>
        <c:scaling>
          <c:orientation val="minMax"/>
          <c:max val="3"/>
          <c:min val="-3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cs-CZ" dirty="0" smtClean="0"/>
                  <a:t>y</a:t>
                </a:r>
                <a:endParaRPr lang="cs-CZ" dirty="0"/>
              </a:p>
            </c:rich>
          </c:tx>
          <c:layout/>
          <c:overlay val="0"/>
        </c:title>
        <c:numFmt formatCode="General" sourceLinked="1"/>
        <c:majorTickMark val="cross"/>
        <c:minorTickMark val="none"/>
        <c:tickLblPos val="nextTo"/>
        <c:txPr>
          <a:bodyPr/>
          <a:lstStyle/>
          <a:p>
            <a:pPr>
              <a:defRPr sz="1200"/>
            </a:pPr>
            <a:endParaRPr lang="cs-CZ"/>
          </a:p>
        </c:txPr>
        <c:crossAx val="105071744"/>
        <c:crossesAt val="0"/>
        <c:crossBetween val="midCat"/>
        <c:majorUnit val="1"/>
        <c:minorUnit val="1"/>
      </c:valAx>
      <c:valAx>
        <c:axId val="105071744"/>
        <c:scaling>
          <c:orientation val="minMax"/>
          <c:max val="3"/>
          <c:min val="-3"/>
        </c:scaling>
        <c:delete val="0"/>
        <c:axPos val="l"/>
        <c:title>
          <c:tx>
            <c:rich>
              <a:bodyPr rot="0" vert="horz"/>
              <a:lstStyle/>
              <a:p>
                <a:pPr>
                  <a:defRPr/>
                </a:pPr>
                <a:r>
                  <a:rPr lang="cs-CZ" dirty="0" smtClean="0"/>
                  <a:t>x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67877103503038816"/>
              <c:y val="0.67478781631301843"/>
            </c:manualLayout>
          </c:layout>
          <c:overlay val="0"/>
        </c:title>
        <c:numFmt formatCode="General" sourceLinked="1"/>
        <c:majorTickMark val="cross"/>
        <c:minorTickMark val="none"/>
        <c:tickLblPos val="nextTo"/>
        <c:txPr>
          <a:bodyPr/>
          <a:lstStyle/>
          <a:p>
            <a:pPr>
              <a:defRPr sz="1200"/>
            </a:pPr>
            <a:endParaRPr lang="cs-CZ"/>
          </a:p>
        </c:txPr>
        <c:crossAx val="105044992"/>
        <c:crosses val="autoZero"/>
        <c:crossBetween val="midCat"/>
        <c:majorUnit val="1"/>
        <c:minorUnit val="1"/>
      </c:valAx>
      <c:sp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</c:spPr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  <c:userShapes r:id="rId2"/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2673023103253071E-2"/>
          <c:y val="0.12603651725572956"/>
          <c:w val="0.84192221163460468"/>
          <c:h val="0.83428025230539948"/>
        </c:manualLayout>
      </c:layout>
      <c:scatterChart>
        <c:scatterStyle val="lineMarker"/>
        <c:varyColors val="0"/>
        <c:ser>
          <c:idx val="0"/>
          <c:order val="0"/>
          <c:tx>
            <c:strRef>
              <c:f>List1!$B$1</c:f>
              <c:strCache>
                <c:ptCount val="1"/>
              </c:strCache>
            </c:strRef>
          </c:tx>
          <c:spPr>
            <a:ln w="30000">
              <a:noFill/>
            </a:ln>
          </c:spPr>
          <c:xVal>
            <c:numRef>
              <c:f>List1!$A$2:$A$8</c:f>
              <c:numCache>
                <c:formatCode>General</c:formatCode>
                <c:ptCount val="7"/>
                <c:pt idx="0">
                  <c:v>-2</c:v>
                </c:pt>
                <c:pt idx="1">
                  <c:v>-1</c:v>
                </c:pt>
                <c:pt idx="2">
                  <c:v>0</c:v>
                </c:pt>
                <c:pt idx="3">
                  <c:v>1</c:v>
                </c:pt>
                <c:pt idx="4">
                  <c:v>2</c:v>
                </c:pt>
                <c:pt idx="5">
                  <c:v>3</c:v>
                </c:pt>
              </c:numCache>
            </c:numRef>
          </c:xVal>
          <c:yVal>
            <c:numRef>
              <c:f>List1!$B$2:$B$8</c:f>
              <c:numCache>
                <c:formatCode>General</c:formatCode>
                <c:ptCount val="7"/>
                <c:pt idx="0">
                  <c:v>-2</c:v>
                </c:pt>
                <c:pt idx="1">
                  <c:v>-1</c:v>
                </c:pt>
                <c:pt idx="2">
                  <c:v>0</c:v>
                </c:pt>
                <c:pt idx="3">
                  <c:v>1</c:v>
                </c:pt>
                <c:pt idx="4">
                  <c:v>2</c:v>
                </c:pt>
                <c:pt idx="5">
                  <c:v>3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49668992"/>
        <c:axId val="174207360"/>
      </c:scatterChart>
      <c:valAx>
        <c:axId val="149668992"/>
        <c:scaling>
          <c:orientation val="minMax"/>
          <c:max val="3"/>
          <c:min val="-3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cs-CZ" dirty="0" smtClean="0"/>
                  <a:t>y</a:t>
                </a:r>
                <a:endParaRPr lang="cs-CZ" dirty="0"/>
              </a:p>
            </c:rich>
          </c:tx>
          <c:layout/>
          <c:overlay val="0"/>
        </c:title>
        <c:numFmt formatCode="General" sourceLinked="1"/>
        <c:majorTickMark val="cross"/>
        <c:minorTickMark val="none"/>
        <c:tickLblPos val="nextTo"/>
        <c:txPr>
          <a:bodyPr/>
          <a:lstStyle/>
          <a:p>
            <a:pPr>
              <a:defRPr sz="1200"/>
            </a:pPr>
            <a:endParaRPr lang="cs-CZ"/>
          </a:p>
        </c:txPr>
        <c:crossAx val="174207360"/>
        <c:crossesAt val="0"/>
        <c:crossBetween val="midCat"/>
        <c:majorUnit val="1"/>
        <c:minorUnit val="1"/>
      </c:valAx>
      <c:valAx>
        <c:axId val="174207360"/>
        <c:scaling>
          <c:orientation val="minMax"/>
          <c:max val="3"/>
          <c:min val="-3"/>
        </c:scaling>
        <c:delete val="0"/>
        <c:axPos val="l"/>
        <c:title>
          <c:tx>
            <c:rich>
              <a:bodyPr rot="0" vert="horz"/>
              <a:lstStyle/>
              <a:p>
                <a:pPr>
                  <a:defRPr/>
                </a:pPr>
                <a:r>
                  <a:rPr lang="cs-CZ" dirty="0" smtClean="0"/>
                  <a:t>x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67877103503038816"/>
              <c:y val="0.67478781631301843"/>
            </c:manualLayout>
          </c:layout>
          <c:overlay val="0"/>
        </c:title>
        <c:numFmt formatCode="General" sourceLinked="1"/>
        <c:majorTickMark val="cross"/>
        <c:minorTickMark val="none"/>
        <c:tickLblPos val="nextTo"/>
        <c:txPr>
          <a:bodyPr/>
          <a:lstStyle/>
          <a:p>
            <a:pPr>
              <a:defRPr sz="1200"/>
            </a:pPr>
            <a:endParaRPr lang="cs-CZ"/>
          </a:p>
        </c:txPr>
        <c:crossAx val="149668992"/>
        <c:crosses val="autoZero"/>
        <c:crossBetween val="midCat"/>
        <c:majorUnit val="1"/>
        <c:minorUnit val="1"/>
      </c:valAx>
      <c:sp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</c:spPr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2673023103253071E-2"/>
          <c:y val="0.12603651725572956"/>
          <c:w val="0.84192221163460468"/>
          <c:h val="0.83428025230539948"/>
        </c:manualLayout>
      </c:layout>
      <c:scatterChart>
        <c:scatterStyle val="lineMarker"/>
        <c:varyColors val="0"/>
        <c:ser>
          <c:idx val="0"/>
          <c:order val="0"/>
          <c:tx>
            <c:strRef>
              <c:f>List1!$B$1</c:f>
              <c:strCache>
                <c:ptCount val="1"/>
              </c:strCache>
            </c:strRef>
          </c:tx>
          <c:marker>
            <c:symbol val="none"/>
          </c:marker>
          <c:xVal>
            <c:numRef>
              <c:f>List1!$A$2:$A$4</c:f>
              <c:numCache>
                <c:formatCode>General</c:formatCode>
                <c:ptCount val="3"/>
                <c:pt idx="0">
                  <c:v>-1</c:v>
                </c:pt>
                <c:pt idx="1">
                  <c:v>2</c:v>
                </c:pt>
              </c:numCache>
            </c:numRef>
          </c:xVal>
          <c:yVal>
            <c:numRef>
              <c:f>List1!$B$2:$B$4</c:f>
              <c:numCache>
                <c:formatCode>General</c:formatCode>
                <c:ptCount val="3"/>
                <c:pt idx="0">
                  <c:v>-1</c:v>
                </c:pt>
                <c:pt idx="1">
                  <c:v>2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06971520"/>
        <c:axId val="106973440"/>
      </c:scatterChart>
      <c:valAx>
        <c:axId val="106971520"/>
        <c:scaling>
          <c:orientation val="minMax"/>
          <c:max val="3"/>
          <c:min val="-3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cs-CZ" dirty="0" smtClean="0"/>
                  <a:t>y</a:t>
                </a:r>
                <a:endParaRPr lang="cs-CZ" dirty="0"/>
              </a:p>
            </c:rich>
          </c:tx>
          <c:layout/>
          <c:overlay val="0"/>
        </c:title>
        <c:numFmt formatCode="General" sourceLinked="1"/>
        <c:majorTickMark val="cross"/>
        <c:minorTickMark val="none"/>
        <c:tickLblPos val="nextTo"/>
        <c:txPr>
          <a:bodyPr/>
          <a:lstStyle/>
          <a:p>
            <a:pPr>
              <a:defRPr sz="1200"/>
            </a:pPr>
            <a:endParaRPr lang="cs-CZ"/>
          </a:p>
        </c:txPr>
        <c:crossAx val="106973440"/>
        <c:crossesAt val="0"/>
        <c:crossBetween val="midCat"/>
        <c:majorUnit val="1"/>
        <c:minorUnit val="1"/>
      </c:valAx>
      <c:valAx>
        <c:axId val="106973440"/>
        <c:scaling>
          <c:orientation val="minMax"/>
          <c:max val="3"/>
          <c:min val="-3"/>
        </c:scaling>
        <c:delete val="0"/>
        <c:axPos val="l"/>
        <c:title>
          <c:tx>
            <c:rich>
              <a:bodyPr rot="0" vert="horz"/>
              <a:lstStyle/>
              <a:p>
                <a:pPr>
                  <a:defRPr/>
                </a:pPr>
                <a:r>
                  <a:rPr lang="cs-CZ" dirty="0" smtClean="0"/>
                  <a:t>x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67877103503038816"/>
              <c:y val="0.67478781631301843"/>
            </c:manualLayout>
          </c:layout>
          <c:overlay val="0"/>
        </c:title>
        <c:numFmt formatCode="General" sourceLinked="1"/>
        <c:majorTickMark val="cross"/>
        <c:minorTickMark val="none"/>
        <c:tickLblPos val="nextTo"/>
        <c:txPr>
          <a:bodyPr/>
          <a:lstStyle/>
          <a:p>
            <a:pPr>
              <a:defRPr sz="1200"/>
            </a:pPr>
            <a:endParaRPr lang="cs-CZ"/>
          </a:p>
        </c:txPr>
        <c:crossAx val="106971520"/>
        <c:crosses val="autoZero"/>
        <c:crossBetween val="midCat"/>
        <c:majorUnit val="1"/>
        <c:minorUnit val="1"/>
      </c:valAx>
      <c:sp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</c:spPr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  <c:userShapes r:id="rId2"/>
</c:chartSpace>
</file>

<file path=ppt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2673023103253071E-2"/>
          <c:y val="0.12603651725572956"/>
          <c:w val="0.84192221163460468"/>
          <c:h val="0.83428025230539948"/>
        </c:manualLayout>
      </c:layout>
      <c:scatterChart>
        <c:scatterStyle val="lineMarker"/>
        <c:varyColors val="0"/>
        <c:ser>
          <c:idx val="0"/>
          <c:order val="0"/>
          <c:tx>
            <c:strRef>
              <c:f>List1!$B$1</c:f>
              <c:strCache>
                <c:ptCount val="1"/>
              </c:strCache>
            </c:strRef>
          </c:tx>
          <c:marker>
            <c:symbol val="none"/>
          </c:marker>
          <c:xVal>
            <c:numRef>
              <c:f>List1!$A$2:$A$4</c:f>
              <c:numCache>
                <c:formatCode>General</c:formatCode>
                <c:ptCount val="3"/>
                <c:pt idx="0">
                  <c:v>-2.5</c:v>
                </c:pt>
                <c:pt idx="1">
                  <c:v>2.5</c:v>
                </c:pt>
              </c:numCache>
            </c:numRef>
          </c:xVal>
          <c:yVal>
            <c:numRef>
              <c:f>List1!$B$2:$B$4</c:f>
              <c:numCache>
                <c:formatCode>General</c:formatCode>
                <c:ptCount val="3"/>
                <c:pt idx="0">
                  <c:v>1.5</c:v>
                </c:pt>
                <c:pt idx="1">
                  <c:v>1.5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07025152"/>
        <c:axId val="107027072"/>
      </c:scatterChart>
      <c:valAx>
        <c:axId val="107025152"/>
        <c:scaling>
          <c:orientation val="minMax"/>
          <c:max val="3"/>
          <c:min val="-3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cs-CZ" dirty="0" smtClean="0"/>
                  <a:t>y</a:t>
                </a:r>
                <a:endParaRPr lang="cs-CZ" dirty="0"/>
              </a:p>
            </c:rich>
          </c:tx>
          <c:layout/>
          <c:overlay val="0"/>
        </c:title>
        <c:numFmt formatCode="General" sourceLinked="1"/>
        <c:majorTickMark val="cross"/>
        <c:minorTickMark val="none"/>
        <c:tickLblPos val="nextTo"/>
        <c:txPr>
          <a:bodyPr/>
          <a:lstStyle/>
          <a:p>
            <a:pPr>
              <a:defRPr sz="1200"/>
            </a:pPr>
            <a:endParaRPr lang="cs-CZ"/>
          </a:p>
        </c:txPr>
        <c:crossAx val="107027072"/>
        <c:crossesAt val="0"/>
        <c:crossBetween val="midCat"/>
        <c:majorUnit val="1"/>
        <c:minorUnit val="1"/>
      </c:valAx>
      <c:valAx>
        <c:axId val="107027072"/>
        <c:scaling>
          <c:orientation val="minMax"/>
          <c:max val="3"/>
          <c:min val="-3"/>
        </c:scaling>
        <c:delete val="0"/>
        <c:axPos val="l"/>
        <c:title>
          <c:tx>
            <c:rich>
              <a:bodyPr rot="0" vert="horz"/>
              <a:lstStyle/>
              <a:p>
                <a:pPr>
                  <a:defRPr/>
                </a:pPr>
                <a:r>
                  <a:rPr lang="cs-CZ" dirty="0" smtClean="0"/>
                  <a:t>x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67877103503038816"/>
              <c:y val="0.67478781631301843"/>
            </c:manualLayout>
          </c:layout>
          <c:overlay val="0"/>
        </c:title>
        <c:numFmt formatCode="General" sourceLinked="1"/>
        <c:majorTickMark val="cross"/>
        <c:minorTickMark val="none"/>
        <c:tickLblPos val="nextTo"/>
        <c:txPr>
          <a:bodyPr/>
          <a:lstStyle/>
          <a:p>
            <a:pPr>
              <a:defRPr sz="1200"/>
            </a:pPr>
            <a:endParaRPr lang="cs-CZ"/>
          </a:p>
        </c:txPr>
        <c:crossAx val="107025152"/>
        <c:crosses val="autoZero"/>
        <c:crossBetween val="midCat"/>
        <c:majorUnit val="1"/>
        <c:minorUnit val="1"/>
      </c:valAx>
      <c:sp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</c:spPr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  <c:userShapes r:id="rId2"/>
</c:chartSpace>
</file>

<file path=ppt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cs-CZ"/>
              <a:t>y</a:t>
            </a:r>
            <a:endParaRPr lang="en-US"/>
          </a:p>
        </c:rich>
      </c:tx>
      <c:layout>
        <c:manualLayout>
          <c:xMode val="edge"/>
          <c:yMode val="edge"/>
          <c:x val="4.5225859213342115E-2"/>
          <c:y val="4.946425924488082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7.3390363375173684E-2"/>
          <c:y val="0.118606016569337"/>
          <c:w val="0.90261105643044615"/>
          <c:h val="0.73373154527559059"/>
        </c:manualLayout>
      </c:layout>
      <c:scatterChart>
        <c:scatterStyle val="smooth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xVal>
            <c:numRef>
              <c:f>List1!$A$2:$A$4</c:f>
              <c:numCache>
                <c:formatCode>General</c:formatCode>
                <c:ptCount val="3"/>
                <c:pt idx="0">
                  <c:v>0</c:v>
                </c:pt>
                <c:pt idx="1">
                  <c:v>5</c:v>
                </c:pt>
              </c:numCache>
            </c:numRef>
          </c:xVal>
          <c:yVal>
            <c:numRef>
              <c:f>List1!$B$2:$B$4</c:f>
              <c:numCache>
                <c:formatCode>General</c:formatCode>
                <c:ptCount val="3"/>
                <c:pt idx="0">
                  <c:v>0</c:v>
                </c:pt>
                <c:pt idx="1">
                  <c:v>15</c:v>
                </c:pt>
              </c:numCache>
            </c:numRef>
          </c:y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06986880"/>
        <c:axId val="107030016"/>
      </c:scatterChart>
      <c:valAx>
        <c:axId val="106986880"/>
        <c:scaling>
          <c:orientation val="minMax"/>
        </c:scaling>
        <c:delete val="0"/>
        <c:axPos val="b"/>
        <c:majorGridlines/>
        <c:title>
          <c:tx>
            <c:rich>
              <a:bodyPr/>
              <a:lstStyle/>
              <a:p>
                <a:pPr>
                  <a:defRPr/>
                </a:pPr>
                <a:r>
                  <a:rPr lang="cs-CZ"/>
                  <a:t>x</a:t>
                </a:r>
              </a:p>
            </c:rich>
          </c:tx>
          <c:layout>
            <c:manualLayout>
              <c:xMode val="edge"/>
              <c:yMode val="edge"/>
              <c:x val="0.95973870464603572"/>
              <c:y val="0.77587712476391513"/>
            </c:manualLayout>
          </c:layout>
          <c:overlay val="0"/>
        </c:title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400"/>
            </a:pPr>
            <a:endParaRPr lang="cs-CZ"/>
          </a:p>
        </c:txPr>
        <c:crossAx val="107030016"/>
        <c:crosses val="autoZero"/>
        <c:crossBetween val="midCat"/>
        <c:majorUnit val="1"/>
        <c:minorUnit val="1"/>
      </c:valAx>
      <c:valAx>
        <c:axId val="107030016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400"/>
            </a:pPr>
            <a:endParaRPr lang="cs-CZ"/>
          </a:p>
        </c:txPr>
        <c:crossAx val="106986880"/>
        <c:crosses val="autoZero"/>
        <c:crossBetween val="midCat"/>
        <c:majorUnit val="1"/>
        <c:minorUnit val="1"/>
      </c:valAx>
    </c:plotArea>
    <c:plotVisOnly val="1"/>
    <c:dispBlanksAs val="gap"/>
    <c:showDLblsOverMax val="0"/>
  </c:chart>
  <c:spPr>
    <a:solidFill>
      <a:schemeClr val="accent6">
        <a:tint val="50000"/>
      </a:schemeClr>
    </a:solidFill>
    <a:ln w="10000" cap="flat" cmpd="sng" algn="ctr">
      <a:solidFill>
        <a:schemeClr val="accent6"/>
      </a:solidFill>
      <a:prstDash val="solid"/>
    </a:ln>
    <a:effectLst/>
  </c:spPr>
  <c:txPr>
    <a:bodyPr/>
    <a:lstStyle/>
    <a:p>
      <a:pPr>
        <a:defRPr>
          <a:solidFill>
            <a:schemeClr val="dk1"/>
          </a:solidFill>
          <a:latin typeface="+mn-lt"/>
          <a:ea typeface="+mn-ea"/>
          <a:cs typeface="+mn-cs"/>
        </a:defRPr>
      </a:pPr>
      <a:endParaRPr lang="cs-CZ"/>
    </a:p>
  </c:txPr>
  <c:externalData r:id="rId1">
    <c:autoUpdate val="0"/>
  </c:externalData>
</c:chartSpace>
</file>

<file path=ppt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/>
            </a:pPr>
            <a:r>
              <a:rPr lang="cs-CZ" sz="1400"/>
              <a:t>y</a:t>
            </a:r>
            <a:endParaRPr lang="en-US" sz="1400"/>
          </a:p>
        </c:rich>
      </c:tx>
      <c:layout>
        <c:manualLayout>
          <c:xMode val="edge"/>
          <c:yMode val="edge"/>
          <c:x val="4.5225859213342115E-2"/>
          <c:y val="4.946425924488082E-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7.3390363375173684E-2"/>
          <c:y val="0.118606016569337"/>
          <c:w val="0.90261105643044615"/>
          <c:h val="0.73373154527559059"/>
        </c:manualLayout>
      </c:layout>
      <c:scatterChart>
        <c:scatterStyle val="line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30000">
              <a:noFill/>
            </a:ln>
          </c:spPr>
          <c:xVal>
            <c:numRef>
              <c:f>List1!$A$2:$A$8</c:f>
              <c:numCache>
                <c:formatCode>General</c:formatCode>
                <c:ptCount val="7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</c:numCache>
            </c:numRef>
          </c:xVal>
          <c:yVal>
            <c:numRef>
              <c:f>List1!$B$2:$B$8</c:f>
              <c:numCache>
                <c:formatCode>General</c:formatCode>
                <c:ptCount val="7"/>
                <c:pt idx="0">
                  <c:v>0</c:v>
                </c:pt>
                <c:pt idx="1">
                  <c:v>0.5</c:v>
                </c:pt>
                <c:pt idx="2">
                  <c:v>1</c:v>
                </c:pt>
                <c:pt idx="3">
                  <c:v>1.5</c:v>
                </c:pt>
                <c:pt idx="4">
                  <c:v>2</c:v>
                </c:pt>
                <c:pt idx="5">
                  <c:v>2.5</c:v>
                </c:pt>
                <c:pt idx="6">
                  <c:v>3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07113088"/>
        <c:axId val="107127552"/>
      </c:scatterChart>
      <c:valAx>
        <c:axId val="107113088"/>
        <c:scaling>
          <c:orientation val="minMax"/>
        </c:scaling>
        <c:delete val="0"/>
        <c:axPos val="b"/>
        <c:majorGridlines/>
        <c:title>
          <c:tx>
            <c:rich>
              <a:bodyPr/>
              <a:lstStyle/>
              <a:p>
                <a:pPr>
                  <a:defRPr sz="1400"/>
                </a:pPr>
                <a:r>
                  <a:rPr lang="cs-CZ" sz="1400"/>
                  <a:t>x</a:t>
                </a:r>
              </a:p>
            </c:rich>
          </c:tx>
          <c:layout>
            <c:manualLayout>
              <c:xMode val="edge"/>
              <c:yMode val="edge"/>
              <c:x val="0.95973870464603572"/>
              <c:y val="0.77587712476391513"/>
            </c:manualLayout>
          </c:layout>
          <c:overlay val="0"/>
        </c:title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400"/>
            </a:pPr>
            <a:endParaRPr lang="cs-CZ"/>
          </a:p>
        </c:txPr>
        <c:crossAx val="107127552"/>
        <c:crosses val="autoZero"/>
        <c:crossBetween val="midCat"/>
        <c:majorUnit val="1"/>
        <c:minorUnit val="1"/>
      </c:valAx>
      <c:valAx>
        <c:axId val="107127552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400"/>
            </a:pPr>
            <a:endParaRPr lang="cs-CZ"/>
          </a:p>
        </c:txPr>
        <c:crossAx val="107113088"/>
        <c:crosses val="autoZero"/>
        <c:crossBetween val="midCat"/>
        <c:majorUnit val="1"/>
        <c:minorUnit val="1"/>
      </c:valAx>
    </c:plotArea>
    <c:plotVisOnly val="1"/>
    <c:dispBlanksAs val="gap"/>
    <c:showDLblsOverMax val="0"/>
  </c:chart>
  <c:spPr>
    <a:solidFill>
      <a:schemeClr val="bg2">
        <a:lumMod val="90000"/>
      </a:schemeClr>
    </a:solidFill>
    <a:ln w="10000" cap="flat" cmpd="sng" algn="ctr">
      <a:solidFill>
        <a:schemeClr val="accent6"/>
      </a:solidFill>
      <a:prstDash val="solid"/>
    </a:ln>
    <a:effectLst/>
  </c:spPr>
  <c:txPr>
    <a:bodyPr/>
    <a:lstStyle/>
    <a:p>
      <a:pPr>
        <a:defRPr>
          <a:solidFill>
            <a:schemeClr val="dk1"/>
          </a:solidFill>
          <a:latin typeface="+mn-lt"/>
          <a:ea typeface="+mn-ea"/>
          <a:cs typeface="+mn-cs"/>
        </a:defRPr>
      </a:pPr>
      <a:endParaRPr lang="cs-CZ"/>
    </a:p>
  </c:txPr>
  <c:externalData r:id="rId1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C0911DF-7F69-4DC2-9D7A-BA1226EAA07D}" type="presOf" srcId="{914700B9-77B5-440A-A438-DE98B6D4894D}" destId="{BD9AF279-D483-48F2-BBBD-45F8E8923512}" srcOrd="1" destOrd="0" presId="urn:microsoft.com/office/officeart/2005/8/layout/target3"/>
    <dgm:cxn modelId="{36F1595A-6C73-4745-AFDA-C7C8539EE009}" type="presOf" srcId="{100B6B2E-82E6-4C11-B19B-F2DB3A0EA64F}" destId="{645AA564-2E9E-4954-AD87-AE01782CEC59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B7A2BADC-1BF8-4B3F-9071-5D8D5D599DE4}" type="presOf" srcId="{1D8420EA-BFA0-403B-80F5-647FA396CC45}" destId="{8467D0EB-87A2-4285-8ACA-0398EFBF29BC}" srcOrd="1" destOrd="0" presId="urn:microsoft.com/office/officeart/2005/8/layout/target3"/>
    <dgm:cxn modelId="{DBABBCDC-3F4D-4877-A25A-33D885C1F387}" type="presOf" srcId="{27FE2D31-D344-4B63-A89A-A89AB0D9F3E3}" destId="{FE47432B-CA46-450C-8D8F-66C300A95B52}" srcOrd="0" destOrd="0" presId="urn:microsoft.com/office/officeart/2005/8/layout/target3"/>
    <dgm:cxn modelId="{4F7482ED-9A5F-4802-B38F-62B64FC74E0E}" type="presOf" srcId="{914700B9-77B5-440A-A438-DE98B6D4894D}" destId="{E73F1C26-6DCD-4001-88B9-355E01E2BCE7}" srcOrd="0" destOrd="0" presId="urn:microsoft.com/office/officeart/2005/8/layout/target3"/>
    <dgm:cxn modelId="{E4F5968D-704D-4591-805A-251A366CC5C2}" type="presOf" srcId="{100B6B2E-82E6-4C11-B19B-F2DB3A0EA64F}" destId="{DBA8199F-D892-4A8E-A352-2B7844050E09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EF7A2D27-F96B-4350-8CE7-D2D0B7CC00E7}" type="presOf" srcId="{130831A4-0540-4EC5-8F5A-93030E89D2D9}" destId="{F69CC921-512E-49F4-824C-A648EC5F27A5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797A02DB-6215-4C16-B294-2E7A6DB9EBED}" type="presOf" srcId="{130831A4-0540-4EC5-8F5A-93030E89D2D9}" destId="{8E23E229-92FC-49D1-B5FE-0303176B8A4E}" srcOrd="1" destOrd="0" presId="urn:microsoft.com/office/officeart/2005/8/layout/target3"/>
    <dgm:cxn modelId="{A387DE28-F5BA-4E96-A473-4230A358FA3A}" type="presOf" srcId="{1D8420EA-BFA0-403B-80F5-647FA396CC45}" destId="{F7B3C0B7-F0F7-4F49-B02C-3630F8C5FAE5}" srcOrd="0" destOrd="0" presId="urn:microsoft.com/office/officeart/2005/8/layout/target3"/>
    <dgm:cxn modelId="{C56A3157-0E0E-4FB5-9AEB-900920228075}" type="presParOf" srcId="{FE47432B-CA46-450C-8D8F-66C300A95B52}" destId="{B522209E-30D0-49D6-A340-2D383A11C668}" srcOrd="0" destOrd="0" presId="urn:microsoft.com/office/officeart/2005/8/layout/target3"/>
    <dgm:cxn modelId="{7ECDB650-7D30-44C3-AA58-53493B1A95DE}" type="presParOf" srcId="{FE47432B-CA46-450C-8D8F-66C300A95B52}" destId="{ED5A8377-51D5-4DC5-B0E7-680166966720}" srcOrd="1" destOrd="0" presId="urn:microsoft.com/office/officeart/2005/8/layout/target3"/>
    <dgm:cxn modelId="{2156A40E-A96F-4B0A-A167-49A030CEE8A3}" type="presParOf" srcId="{FE47432B-CA46-450C-8D8F-66C300A95B52}" destId="{F69CC921-512E-49F4-824C-A648EC5F27A5}" srcOrd="2" destOrd="0" presId="urn:microsoft.com/office/officeart/2005/8/layout/target3"/>
    <dgm:cxn modelId="{18AA3C91-1997-40A6-90EA-B122F8BD230A}" type="presParOf" srcId="{FE47432B-CA46-450C-8D8F-66C300A95B52}" destId="{61C9CE18-EDA6-4EDF-BA1C-09779D38FBBF}" srcOrd="3" destOrd="0" presId="urn:microsoft.com/office/officeart/2005/8/layout/target3"/>
    <dgm:cxn modelId="{8034D958-F552-428A-9D35-A3E5A6F3CEEB}" type="presParOf" srcId="{FE47432B-CA46-450C-8D8F-66C300A95B52}" destId="{D60DEAAB-7AFE-435A-ACF6-18851E4B0426}" srcOrd="4" destOrd="0" presId="urn:microsoft.com/office/officeart/2005/8/layout/target3"/>
    <dgm:cxn modelId="{98BD3D38-627F-48C3-8B01-ACC4321C7B2D}" type="presParOf" srcId="{FE47432B-CA46-450C-8D8F-66C300A95B52}" destId="{F7B3C0B7-F0F7-4F49-B02C-3630F8C5FAE5}" srcOrd="5" destOrd="0" presId="urn:microsoft.com/office/officeart/2005/8/layout/target3"/>
    <dgm:cxn modelId="{938B5B6E-0660-4F1A-A423-FF64CF17C11E}" type="presParOf" srcId="{FE47432B-CA46-450C-8D8F-66C300A95B52}" destId="{C9DA9446-E2D3-4F6A-8960-3CADFBF870B8}" srcOrd="6" destOrd="0" presId="urn:microsoft.com/office/officeart/2005/8/layout/target3"/>
    <dgm:cxn modelId="{E1545B07-4FB5-4A14-B211-5FA41291F658}" type="presParOf" srcId="{FE47432B-CA46-450C-8D8F-66C300A95B52}" destId="{9726EC6F-D322-4CD3-B489-1BE3DF7CE70B}" srcOrd="7" destOrd="0" presId="urn:microsoft.com/office/officeart/2005/8/layout/target3"/>
    <dgm:cxn modelId="{E16710E8-B256-4129-BD4D-3B1BCDDB377B}" type="presParOf" srcId="{FE47432B-CA46-450C-8D8F-66C300A95B52}" destId="{645AA564-2E9E-4954-AD87-AE01782CEC59}" srcOrd="8" destOrd="0" presId="urn:microsoft.com/office/officeart/2005/8/layout/target3"/>
    <dgm:cxn modelId="{9F825A40-5FE8-4ECA-8AD9-4EF4B686CD49}" type="presParOf" srcId="{FE47432B-CA46-450C-8D8F-66C300A95B52}" destId="{8538CAC4-6A86-42B8-B5AF-2FF155DB9D02}" srcOrd="9" destOrd="0" presId="urn:microsoft.com/office/officeart/2005/8/layout/target3"/>
    <dgm:cxn modelId="{89258D1C-AA74-4E56-88A4-FDCB767768FC}" type="presParOf" srcId="{FE47432B-CA46-450C-8D8F-66C300A95B52}" destId="{26FD6024-A07F-46D0-8BC0-B5E595C5673D}" srcOrd="10" destOrd="0" presId="urn:microsoft.com/office/officeart/2005/8/layout/target3"/>
    <dgm:cxn modelId="{D1D4514E-D4FB-4DA2-90A1-D354DC64BF3D}" type="presParOf" srcId="{FE47432B-CA46-450C-8D8F-66C300A95B52}" destId="{E73F1C26-6DCD-4001-88B9-355E01E2BCE7}" srcOrd="11" destOrd="0" presId="urn:microsoft.com/office/officeart/2005/8/layout/target3"/>
    <dgm:cxn modelId="{52534403-B657-4757-AD2F-267B24122E13}" type="presParOf" srcId="{FE47432B-CA46-450C-8D8F-66C300A95B52}" destId="{8E23E229-92FC-49D1-B5FE-0303176B8A4E}" srcOrd="12" destOrd="0" presId="urn:microsoft.com/office/officeart/2005/8/layout/target3"/>
    <dgm:cxn modelId="{BC795767-F181-4FAC-84C8-AF7E8D54F476}" type="presParOf" srcId="{FE47432B-CA46-450C-8D8F-66C300A95B52}" destId="{8467D0EB-87A2-4285-8ACA-0398EFBF29BC}" srcOrd="13" destOrd="0" presId="urn:microsoft.com/office/officeart/2005/8/layout/target3"/>
    <dgm:cxn modelId="{D75D3A1F-FCC9-4F22-8BFA-FF3AFF1A6B79}" type="presParOf" srcId="{FE47432B-CA46-450C-8D8F-66C300A95B52}" destId="{DBA8199F-D892-4A8E-A352-2B7844050E09}" srcOrd="14" destOrd="0" presId="urn:microsoft.com/office/officeart/2005/8/layout/target3"/>
    <dgm:cxn modelId="{BAA04D1A-FD85-482C-837C-617690714CA7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79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79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79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79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79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79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79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79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0.63499</cdr:x>
      <cdr:y>0.39286</cdr:y>
    </cdr:from>
    <cdr:to>
      <cdr:x>0.65048</cdr:x>
      <cdr:y>0.41553</cdr:y>
    </cdr:to>
    <cdr:sp macro="" textlink="">
      <cdr:nvSpPr>
        <cdr:cNvPr id="3" name="Ovál 2"/>
        <cdr:cNvSpPr/>
      </cdr:nvSpPr>
      <cdr:spPr>
        <a:xfrm xmlns:a="http://schemas.openxmlformats.org/drawingml/2006/main">
          <a:off x="1875232" y="792088"/>
          <a:ext cx="45719" cy="45719"/>
        </a:xfrm>
        <a:prstGeom xmlns:a="http://schemas.openxmlformats.org/drawingml/2006/main" prst="ellipse">
          <a:avLst/>
        </a:prstGeom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cs-CZ"/>
        </a:p>
      </cdr:txBody>
    </cdr:sp>
  </cdr:relSizeAnchor>
</c:userShapes>
</file>

<file path=ppt/drawings/drawing2.xml><?xml version="1.0" encoding="utf-8"?>
<c:userShapes xmlns:c="http://schemas.openxmlformats.org/drawingml/2006/chart">
  <cdr:relSizeAnchor xmlns:cdr="http://schemas.openxmlformats.org/drawingml/2006/chartDrawing">
    <cdr:from>
      <cdr:x>0.48781</cdr:x>
      <cdr:y>0.53571</cdr:y>
    </cdr:from>
    <cdr:to>
      <cdr:x>0.50329</cdr:x>
      <cdr:y>0.55839</cdr:y>
    </cdr:to>
    <cdr:sp macro="" textlink="">
      <cdr:nvSpPr>
        <cdr:cNvPr id="2" name="Ovál 1"/>
        <cdr:cNvSpPr/>
      </cdr:nvSpPr>
      <cdr:spPr>
        <a:xfrm xmlns:a="http://schemas.openxmlformats.org/drawingml/2006/main">
          <a:off x="1440562" y="1080120"/>
          <a:ext cx="45719" cy="45719"/>
        </a:xfrm>
        <a:prstGeom xmlns:a="http://schemas.openxmlformats.org/drawingml/2006/main" prst="ellipse">
          <a:avLst/>
        </a:prstGeom>
        <a:solidFill xmlns:a="http://schemas.openxmlformats.org/drawingml/2006/main">
          <a:schemeClr val="bg1"/>
        </a:solidFill>
        <a:ln xmlns:a="http://schemas.openxmlformats.org/drawingml/2006/main">
          <a:solidFill>
            <a:schemeClr val="accent1"/>
          </a:solidFill>
        </a:ln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cs-CZ"/>
        </a:p>
      </cdr:txBody>
    </cdr:sp>
  </cdr:relSizeAnchor>
</c:userShapes>
</file>

<file path=ppt/drawings/drawing3.xml><?xml version="1.0" encoding="utf-8"?>
<c:userShapes xmlns:c="http://schemas.openxmlformats.org/drawingml/2006/chart">
  <cdr:relSizeAnchor xmlns:cdr="http://schemas.openxmlformats.org/drawingml/2006/chartDrawing">
    <cdr:from>
      <cdr:x>0.78129</cdr:x>
      <cdr:y>0.25</cdr:y>
    </cdr:from>
    <cdr:to>
      <cdr:x>0.79958</cdr:x>
      <cdr:y>0.27678</cdr:y>
    </cdr:to>
    <cdr:sp macro="" textlink="">
      <cdr:nvSpPr>
        <cdr:cNvPr id="3" name="Ovál 2"/>
        <cdr:cNvSpPr/>
      </cdr:nvSpPr>
      <cdr:spPr>
        <a:xfrm xmlns:a="http://schemas.openxmlformats.org/drawingml/2006/main">
          <a:off x="2307279" y="504056"/>
          <a:ext cx="54000" cy="54000"/>
        </a:xfrm>
        <a:prstGeom xmlns:a="http://schemas.openxmlformats.org/drawingml/2006/main" prst="ellipse">
          <a:avLst/>
        </a:prstGeom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cs-CZ"/>
        </a:p>
      </cdr:txBody>
    </cdr:sp>
  </cdr:relSizeAnchor>
  <cdr:relSizeAnchor xmlns:cdr="http://schemas.openxmlformats.org/drawingml/2006/chartDrawing">
    <cdr:from>
      <cdr:x>0.34849</cdr:x>
      <cdr:y>0.67857</cdr:y>
    </cdr:from>
    <cdr:to>
      <cdr:x>0.36678</cdr:x>
      <cdr:y>0.70535</cdr:y>
    </cdr:to>
    <cdr:sp macro="" textlink="">
      <cdr:nvSpPr>
        <cdr:cNvPr id="4" name="Ovál 3"/>
        <cdr:cNvSpPr/>
      </cdr:nvSpPr>
      <cdr:spPr>
        <a:xfrm xmlns:a="http://schemas.openxmlformats.org/drawingml/2006/main">
          <a:off x="1029144" y="1368152"/>
          <a:ext cx="54000" cy="54000"/>
        </a:xfrm>
        <a:prstGeom xmlns:a="http://schemas.openxmlformats.org/drawingml/2006/main" prst="ellipse">
          <a:avLst/>
        </a:prstGeom>
        <a:solidFill xmlns:a="http://schemas.openxmlformats.org/drawingml/2006/main">
          <a:schemeClr val="bg1"/>
        </a:solidFill>
        <a:ln xmlns:a="http://schemas.openxmlformats.org/drawingml/2006/main">
          <a:solidFill>
            <a:schemeClr val="accent1"/>
          </a:solidFill>
        </a:ln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cs-CZ"/>
        </a:p>
      </cdr:txBody>
    </cdr:sp>
  </cdr:relSizeAnchor>
</c:userShapes>
</file>

<file path=ppt/drawings/drawing4.xml><?xml version="1.0" encoding="utf-8"?>
<c:userShapes xmlns:c="http://schemas.openxmlformats.org/drawingml/2006/chart">
  <cdr:relSizeAnchor xmlns:cdr="http://schemas.openxmlformats.org/drawingml/2006/chartDrawing">
    <cdr:from>
      <cdr:x>0.48781</cdr:x>
      <cdr:y>0.53571</cdr:y>
    </cdr:from>
    <cdr:to>
      <cdr:x>0.5061</cdr:x>
      <cdr:y>0.56249</cdr:y>
    </cdr:to>
    <cdr:sp macro="" textlink="">
      <cdr:nvSpPr>
        <cdr:cNvPr id="2" name="Ovál 1"/>
        <cdr:cNvSpPr/>
      </cdr:nvSpPr>
      <cdr:spPr>
        <a:xfrm xmlns:a="http://schemas.openxmlformats.org/drawingml/2006/main">
          <a:off x="1440577" y="1080111"/>
          <a:ext cx="54000" cy="54000"/>
        </a:xfrm>
        <a:prstGeom xmlns:a="http://schemas.openxmlformats.org/drawingml/2006/main" prst="ellipse">
          <a:avLst/>
        </a:prstGeom>
        <a:solidFill xmlns:a="http://schemas.openxmlformats.org/drawingml/2006/main">
          <a:schemeClr val="bg1"/>
        </a:solidFill>
        <a:ln xmlns:a="http://schemas.openxmlformats.org/drawingml/2006/main">
          <a:solidFill>
            <a:schemeClr val="accent1"/>
          </a:solidFill>
        </a:ln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cs-CZ"/>
        </a:p>
      </cdr:txBody>
    </cdr:sp>
  </cdr:relSizeAnchor>
</c:userShap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8.xml"/><Relationship Id="rId2" Type="http://schemas.openxmlformats.org/officeDocument/2006/relationships/chart" Target="../charts/chart7.xml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47884947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3722153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3456384"/>
                <a:gridCol w="3600400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VY_32_INOVACE_03_S11-M-9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únor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</a:t>
                      </a:r>
                      <a:r>
                        <a:rPr lang="cs-CZ" sz="1400" b="1" smtClean="0">
                          <a:latin typeface="Times New Roman" pitchFamily="18" charset="0"/>
                          <a:cs typeface="Times New Roman" pitchFamily="18" charset="0"/>
                        </a:rPr>
                        <a:t>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pro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Přímá úměrnost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88720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4021541"/>
              </p:ext>
            </p:extLst>
          </p:nvPr>
        </p:nvGraphicFramePr>
        <p:xfrm>
          <a:off x="539552" y="3573016"/>
          <a:ext cx="8280920" cy="24220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- kalkulačka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i procvičení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 pomocí pera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3229741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zopakování pojmu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přímá úměrnost a především k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seznámení  s grafem přímé úměrnosti.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si zopakuje pojem přímá úměrnost.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Dokáže sestrojit graf přímé úměrnosti i vyčíst z grafu odpovídající si hodnoty.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    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6954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96336" y="404664"/>
            <a:ext cx="1008112" cy="6120680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sz="9600" b="1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Bradley Hand ITC" pitchFamily="66" charset="0"/>
              </a:rPr>
              <a:t>FUNKCE</a:t>
            </a:r>
            <a:endParaRPr lang="cs-CZ" sz="9600" b="1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Bradley Hand ITC" pitchFamily="66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MATEMATIKA</a:t>
            </a:r>
            <a:b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ročník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0101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PŘÍMÁ ÚMĚRNOST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51520" y="1628800"/>
            <a:ext cx="8640960" cy="8463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cs-CZ" sz="2200" b="1" dirty="0"/>
              <a:t>Kolikrát se zvětší jedna veličina, tolikrát se zvětší i druhá veličina.</a:t>
            </a:r>
          </a:p>
          <a:p>
            <a:pPr algn="ctr">
              <a:spcAft>
                <a:spcPts val="600"/>
              </a:spcAft>
            </a:pPr>
            <a:r>
              <a:rPr lang="cs-CZ" sz="2200" b="1" dirty="0"/>
              <a:t>Kolikrát se zmenší jedna veličina, tolikrát se zmenší i druhá veličina.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51520" y="2708920"/>
            <a:ext cx="4752528" cy="347787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sz="2000" u="sng" dirty="0" smtClean="0"/>
              <a:t>Příklady přímé úměrnosti: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000" dirty="0" smtClean="0"/>
              <a:t>Čím více melounů koupíme, tím vyšší cenu zaplatíme.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000" dirty="0" smtClean="0"/>
              <a:t>Čím větší objem bude mít např. měď, čím větší bude mít hmotnost.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000" dirty="0" smtClean="0"/>
              <a:t>Čím více oděvů švadlena chce ušít, tím více času bude potřebovat.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000" dirty="0" smtClean="0"/>
              <a:t>Čím větší bude plocha pole na osetí, tím více osiva budeme potřebovat.</a:t>
            </a:r>
            <a:endParaRPr lang="cs-CZ" dirty="0" smtClean="0"/>
          </a:p>
        </p:txBody>
      </p:sp>
      <p:sp>
        <p:nvSpPr>
          <p:cNvPr id="11" name="TextovéPole 10"/>
          <p:cNvSpPr txBox="1"/>
          <p:nvPr/>
        </p:nvSpPr>
        <p:spPr>
          <a:xfrm>
            <a:off x="5076056" y="2708920"/>
            <a:ext cx="3816424" cy="3447098"/>
          </a:xfrm>
          <a:prstGeom prst="rect">
            <a:avLst/>
          </a:prstGeom>
          <a:solidFill>
            <a:srgbClr val="E1CECD"/>
          </a:solidFill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endParaRPr lang="cs-CZ" dirty="0" smtClean="0"/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000" dirty="0" smtClean="0"/>
              <a:t>Cena melounů je přímo úměrná hmotnosti.</a:t>
            </a:r>
            <a:endParaRPr lang="cs-CZ" sz="2000" dirty="0"/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000" dirty="0" smtClean="0"/>
              <a:t>Hmotnost mědi je přímo úměrná objemu.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000" dirty="0"/>
              <a:t>Množství ušitých oděvů je přímo úměrné času.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000" dirty="0" smtClean="0"/>
              <a:t>Výměra pole je přímo úměrná množství osiva.</a:t>
            </a:r>
          </a:p>
        </p:txBody>
      </p:sp>
    </p:spTree>
    <p:extLst>
      <p:ext uri="{BB962C8B-B14F-4D97-AF65-F5344CB8AC3E}">
        <p14:creationId xmlns:p14="http://schemas.microsoft.com/office/powerpoint/2010/main" val="3374803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PŘÍMÁ ÚMĚRNOST - GRAF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" name="Graf 5"/>
          <p:cNvGraphicFramePr/>
          <p:nvPr>
            <p:extLst>
              <p:ext uri="{D42A27DB-BD31-4B8C-83A1-F6EECF244321}">
                <p14:modId xmlns:p14="http://schemas.microsoft.com/office/powerpoint/2010/main" val="1291341476"/>
              </p:ext>
            </p:extLst>
          </p:nvPr>
        </p:nvGraphicFramePr>
        <p:xfrm>
          <a:off x="3275856" y="2868324"/>
          <a:ext cx="5148696" cy="39604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7884368" y="5780094"/>
            <a:ext cx="10008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m (kg)</a:t>
            </a:r>
            <a:endParaRPr lang="cs-CZ" sz="2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211960" y="2648927"/>
            <a:ext cx="9506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y (Kč)</a:t>
            </a:r>
            <a:endParaRPr lang="cs-CZ" sz="20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380982" y="1772816"/>
            <a:ext cx="8424936" cy="830997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Jak bude vypadat graf přímé úměrnosti, </a:t>
            </a:r>
            <a:br>
              <a:rPr lang="cs-CZ" sz="2400" b="1" dirty="0" smtClean="0"/>
            </a:br>
            <a:r>
              <a:rPr lang="cs-CZ" sz="2400" b="1" dirty="0" smtClean="0"/>
              <a:t>která znázorňuje závislost ceny (melounů) na jeho hmotnosti.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80982" y="2695332"/>
            <a:ext cx="2822866" cy="83099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kg stojí 15,- Kč</a:t>
            </a:r>
          </a:p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kg stojí 30,- Kč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78271" y="3789040"/>
            <a:ext cx="282286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Dokážete z grafu určit cenu za 4 kg?</a:t>
            </a:r>
          </a:p>
          <a:p>
            <a:r>
              <a:rPr lang="cs-CZ" sz="2200" dirty="0" smtClean="0"/>
              <a:t>____________</a:t>
            </a:r>
            <a:endParaRPr lang="cs-CZ" sz="2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4804" y="5041430"/>
            <a:ext cx="282286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Dokážete z grafu určit kolik kg dostaneme za 45,- Kč?</a:t>
            </a:r>
          </a:p>
          <a:p>
            <a:r>
              <a:rPr lang="cs-CZ" sz="2400" dirty="0" smtClean="0"/>
              <a:t>____________</a:t>
            </a:r>
            <a:endParaRPr lang="cs-CZ" sz="2400" dirty="0"/>
          </a:p>
        </p:txBody>
      </p:sp>
      <p:sp>
        <p:nvSpPr>
          <p:cNvPr id="5" name="Obdélník s odříznutým příčným rohem 4"/>
          <p:cNvSpPr/>
          <p:nvPr/>
        </p:nvSpPr>
        <p:spPr>
          <a:xfrm>
            <a:off x="2051720" y="4221088"/>
            <a:ext cx="1287504" cy="553998"/>
          </a:xfrm>
          <a:prstGeom prst="snip2Diag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60 Kč</a:t>
            </a:r>
            <a:endParaRPr lang="cs-CZ" sz="3200" b="1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sp>
        <p:nvSpPr>
          <p:cNvPr id="11" name="Obdélník s odříznutým příčným rohem 10"/>
          <p:cNvSpPr/>
          <p:nvPr/>
        </p:nvSpPr>
        <p:spPr>
          <a:xfrm>
            <a:off x="2195736" y="5780094"/>
            <a:ext cx="1143488" cy="553998"/>
          </a:xfrm>
          <a:prstGeom prst="snip2Diag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3 kg</a:t>
            </a:r>
            <a:endParaRPr lang="cs-CZ" sz="3600" b="1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9645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  <p:bldP spid="7" grpId="0"/>
      <p:bldP spid="22" grpId="0"/>
      <p:bldP spid="2" grpId="0" animBg="1"/>
      <p:bldP spid="4" grpId="0" animBg="1"/>
      <p:bldP spid="8" grpId="0"/>
      <p:bldP spid="10" grpId="0"/>
      <p:bldP spid="5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PŘÍMÁ ÚMĚRNOST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700808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Přímá úměrnost je funkce vyjádřená vzorcem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1259632" y="2306488"/>
            <a:ext cx="6624736" cy="97849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 = </a:t>
            </a:r>
            <a:r>
              <a:rPr lang="cs-CZ" sz="3600" b="1" i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k.x</a:t>
            </a:r>
            <a:endParaRPr lang="cs-CZ" sz="3600" b="1" i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kde </a:t>
            </a:r>
            <a:r>
              <a:rPr lang="cs-CZ" sz="2400" b="1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 libovolné číslo různé od nuly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3429000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Grafem přímé úměrnosti, jejíž definiční obor tvoří všechna reálná čísla, je </a:t>
            </a:r>
            <a:r>
              <a:rPr lang="cs-CZ" sz="2400" b="1" dirty="0" smtClean="0"/>
              <a:t>přímka procházející počátkem soustavy souřadnic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graphicFrame>
        <p:nvGraphicFramePr>
          <p:cNvPr id="10" name="Graf 9"/>
          <p:cNvGraphicFramePr/>
          <p:nvPr>
            <p:extLst>
              <p:ext uri="{D42A27DB-BD31-4B8C-83A1-F6EECF244321}">
                <p14:modId xmlns:p14="http://schemas.microsoft.com/office/powerpoint/2010/main" val="4237937092"/>
              </p:ext>
            </p:extLst>
          </p:nvPr>
        </p:nvGraphicFramePr>
        <p:xfrm>
          <a:off x="1259632" y="4555764"/>
          <a:ext cx="3024336" cy="216023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11" name="Graf 10"/>
          <p:cNvGraphicFramePr/>
          <p:nvPr>
            <p:extLst>
              <p:ext uri="{D42A27DB-BD31-4B8C-83A1-F6EECF244321}">
                <p14:modId xmlns:p14="http://schemas.microsoft.com/office/powerpoint/2010/main" val="2030815667"/>
              </p:ext>
            </p:extLst>
          </p:nvPr>
        </p:nvGraphicFramePr>
        <p:xfrm>
          <a:off x="5112060" y="4551403"/>
          <a:ext cx="3024336" cy="216023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2" name="Zaoblený obdélníkový popisek 11"/>
          <p:cNvSpPr/>
          <p:nvPr/>
        </p:nvSpPr>
        <p:spPr>
          <a:xfrm>
            <a:off x="395536" y="4375744"/>
            <a:ext cx="1224136" cy="360040"/>
          </a:xfrm>
          <a:prstGeom prst="wedgeRoundRectCallout">
            <a:avLst>
              <a:gd name="adj1" fmla="val 42224"/>
              <a:gd name="adj2" fmla="val 108677"/>
              <a:gd name="adj3" fmla="val 16667"/>
            </a:avLst>
          </a:prstGeom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&gt; 0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Zaoblený obdélníkový popisek 12"/>
          <p:cNvSpPr/>
          <p:nvPr/>
        </p:nvSpPr>
        <p:spPr>
          <a:xfrm>
            <a:off x="7524328" y="4375744"/>
            <a:ext cx="1224136" cy="360040"/>
          </a:xfrm>
          <a:prstGeom prst="wedgeRoundRectCallout">
            <a:avLst>
              <a:gd name="adj1" fmla="val -60606"/>
              <a:gd name="adj2" fmla="val 125169"/>
              <a:gd name="adj3" fmla="val 16667"/>
            </a:avLst>
          </a:prstGeom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marL="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&gt; 0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93150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3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8" grpId="0"/>
      <p:bldGraphic spid="10" grpId="0">
        <p:bldAsOne/>
      </p:bldGraphic>
      <p:bldGraphic spid="11" grpId="0">
        <p:bldAsOne/>
      </p:bldGraphic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Definiční obory 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přímé úměrnosti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" name="Graf 5"/>
          <p:cNvGraphicFramePr/>
          <p:nvPr>
            <p:extLst>
              <p:ext uri="{D42A27DB-BD31-4B8C-83A1-F6EECF244321}">
                <p14:modId xmlns:p14="http://schemas.microsoft.com/office/powerpoint/2010/main" val="136776825"/>
              </p:ext>
            </p:extLst>
          </p:nvPr>
        </p:nvGraphicFramePr>
        <p:xfrm>
          <a:off x="208601" y="3933056"/>
          <a:ext cx="2894150" cy="208823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51520" y="2708921"/>
            <a:ext cx="2808312" cy="1015663"/>
          </a:xfrm>
          <a:prstGeom prst="rect">
            <a:avLst/>
          </a:prstGeom>
          <a:solidFill>
            <a:schemeClr val="bg2">
              <a:lumMod val="75000"/>
            </a:schemeClr>
          </a:solidFill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/>
              <a:t>D(f) = </a:t>
            </a:r>
            <a:r>
              <a:rPr lang="cs-CZ" sz="2000" b="1" dirty="0" smtClean="0"/>
              <a:t>R</a:t>
            </a:r>
            <a:endParaRPr lang="cs-CZ" sz="2000" dirty="0" smtClean="0"/>
          </a:p>
          <a:p>
            <a:pPr algn="ctr"/>
            <a:r>
              <a:rPr lang="cs-CZ" sz="2000" dirty="0" smtClean="0"/>
              <a:t>Definičním oborem jsou všechna reálná čísla</a:t>
            </a:r>
          </a:p>
        </p:txBody>
      </p:sp>
      <p:sp>
        <p:nvSpPr>
          <p:cNvPr id="5" name="Šipka dolů 4"/>
          <p:cNvSpPr/>
          <p:nvPr/>
        </p:nvSpPr>
        <p:spPr>
          <a:xfrm>
            <a:off x="1259632" y="1701465"/>
            <a:ext cx="1080120" cy="864096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0020" y="6142002"/>
            <a:ext cx="2752624" cy="400110"/>
          </a:xfrm>
          <a:prstGeom prst="rect">
            <a:avLst/>
          </a:prstGeom>
          <a:solidFill>
            <a:schemeClr val="accent6"/>
          </a:solidFill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Grafem je přímka</a:t>
            </a:r>
            <a:endParaRPr lang="cs-CZ" sz="2000" b="1" dirty="0"/>
          </a:p>
        </p:txBody>
      </p:sp>
      <p:sp>
        <p:nvSpPr>
          <p:cNvPr id="10" name="Šipka dolů 9"/>
          <p:cNvSpPr/>
          <p:nvPr/>
        </p:nvSpPr>
        <p:spPr>
          <a:xfrm>
            <a:off x="4211960" y="1701465"/>
            <a:ext cx="1080120" cy="864096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Šipka dolů 10"/>
          <p:cNvSpPr/>
          <p:nvPr/>
        </p:nvSpPr>
        <p:spPr>
          <a:xfrm>
            <a:off x="7164288" y="1689590"/>
            <a:ext cx="1080120" cy="864096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03848" y="2708921"/>
            <a:ext cx="2800751" cy="1015663"/>
          </a:xfrm>
          <a:prstGeom prst="rect">
            <a:avLst/>
          </a:prstGeom>
          <a:solidFill>
            <a:schemeClr val="bg2">
              <a:lumMod val="75000"/>
            </a:schemeClr>
          </a:solidFill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x </a:t>
            </a:r>
            <a:r>
              <a:rPr lang="cs-CZ" sz="2000" b="1" dirty="0"/>
              <a:t>≥</a:t>
            </a:r>
            <a:r>
              <a:rPr lang="cs-CZ" sz="2000" b="1" dirty="0" smtClean="0"/>
              <a:t> 1</a:t>
            </a:r>
          </a:p>
          <a:p>
            <a:pPr algn="ctr"/>
            <a:r>
              <a:rPr lang="cs-CZ" sz="2000" b="1" dirty="0" smtClean="0"/>
              <a:t>V</a:t>
            </a:r>
            <a:r>
              <a:rPr lang="cs-CZ" sz="2000" dirty="0" smtClean="0"/>
              <a:t>šechna reálná čísla </a:t>
            </a:r>
            <a:br>
              <a:rPr lang="cs-CZ" sz="2000" dirty="0" smtClean="0"/>
            </a:br>
            <a:r>
              <a:rPr lang="cs-CZ" sz="2000" b="1" dirty="0" smtClean="0"/>
              <a:t>větší nebo rovna</a:t>
            </a:r>
            <a:r>
              <a:rPr lang="cs-CZ" sz="2000" dirty="0" smtClean="0"/>
              <a:t> nule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156999" y="2708920"/>
            <a:ext cx="2800751" cy="1015663"/>
          </a:xfrm>
          <a:prstGeom prst="rect">
            <a:avLst/>
          </a:prstGeom>
          <a:solidFill>
            <a:schemeClr val="bg2">
              <a:lumMod val="75000"/>
            </a:schemeClr>
          </a:solidFill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x </a:t>
            </a:r>
            <a:r>
              <a:rPr lang="cs-CZ" sz="2000" b="1" dirty="0"/>
              <a:t>&lt;</a:t>
            </a:r>
            <a:r>
              <a:rPr lang="cs-CZ" sz="2000" b="1" dirty="0" smtClean="0"/>
              <a:t> 0</a:t>
            </a:r>
          </a:p>
          <a:p>
            <a:pPr algn="ctr"/>
            <a:r>
              <a:rPr lang="cs-CZ" sz="2000" b="1" dirty="0" smtClean="0"/>
              <a:t>V</a:t>
            </a:r>
            <a:r>
              <a:rPr lang="cs-CZ" sz="2000" dirty="0" smtClean="0"/>
              <a:t>šechna reálná čísla </a:t>
            </a:r>
            <a:r>
              <a:rPr lang="cs-CZ" sz="2000" b="1" dirty="0" smtClean="0"/>
              <a:t>menší</a:t>
            </a:r>
            <a:r>
              <a:rPr lang="cs-CZ" sz="2000" dirty="0" smtClean="0"/>
              <a:t> než nula</a:t>
            </a:r>
          </a:p>
        </p:txBody>
      </p:sp>
      <p:graphicFrame>
        <p:nvGraphicFramePr>
          <p:cNvPr id="15" name="Graf 14"/>
          <p:cNvGraphicFramePr/>
          <p:nvPr>
            <p:extLst>
              <p:ext uri="{D42A27DB-BD31-4B8C-83A1-F6EECF244321}">
                <p14:modId xmlns:p14="http://schemas.microsoft.com/office/powerpoint/2010/main" val="1576180160"/>
              </p:ext>
            </p:extLst>
          </p:nvPr>
        </p:nvGraphicFramePr>
        <p:xfrm>
          <a:off x="3128816" y="3933056"/>
          <a:ext cx="2953151" cy="201622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7" name="Graf 16"/>
          <p:cNvGraphicFramePr/>
          <p:nvPr>
            <p:extLst>
              <p:ext uri="{D42A27DB-BD31-4B8C-83A1-F6EECF244321}">
                <p14:modId xmlns:p14="http://schemas.microsoft.com/office/powerpoint/2010/main" val="3000295215"/>
              </p:ext>
            </p:extLst>
          </p:nvPr>
        </p:nvGraphicFramePr>
        <p:xfrm>
          <a:off x="6080798" y="3933056"/>
          <a:ext cx="2953151" cy="201622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8" name="TextovéPole 17"/>
          <p:cNvSpPr txBox="1"/>
          <p:nvPr/>
        </p:nvSpPr>
        <p:spPr>
          <a:xfrm>
            <a:off x="3245927" y="6142002"/>
            <a:ext cx="2752624" cy="400110"/>
          </a:xfrm>
          <a:prstGeom prst="rect">
            <a:avLst/>
          </a:prstGeom>
          <a:solidFill>
            <a:schemeClr val="accent6"/>
          </a:solidFill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Grafem je polopřímka</a:t>
            </a:r>
            <a:endParaRPr lang="cs-CZ" sz="2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162604" y="6142002"/>
            <a:ext cx="2752624" cy="400110"/>
          </a:xfrm>
          <a:prstGeom prst="rect">
            <a:avLst/>
          </a:prstGeom>
          <a:solidFill>
            <a:schemeClr val="accent6"/>
          </a:solidFill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Grafem je polopřímka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259024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  <p:bldP spid="4" grpId="0" animBg="1"/>
      <p:bldP spid="5" grpId="0" animBg="1"/>
      <p:bldP spid="7" grpId="0" animBg="1"/>
      <p:bldP spid="10" grpId="0" animBg="1"/>
      <p:bldP spid="11" grpId="0" animBg="1"/>
      <p:bldP spid="12" grpId="0" animBg="1"/>
      <p:bldP spid="14" grpId="0" animBg="1"/>
      <p:bldGraphic spid="15" grpId="0">
        <p:bldAsOne/>
      </p:bldGraphic>
      <p:bldGraphic spid="17" grpId="0">
        <p:bldAsOne/>
      </p:bldGraphic>
      <p:bldP spid="18" grpId="0" animBg="1"/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Definiční obory 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přímé úměrnosti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" name="Graf 5"/>
          <p:cNvGraphicFramePr/>
          <p:nvPr>
            <p:extLst>
              <p:ext uri="{D42A27DB-BD31-4B8C-83A1-F6EECF244321}">
                <p14:modId xmlns:p14="http://schemas.microsoft.com/office/powerpoint/2010/main" val="3036980811"/>
              </p:ext>
            </p:extLst>
          </p:nvPr>
        </p:nvGraphicFramePr>
        <p:xfrm>
          <a:off x="208601" y="3933056"/>
          <a:ext cx="2894150" cy="208823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51520" y="2708921"/>
            <a:ext cx="2808312" cy="1015663"/>
          </a:xfrm>
          <a:prstGeom prst="rect">
            <a:avLst/>
          </a:prstGeom>
          <a:solidFill>
            <a:schemeClr val="bg2">
              <a:lumMod val="75000"/>
            </a:schemeClr>
          </a:solidFill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/>
              <a:t>D(f) = </a:t>
            </a:r>
            <a:r>
              <a:rPr lang="cs-CZ" sz="2000" b="1" dirty="0" smtClean="0"/>
              <a:t>{-2, -1, 0, 1, 2, 3}</a:t>
            </a:r>
            <a:endParaRPr lang="cs-CZ" sz="2000" dirty="0" smtClean="0"/>
          </a:p>
          <a:p>
            <a:pPr algn="ctr"/>
            <a:r>
              <a:rPr lang="cs-CZ" sz="2000" dirty="0" smtClean="0"/>
              <a:t>Definičním oborem jsou čísla dané množiny</a:t>
            </a:r>
          </a:p>
        </p:txBody>
      </p:sp>
      <p:sp>
        <p:nvSpPr>
          <p:cNvPr id="5" name="Šipka dolů 4"/>
          <p:cNvSpPr/>
          <p:nvPr/>
        </p:nvSpPr>
        <p:spPr>
          <a:xfrm>
            <a:off x="1259632" y="1700808"/>
            <a:ext cx="1080120" cy="864096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0020" y="6142002"/>
            <a:ext cx="2752624" cy="707886"/>
          </a:xfrm>
          <a:prstGeom prst="rect">
            <a:avLst/>
          </a:prstGeom>
          <a:solidFill>
            <a:schemeClr val="accent6"/>
          </a:solidFill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Grafem jsou </a:t>
            </a:r>
            <a:br>
              <a:rPr lang="cs-CZ" sz="2000" b="1" dirty="0" smtClean="0"/>
            </a:br>
            <a:r>
              <a:rPr lang="cs-CZ" sz="2000" b="1" dirty="0" smtClean="0"/>
              <a:t>izolované body</a:t>
            </a:r>
            <a:endParaRPr lang="cs-CZ" sz="2000" b="1" dirty="0"/>
          </a:p>
        </p:txBody>
      </p:sp>
      <p:sp>
        <p:nvSpPr>
          <p:cNvPr id="10" name="Šipka dolů 9"/>
          <p:cNvSpPr/>
          <p:nvPr/>
        </p:nvSpPr>
        <p:spPr>
          <a:xfrm>
            <a:off x="4211960" y="1701465"/>
            <a:ext cx="1080120" cy="864096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Šipka dolů 10"/>
          <p:cNvSpPr/>
          <p:nvPr/>
        </p:nvSpPr>
        <p:spPr>
          <a:xfrm>
            <a:off x="7164288" y="1689590"/>
            <a:ext cx="1080120" cy="864096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endParaRPr lang="cs-CZ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03848" y="2708921"/>
            <a:ext cx="2800751" cy="1015663"/>
          </a:xfrm>
          <a:prstGeom prst="rect">
            <a:avLst/>
          </a:prstGeom>
          <a:solidFill>
            <a:schemeClr val="bg2">
              <a:lumMod val="75000"/>
            </a:schemeClr>
          </a:solidFill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-1 </a:t>
            </a:r>
            <a:r>
              <a:rPr lang="cs-CZ" sz="2000" b="1" dirty="0"/>
              <a:t>&lt;</a:t>
            </a:r>
            <a:r>
              <a:rPr lang="cs-CZ" sz="2000" b="1" dirty="0" smtClean="0"/>
              <a:t> x  </a:t>
            </a:r>
            <a:r>
              <a:rPr lang="cs-CZ" sz="2000" b="1" dirty="0"/>
              <a:t>≤</a:t>
            </a:r>
            <a:r>
              <a:rPr lang="cs-CZ" sz="2000" b="1" dirty="0" smtClean="0"/>
              <a:t> 2</a:t>
            </a:r>
          </a:p>
          <a:p>
            <a:pPr algn="ctr"/>
            <a:r>
              <a:rPr lang="cs-CZ" sz="2000" b="1" dirty="0" smtClean="0"/>
              <a:t>V</a:t>
            </a:r>
            <a:r>
              <a:rPr lang="cs-CZ" sz="2000" dirty="0" smtClean="0"/>
              <a:t>šechna reálná čísla </a:t>
            </a:r>
            <a:r>
              <a:rPr lang="cs-CZ" sz="2000" b="1" dirty="0" smtClean="0"/>
              <a:t>větší než -1 a menší než 2</a:t>
            </a:r>
            <a:endParaRPr lang="cs-CZ" sz="2000" dirty="0" smtClean="0"/>
          </a:p>
        </p:txBody>
      </p:sp>
      <p:sp>
        <p:nvSpPr>
          <p:cNvPr id="14" name="TextovéPole 13"/>
          <p:cNvSpPr txBox="1"/>
          <p:nvPr/>
        </p:nvSpPr>
        <p:spPr>
          <a:xfrm>
            <a:off x="6156999" y="2708920"/>
            <a:ext cx="2800751" cy="1015663"/>
          </a:xfrm>
          <a:prstGeom prst="rect">
            <a:avLst/>
          </a:prstGeom>
          <a:solidFill>
            <a:schemeClr val="bg2">
              <a:lumMod val="75000"/>
            </a:schemeClr>
          </a:solidFill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x = 1,5</a:t>
            </a:r>
          </a:p>
          <a:p>
            <a:pPr algn="ctr"/>
            <a:r>
              <a:rPr lang="cs-CZ" sz="2000" b="1" dirty="0" smtClean="0"/>
              <a:t>V</a:t>
            </a:r>
            <a:r>
              <a:rPr lang="cs-CZ" sz="2000" dirty="0" smtClean="0"/>
              <a:t>šechna reálná čísla </a:t>
            </a:r>
            <a:r>
              <a:rPr lang="cs-CZ" sz="2000" b="1" dirty="0" smtClean="0"/>
              <a:t>rovna číslu 1,5</a:t>
            </a:r>
            <a:endParaRPr lang="cs-CZ" sz="2000" dirty="0" smtClean="0"/>
          </a:p>
        </p:txBody>
      </p:sp>
      <p:graphicFrame>
        <p:nvGraphicFramePr>
          <p:cNvPr id="15" name="Graf 14"/>
          <p:cNvGraphicFramePr/>
          <p:nvPr>
            <p:extLst>
              <p:ext uri="{D42A27DB-BD31-4B8C-83A1-F6EECF244321}">
                <p14:modId xmlns:p14="http://schemas.microsoft.com/office/powerpoint/2010/main" val="3947509906"/>
              </p:ext>
            </p:extLst>
          </p:nvPr>
        </p:nvGraphicFramePr>
        <p:xfrm>
          <a:off x="3128816" y="3933056"/>
          <a:ext cx="2953151" cy="201622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7" name="Graf 16"/>
          <p:cNvGraphicFramePr/>
          <p:nvPr>
            <p:extLst>
              <p:ext uri="{D42A27DB-BD31-4B8C-83A1-F6EECF244321}">
                <p14:modId xmlns:p14="http://schemas.microsoft.com/office/powerpoint/2010/main" val="3448587661"/>
              </p:ext>
            </p:extLst>
          </p:nvPr>
        </p:nvGraphicFramePr>
        <p:xfrm>
          <a:off x="6080798" y="3933056"/>
          <a:ext cx="2953151" cy="201622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8" name="TextovéPole 17"/>
          <p:cNvSpPr txBox="1"/>
          <p:nvPr/>
        </p:nvSpPr>
        <p:spPr>
          <a:xfrm>
            <a:off x="3245927" y="6142002"/>
            <a:ext cx="2752624" cy="400110"/>
          </a:xfrm>
          <a:prstGeom prst="rect">
            <a:avLst/>
          </a:prstGeom>
          <a:solidFill>
            <a:schemeClr val="accent6"/>
          </a:solidFill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Grafem je úsečka</a:t>
            </a:r>
            <a:endParaRPr lang="cs-CZ" sz="2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162604" y="6142002"/>
            <a:ext cx="2752624" cy="707886"/>
          </a:xfrm>
          <a:prstGeom prst="rect">
            <a:avLst/>
          </a:prstGeom>
          <a:solidFill>
            <a:schemeClr val="accent6"/>
          </a:solidFill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Grafem je přímka rovnoběžná s osou x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126311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  <p:bldP spid="4" grpId="0" animBg="1"/>
      <p:bldP spid="5" grpId="0" animBg="1"/>
      <p:bldP spid="7" grpId="0" animBg="1"/>
      <p:bldP spid="10" grpId="0" animBg="1"/>
      <p:bldP spid="11" grpId="0" animBg="1"/>
      <p:bldP spid="12" grpId="0" animBg="1"/>
      <p:bldP spid="14" grpId="0" animBg="1"/>
      <p:bldGraphic spid="15" grpId="0">
        <p:bldAsOne/>
      </p:bldGraphic>
      <p:bldGraphic spid="17" grpId="0">
        <p:bldAsOne/>
      </p:bldGraphic>
      <p:bldP spid="18" grpId="0" animBg="1"/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důležité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844824"/>
            <a:ext cx="8352928" cy="483209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  <a:scene3d>
              <a:camera prst="isometricOffAxis1Righ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endParaRPr lang="cs-CZ" sz="4400" b="1" dirty="0" smtClean="0">
              <a:ln w="11430">
                <a:solidFill>
                  <a:schemeClr val="accent1">
                    <a:lumMod val="50000"/>
                  </a:schemeClr>
                </a:solidFill>
              </a:ln>
              <a:solidFill>
                <a:schemeClr val="accent2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cs-CZ" sz="4400" b="1" dirty="0" smtClean="0">
                <a:ln w="11430">
                  <a:solidFill>
                    <a:schemeClr val="accent1">
                      <a:lumMod val="50000"/>
                    </a:schemeClr>
                  </a:solidFill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Pokud neuvedeme definiční obor </a:t>
            </a:r>
            <a:br>
              <a:rPr lang="cs-CZ" sz="4400" b="1" dirty="0" smtClean="0">
                <a:ln w="11430">
                  <a:solidFill>
                    <a:schemeClr val="accent1">
                      <a:lumMod val="50000"/>
                    </a:schemeClr>
                  </a:solidFill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4400" b="1" dirty="0" smtClean="0">
                <a:ln w="11430">
                  <a:solidFill>
                    <a:schemeClr val="accent1">
                      <a:lumMod val="50000"/>
                    </a:schemeClr>
                  </a:solidFill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přímé úměrnosti, </a:t>
            </a:r>
            <a:br>
              <a:rPr lang="cs-CZ" sz="4400" b="1" dirty="0" smtClean="0">
                <a:ln w="11430">
                  <a:solidFill>
                    <a:schemeClr val="accent1">
                      <a:lumMod val="50000"/>
                    </a:schemeClr>
                  </a:solidFill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4400" b="1" dirty="0" smtClean="0">
                <a:ln w="11430">
                  <a:solidFill>
                    <a:schemeClr val="accent1">
                      <a:lumMod val="50000"/>
                    </a:schemeClr>
                  </a:solidFill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máme za to, </a:t>
            </a:r>
            <a:br>
              <a:rPr lang="cs-CZ" sz="4400" b="1" dirty="0" smtClean="0">
                <a:ln w="11430">
                  <a:solidFill>
                    <a:schemeClr val="accent1">
                      <a:lumMod val="50000"/>
                    </a:schemeClr>
                  </a:solidFill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4400" b="1" dirty="0" smtClean="0">
                <a:ln w="11430">
                  <a:solidFill>
                    <a:schemeClr val="accent1">
                      <a:lumMod val="50000"/>
                    </a:schemeClr>
                  </a:solidFill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že </a:t>
            </a:r>
            <a:r>
              <a:rPr lang="cs-CZ" sz="4400" b="1" dirty="0" smtClean="0">
                <a:ln w="11430">
                  <a:solidFill>
                    <a:schemeClr val="accent1">
                      <a:lumMod val="50000"/>
                    </a:schemeClr>
                  </a:solidFill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definičním oborem </a:t>
            </a:r>
            <a:br>
              <a:rPr lang="cs-CZ" sz="4400" b="1" dirty="0" smtClean="0">
                <a:ln w="11430">
                  <a:solidFill>
                    <a:schemeClr val="accent1">
                      <a:lumMod val="50000"/>
                    </a:schemeClr>
                  </a:solidFill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4400" b="1" dirty="0" smtClean="0">
                <a:ln w="11430">
                  <a:solidFill>
                    <a:schemeClr val="accent1">
                      <a:lumMod val="50000"/>
                    </a:schemeClr>
                  </a:solidFill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jsou všechna reálná čísla.</a:t>
            </a:r>
          </a:p>
          <a:p>
            <a:pPr algn="ctr"/>
            <a:endParaRPr lang="cs-CZ" sz="4400" b="1" dirty="0">
              <a:ln w="11430">
                <a:solidFill>
                  <a:schemeClr val="accent1">
                    <a:lumMod val="50000"/>
                  </a:schemeClr>
                </a:solidFill>
              </a:ln>
              <a:solidFill>
                <a:schemeClr val="accent2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61932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SHRNUTÍ A PROCVIČENÍ</a:t>
            </a:r>
            <a:endParaRPr lang="cs-CZ" b="1" u="sng" dirty="0"/>
          </a:p>
        </p:txBody>
      </p:sp>
      <p:graphicFrame>
        <p:nvGraphicFramePr>
          <p:cNvPr id="3" name="Graf 2"/>
          <p:cNvGraphicFramePr/>
          <p:nvPr>
            <p:extLst>
              <p:ext uri="{D42A27DB-BD31-4B8C-83A1-F6EECF244321}">
                <p14:modId xmlns:p14="http://schemas.microsoft.com/office/powerpoint/2010/main" val="128315307"/>
              </p:ext>
            </p:extLst>
          </p:nvPr>
        </p:nvGraphicFramePr>
        <p:xfrm>
          <a:off x="4380148" y="1644068"/>
          <a:ext cx="4416152" cy="35273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10306" y="1669445"/>
            <a:ext cx="4104457" cy="4893647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obrázku je graf přímé úměrnosti.</a:t>
            </a:r>
          </a:p>
          <a:p>
            <a:endParaRPr lang="cs-CZ" sz="1400" dirty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Zdůvodni, že tato přímá úměrnost je funkce.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Zapiš čísla, která tvoří definiční obor?</a:t>
            </a:r>
            <a:br>
              <a:rPr lang="cs-CZ" sz="2000" dirty="0" smtClean="0"/>
            </a:br>
            <a:r>
              <a:rPr lang="cs-CZ" sz="2000" dirty="0" smtClean="0"/>
              <a:t>____________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Zapiš čísla, která tvoří obor hodnot této funkce:</a:t>
            </a:r>
            <a:br>
              <a:rPr lang="cs-CZ" sz="2000" dirty="0" smtClean="0"/>
            </a:br>
            <a:r>
              <a:rPr lang="cs-CZ" sz="2000" dirty="0" smtClean="0"/>
              <a:t>_____________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Která hodnota funkce je přiřazena číslu 3</a:t>
            </a:r>
            <a:br>
              <a:rPr lang="cs-CZ" sz="2000" dirty="0" smtClean="0"/>
            </a:br>
            <a:r>
              <a:rPr lang="cs-CZ" sz="2000" dirty="0" smtClean="0"/>
              <a:t>_____________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355976" y="5301208"/>
            <a:ext cx="4464496" cy="1261884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Rozhodni, kterou rovnicí je funkce vyjádřena:</a:t>
            </a:r>
          </a:p>
          <a:p>
            <a:pPr algn="ctr"/>
            <a:endParaRPr lang="cs-CZ" sz="1600" dirty="0" smtClean="0"/>
          </a:p>
          <a:p>
            <a:r>
              <a:rPr lang="cs-CZ" sz="2000" b="1" dirty="0" smtClean="0"/>
              <a:t>y = x        y = 2x        y = 3x        y = 4x</a:t>
            </a:r>
            <a:endParaRPr lang="cs-CZ" sz="2000" b="1" dirty="0"/>
          </a:p>
        </p:txBody>
      </p:sp>
      <p:sp>
        <p:nvSpPr>
          <p:cNvPr id="5" name="Obdélník s odříznutým příčným rohem 4"/>
          <p:cNvSpPr/>
          <p:nvPr/>
        </p:nvSpPr>
        <p:spPr>
          <a:xfrm>
            <a:off x="2378202" y="3630165"/>
            <a:ext cx="1763108" cy="468000"/>
          </a:xfrm>
          <a:prstGeom prst="snip2Diag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 &lt; x  ≤ 5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s odříznutým příčným rohem 6"/>
          <p:cNvSpPr/>
          <p:nvPr/>
        </p:nvSpPr>
        <p:spPr>
          <a:xfrm>
            <a:off x="2434090" y="4930539"/>
            <a:ext cx="1764000" cy="468000"/>
          </a:xfrm>
          <a:prstGeom prst="snip2Diag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 &lt; x  ≤ 15</a:t>
            </a:r>
          </a:p>
        </p:txBody>
      </p:sp>
      <p:sp>
        <p:nvSpPr>
          <p:cNvPr id="8" name="Obdélník s odříznutým příčným rohem 7"/>
          <p:cNvSpPr/>
          <p:nvPr/>
        </p:nvSpPr>
        <p:spPr>
          <a:xfrm>
            <a:off x="2434090" y="6093296"/>
            <a:ext cx="1764000" cy="468000"/>
          </a:xfrm>
          <a:prstGeom prst="snip2Diag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f(x) = 9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vál 8"/>
          <p:cNvSpPr/>
          <p:nvPr/>
        </p:nvSpPr>
        <p:spPr>
          <a:xfrm>
            <a:off x="6372200" y="6047699"/>
            <a:ext cx="1224136" cy="576064"/>
          </a:xfrm>
          <a:prstGeom prst="ellipse">
            <a:avLst/>
          </a:prstGeom>
          <a:solidFill>
            <a:srgbClr val="D6862D">
              <a:alpha val="50196"/>
            </a:srgb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3769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Shrnutí A PROCVIČENÍ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" name="Graf 2"/>
          <p:cNvGraphicFramePr/>
          <p:nvPr>
            <p:extLst>
              <p:ext uri="{D42A27DB-BD31-4B8C-83A1-F6EECF244321}">
                <p14:modId xmlns:p14="http://schemas.microsoft.com/office/powerpoint/2010/main" val="2882578611"/>
              </p:ext>
            </p:extLst>
          </p:nvPr>
        </p:nvGraphicFramePr>
        <p:xfrm>
          <a:off x="4404320" y="1988840"/>
          <a:ext cx="4416152" cy="35273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10306" y="1988840"/>
            <a:ext cx="4104457" cy="4555093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obrázku je graf přímé úměrnosti.</a:t>
            </a:r>
          </a:p>
          <a:p>
            <a:endParaRPr lang="cs-CZ" sz="2000" dirty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Zapiš čísla, která tvoří definiční obor?</a:t>
            </a:r>
            <a:br>
              <a:rPr lang="cs-CZ" sz="2000" dirty="0" smtClean="0"/>
            </a:br>
            <a:r>
              <a:rPr lang="cs-CZ" sz="2800" dirty="0" smtClean="0"/>
              <a:t>__________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Zapiš pomocí souřadnic všechny body této funkce:</a:t>
            </a:r>
            <a:br>
              <a:rPr lang="cs-CZ" sz="2000" dirty="0" smtClean="0"/>
            </a:br>
            <a:r>
              <a:rPr lang="cs-CZ" sz="2800" dirty="0" smtClean="0"/>
              <a:t>__________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Zapiš vzorec, kterým je tato funkce vyjádřena </a:t>
            </a:r>
            <a:r>
              <a:rPr lang="cs-CZ" sz="2800" dirty="0" smtClean="0"/>
              <a:t>__________</a:t>
            </a:r>
          </a:p>
        </p:txBody>
      </p:sp>
      <p:sp>
        <p:nvSpPr>
          <p:cNvPr id="5" name="Obdélník s odříznutým příčným rohem 4"/>
          <p:cNvSpPr/>
          <p:nvPr/>
        </p:nvSpPr>
        <p:spPr>
          <a:xfrm>
            <a:off x="1610483" y="3501008"/>
            <a:ext cx="2564067" cy="468000"/>
          </a:xfrm>
          <a:prstGeom prst="snip2Diag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 ={0,1,2,3,4,5,6}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s odříznutým příčným rohem 5"/>
          <p:cNvSpPr/>
          <p:nvPr/>
        </p:nvSpPr>
        <p:spPr>
          <a:xfrm>
            <a:off x="4355976" y="5715279"/>
            <a:ext cx="4464496" cy="828653"/>
          </a:xfrm>
          <a:prstGeom prst="snip2Diag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2400" b="1" spc="3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</a:t>
            </a:r>
            <a:r>
              <a:rPr lang="cs-CZ" sz="2400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0;0]</a:t>
            </a:r>
            <a:r>
              <a:rPr lang="cs-CZ" sz="2400" b="1" spc="3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[1;0,5] [2,1] [3;1,5] [4,2] [5;2,5] [6,3]   </a:t>
            </a:r>
            <a:endParaRPr lang="cs-CZ" sz="2400" b="1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s odříznutým příčným rohem 6"/>
          <p:cNvSpPr/>
          <p:nvPr/>
        </p:nvSpPr>
        <p:spPr>
          <a:xfrm>
            <a:off x="2445193" y="6223079"/>
            <a:ext cx="1763108" cy="468000"/>
          </a:xfrm>
          <a:prstGeom prst="snip2Diag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 = x : 2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1" name="Pravoúhlá spojnice 10"/>
          <p:cNvCxnSpPr/>
          <p:nvPr/>
        </p:nvCxnSpPr>
        <p:spPr>
          <a:xfrm rot="10800000">
            <a:off x="3203848" y="4653137"/>
            <a:ext cx="1152128" cy="1062143"/>
          </a:xfrm>
          <a:prstGeom prst="bentConnector3">
            <a:avLst/>
          </a:prstGeom>
          <a:ln w="38100">
            <a:solidFill>
              <a:srgbClr val="D6862D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5820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dorovný svitek 1"/>
          <p:cNvSpPr/>
          <p:nvPr/>
        </p:nvSpPr>
        <p:spPr>
          <a:xfrm>
            <a:off x="827584" y="1340768"/>
            <a:ext cx="7344816" cy="3816424"/>
          </a:xfrm>
          <a:prstGeom prst="horizontalScroll">
            <a:avLst/>
          </a:prstGeom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Děkuji za pozornost</a:t>
            </a:r>
            <a:endParaRPr lang="cs-CZ" sz="9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16609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" presetClass="emph" presetSubtype="2" fill="hold" grpId="1" nodeType="afterEffect">
                                  <p:stCondLst>
                                    <p:cond delay="80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844824"/>
            <a:ext cx="87849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1400" dirty="0"/>
              <a:t>ODVÁRKO, Oldřich a Jiří KADLEČEK. </a:t>
            </a:r>
            <a:r>
              <a:rPr lang="cs-CZ" sz="1400" i="1" dirty="0"/>
              <a:t>Matematika pro 9. ročník základní školy</a:t>
            </a:r>
            <a:r>
              <a:rPr lang="cs-CZ" sz="1400" dirty="0"/>
              <a:t>. 2. vyd. Praha: Prometheus, 2004, 90 s. Učebnice pro základní školy (Prometheus). ISBN 978-80-7196-282-3. </a:t>
            </a:r>
          </a:p>
        </p:txBody>
      </p:sp>
    </p:spTree>
    <p:extLst>
      <p:ext uri="{BB962C8B-B14F-4D97-AF65-F5344CB8AC3E}">
        <p14:creationId xmlns:p14="http://schemas.microsoft.com/office/powerpoint/2010/main" val="437718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řížka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2495</TotalTime>
  <Words>651</Words>
  <Application>Microsoft Office PowerPoint</Application>
  <PresentationFormat>Předvádění na obrazovce (4:3)</PresentationFormat>
  <Paragraphs>148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Mřížka</vt:lpstr>
      <vt:lpstr>Prezentace aplikace PowerPoint</vt:lpstr>
      <vt:lpstr>ANOTACE:</vt:lpstr>
      <vt:lpstr>MATEMATIKA 9. ročník</vt:lpstr>
      <vt:lpstr>PŘÍMÁ ÚMĚRNOST</vt:lpstr>
      <vt:lpstr>PŘÍMÁ ÚMĚRNOST - GRAF</vt:lpstr>
      <vt:lpstr>PŘÍMÁ ÚMĚRNOST</vt:lpstr>
      <vt:lpstr>Definiční obory  přímé úměrnosti</vt:lpstr>
      <vt:lpstr>Definiční obory  přímé úměrnosti</vt:lpstr>
      <vt:lpstr>důležité</vt:lpstr>
      <vt:lpstr>SHRNUTÍ A PROCVIČENÍ</vt:lpstr>
      <vt:lpstr>Shrnutí A PROCVIČENÍ</vt:lpstr>
      <vt:lpstr>Prezentace aplikace PowerPoint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 9. ročník</dc:title>
  <dc:creator>admin</dc:creator>
  <cp:lastModifiedBy>admin</cp:lastModifiedBy>
  <cp:revision>77</cp:revision>
  <dcterms:created xsi:type="dcterms:W3CDTF">2013-02-06T19:06:41Z</dcterms:created>
  <dcterms:modified xsi:type="dcterms:W3CDTF">2013-07-26T11:52:19Z</dcterms:modified>
</cp:coreProperties>
</file>