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92" r:id="rId2"/>
  </p:sldMasterIdLst>
  <p:notesMasterIdLst>
    <p:notesMasterId r:id="rId17"/>
  </p:notesMasterIdLst>
  <p:sldIdLst>
    <p:sldId id="257" r:id="rId3"/>
    <p:sldId id="258" r:id="rId4"/>
    <p:sldId id="259" r:id="rId5"/>
    <p:sldId id="263" r:id="rId6"/>
    <p:sldId id="261" r:id="rId7"/>
    <p:sldId id="264" r:id="rId8"/>
    <p:sldId id="265" r:id="rId9"/>
    <p:sldId id="266" r:id="rId10"/>
    <p:sldId id="268" r:id="rId11"/>
    <p:sldId id="267" r:id="rId12"/>
    <p:sldId id="270" r:id="rId13"/>
    <p:sldId id="269" r:id="rId14"/>
    <p:sldId id="271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69F"/>
    <a:srgbClr val="E1A583"/>
    <a:srgbClr val="548123"/>
    <a:srgbClr val="006600"/>
    <a:srgbClr val="FF0066"/>
    <a:srgbClr val="FF00FF"/>
    <a:srgbClr val="FF3300"/>
    <a:srgbClr val="FFCC99"/>
    <a:srgbClr val="0033CC"/>
    <a:srgbClr val="FFE2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9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image" Target="../media/image3.jpe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128027724810622E-2"/>
          <c:y val="4.1084361930021421E-2"/>
          <c:w val="0.92340080127151403"/>
          <c:h val="0.91392313828319538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marker>
            <c:symbol val="none"/>
          </c:marker>
          <c:xVal>
            <c:numRef>
              <c:f>List1!$A$2:$A$6</c:f>
              <c:numCache>
                <c:formatCode>General</c:formatCode>
                <c:ptCount val="5"/>
                <c:pt idx="0">
                  <c:v>-1</c:v>
                </c:pt>
                <c:pt idx="1">
                  <c:v>0</c:v>
                </c:pt>
                <c:pt idx="2">
                  <c:v>2</c:v>
                </c:pt>
                <c:pt idx="3">
                  <c:v>3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3</c:v>
                </c:pt>
                <c:pt idx="1">
                  <c:v>2</c:v>
                </c:pt>
                <c:pt idx="2">
                  <c:v>0</c:v>
                </c:pt>
                <c:pt idx="3">
                  <c:v>-1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1162112"/>
        <c:axId val="411164032"/>
      </c:scatterChart>
      <c:valAx>
        <c:axId val="411162112"/>
        <c:scaling>
          <c:orientation val="minMax"/>
          <c:max val="3"/>
          <c:min val="-3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 dirty="0" smtClean="0"/>
                  <a:t>y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50750965312244223"/>
              <c:y val="1.3791361961794849E-2"/>
            </c:manualLayout>
          </c:layout>
          <c:overlay val="0"/>
        </c:title>
        <c:numFmt formatCode="General" sourceLinked="1"/>
        <c:majorTickMark val="cross"/>
        <c:minorTickMark val="none"/>
        <c:tickLblPos val="nextTo"/>
        <c:txPr>
          <a:bodyPr/>
          <a:lstStyle/>
          <a:p>
            <a:pPr>
              <a:defRPr sz="1200"/>
            </a:pPr>
            <a:endParaRPr lang="cs-CZ"/>
          </a:p>
        </c:txPr>
        <c:crossAx val="411164032"/>
        <c:crossesAt val="0"/>
        <c:crossBetween val="midCat"/>
        <c:majorUnit val="1"/>
        <c:minorUnit val="1"/>
      </c:valAx>
      <c:valAx>
        <c:axId val="411164032"/>
        <c:scaling>
          <c:orientation val="minMax"/>
          <c:max val="3"/>
          <c:min val="-3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cs-CZ" dirty="0" smtClean="0"/>
                  <a:t>x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88453531618179992"/>
              <c:y val="0.38083887940176991"/>
            </c:manualLayout>
          </c:layout>
          <c:overlay val="0"/>
        </c:title>
        <c:numFmt formatCode="General" sourceLinked="1"/>
        <c:majorTickMark val="cross"/>
        <c:minorTickMark val="none"/>
        <c:tickLblPos val="nextTo"/>
        <c:txPr>
          <a:bodyPr/>
          <a:lstStyle/>
          <a:p>
            <a:pPr>
              <a:defRPr sz="1200"/>
            </a:pPr>
            <a:endParaRPr lang="cs-CZ"/>
          </a:p>
        </c:txPr>
        <c:crossAx val="411162112"/>
        <c:crosses val="autoZero"/>
        <c:crossBetween val="midCat"/>
        <c:majorUnit val="1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marker>
            <c:symbol val="none"/>
          </c:marker>
          <c:xVal>
            <c:numRef>
              <c:f>List1!$A$2:$A$4</c:f>
              <c:numCache>
                <c:formatCode>General</c:formatCode>
                <c:ptCount val="3"/>
                <c:pt idx="0">
                  <c:v>0</c:v>
                </c:pt>
                <c:pt idx="1">
                  <c:v>8</c:v>
                </c:pt>
                <c:pt idx="2">
                  <c:v>8</c:v>
                </c:pt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  <c:pt idx="0">
                  <c:v>2</c:v>
                </c:pt>
                <c:pt idx="1">
                  <c:v>18</c:v>
                </c:pt>
                <c:pt idx="2">
                  <c:v>18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20023296"/>
        <c:axId val="420033280"/>
      </c:scatterChart>
      <c:valAx>
        <c:axId val="420023296"/>
        <c:scaling>
          <c:orientation val="minMax"/>
          <c:max val="1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420033280"/>
        <c:crosses val="autoZero"/>
        <c:crossBetween val="midCat"/>
        <c:majorUnit val="1"/>
      </c:valAx>
      <c:valAx>
        <c:axId val="420033280"/>
        <c:scaling>
          <c:orientation val="minMax"/>
          <c:max val="2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20023296"/>
        <c:crosses val="autoZero"/>
        <c:crossBetween val="midCat"/>
        <c:majorUnit val="2"/>
        <c:minorUnit val="0.1"/>
      </c:valAx>
    </c:plotArea>
    <c:plotVisOnly val="1"/>
    <c:dispBlanksAs val="gap"/>
    <c:showDLblsOverMax val="0"/>
  </c:chart>
  <c:spPr>
    <a:blipFill>
      <a:blip xmlns:r="http://schemas.openxmlformats.org/officeDocument/2006/relationships" r:embed="rId1"/>
      <a:tile tx="0" ty="0" sx="100000" sy="100000" flip="none" algn="tl"/>
    </a:blipFill>
  </c:spPr>
  <c:txPr>
    <a:bodyPr/>
    <a:lstStyle/>
    <a:p>
      <a:pPr>
        <a:defRPr sz="1800"/>
      </a:pPr>
      <a:endParaRPr lang="cs-CZ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>
        <c:manualLayout>
          <c:layoutTarget val="inner"/>
          <c:xMode val="edge"/>
          <c:yMode val="edge"/>
          <c:x val="4.6073103979855291E-2"/>
          <c:y val="7.4560831548568823E-2"/>
          <c:w val="0.90555185206834921"/>
          <c:h val="0.88043448687107329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xVal>
            <c:numRef>
              <c:f>List1!$A$2:$A$4</c:f>
              <c:numCache>
                <c:formatCode>General</c:formatCode>
                <c:ptCount val="3"/>
                <c:pt idx="0">
                  <c:v>-3</c:v>
                </c:pt>
                <c:pt idx="1">
                  <c:v>0</c:v>
                </c:pt>
                <c:pt idx="2">
                  <c:v>3</c:v>
                </c:pt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Sloupec2</c:v>
                </c:pt>
              </c:strCache>
            </c:strRef>
          </c:tx>
          <c:marker>
            <c:symbol val="none"/>
          </c:marker>
          <c:xVal>
            <c:numRef>
              <c:f>List1!$A$2:$A$4</c:f>
              <c:numCache>
                <c:formatCode>General</c:formatCode>
                <c:ptCount val="3"/>
                <c:pt idx="0">
                  <c:v>-3</c:v>
                </c:pt>
                <c:pt idx="1">
                  <c:v>0</c:v>
                </c:pt>
                <c:pt idx="2">
                  <c:v>3</c:v>
                </c:pt>
              </c:numCache>
            </c:numRef>
          </c:xVal>
          <c:yVal>
            <c:numRef>
              <c:f>List1!$C$2:$C$4</c:f>
              <c:numCache>
                <c:formatCode>General</c:formatCode>
                <c:ptCount val="3"/>
                <c:pt idx="0">
                  <c:v>-1</c:v>
                </c:pt>
                <c:pt idx="1">
                  <c:v>-1</c:v>
                </c:pt>
                <c:pt idx="2">
                  <c:v>-1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Hodnoty osy Y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xVal>
            <c:numRef>
              <c:f>List1!$A$2:$A$4</c:f>
              <c:numCache>
                <c:formatCode>General</c:formatCode>
                <c:ptCount val="3"/>
                <c:pt idx="0">
                  <c:v>-3</c:v>
                </c:pt>
                <c:pt idx="1">
                  <c:v>0</c:v>
                </c:pt>
                <c:pt idx="2">
                  <c:v>3</c:v>
                </c:pt>
              </c:numCache>
            </c:numRef>
          </c:xVal>
          <c:yVal>
            <c:numRef>
              <c:f>List1!$D$2:$D$4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2934528"/>
        <c:axId val="412936064"/>
      </c:scatterChart>
      <c:valAx>
        <c:axId val="412934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2936064"/>
        <c:crosses val="autoZero"/>
        <c:crossBetween val="midCat"/>
      </c:valAx>
      <c:valAx>
        <c:axId val="4129360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2934528"/>
        <c:crosses val="autoZero"/>
        <c:crossBetween val="midCat"/>
      </c:valAx>
      <c:sp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ln w="19050">
          <a:noFill/>
        </a:ln>
      </c:spPr>
    </c:plotArea>
    <c:plotVisOnly val="1"/>
    <c:dispBlanksAs val="gap"/>
    <c:showDLblsOverMax val="0"/>
  </c:chart>
  <c:spPr>
    <a:gradFill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5400000" scaled="0"/>
    </a:gradFill>
    <a:ln w="19050">
      <a:solidFill>
        <a:srgbClr val="0033CC"/>
      </a:solidFill>
    </a:ln>
  </c:spPr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140045544324994E-2"/>
          <c:y val="4.4241967216832698E-2"/>
          <c:w val="0.90555185206834921"/>
          <c:h val="0.88043448687107329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marker>
            <c:symbol val="none"/>
          </c:marker>
          <c:xVal>
            <c:numRef>
              <c:f>List1!$A$2:$A$4</c:f>
              <c:numCache>
                <c:formatCode>General</c:formatCode>
                <c:ptCount val="3"/>
                <c:pt idx="0">
                  <c:v>-3</c:v>
                </c:pt>
                <c:pt idx="1">
                  <c:v>0</c:v>
                </c:pt>
                <c:pt idx="2">
                  <c:v>3</c:v>
                </c:pt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  <c:pt idx="0">
                  <c:v>-9</c:v>
                </c:pt>
                <c:pt idx="1">
                  <c:v>0</c:v>
                </c:pt>
                <c:pt idx="2">
                  <c:v>9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Sloupec2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xVal>
            <c:numRef>
              <c:f>List1!$A$2:$A$4</c:f>
              <c:numCache>
                <c:formatCode>General</c:formatCode>
                <c:ptCount val="3"/>
                <c:pt idx="0">
                  <c:v>-3</c:v>
                </c:pt>
                <c:pt idx="1">
                  <c:v>0</c:v>
                </c:pt>
                <c:pt idx="2">
                  <c:v>3</c:v>
                </c:pt>
              </c:numCache>
            </c:numRef>
          </c:xVal>
          <c:yVal>
            <c:numRef>
              <c:f>List1!$C$2:$C$4</c:f>
              <c:numCache>
                <c:formatCode>General</c:formatCode>
                <c:ptCount val="3"/>
                <c:pt idx="0">
                  <c:v>3</c:v>
                </c:pt>
                <c:pt idx="1">
                  <c:v>0</c:v>
                </c:pt>
                <c:pt idx="2">
                  <c:v>-3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Hodnoty osy Y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xVal>
            <c:numRef>
              <c:f>List1!$A$2:$A$4</c:f>
              <c:numCache>
                <c:formatCode>General</c:formatCode>
                <c:ptCount val="3"/>
                <c:pt idx="0">
                  <c:v>-3</c:v>
                </c:pt>
                <c:pt idx="1">
                  <c:v>0</c:v>
                </c:pt>
                <c:pt idx="2">
                  <c:v>3</c:v>
                </c:pt>
              </c:numCache>
            </c:numRef>
          </c:xVal>
          <c:yVal>
            <c:numRef>
              <c:f>List1!$D$2:$D$4</c:f>
              <c:numCache>
                <c:formatCode>General</c:formatCode>
                <c:ptCount val="3"/>
                <c:pt idx="0">
                  <c:v>-4.5</c:v>
                </c:pt>
                <c:pt idx="1">
                  <c:v>0</c:v>
                </c:pt>
                <c:pt idx="2">
                  <c:v>4.5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8503680"/>
        <c:axId val="418542336"/>
      </c:scatterChart>
      <c:valAx>
        <c:axId val="41850368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8542336"/>
        <c:crosses val="autoZero"/>
        <c:crossBetween val="midCat"/>
      </c:valAx>
      <c:valAx>
        <c:axId val="4185423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8503680"/>
        <c:crosses val="autoZero"/>
        <c:crossBetween val="midCat"/>
      </c:valAx>
      <c:sp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ln w="19050">
          <a:noFill/>
        </a:ln>
      </c:spPr>
    </c:plotArea>
    <c:plotVisOnly val="1"/>
    <c:dispBlanksAs val="gap"/>
    <c:showDLblsOverMax val="0"/>
  </c:chart>
  <c:spPr>
    <a:gradFill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5400000" scaled="0"/>
    </a:gradFill>
    <a:ln w="19050">
      <a:solidFill>
        <a:srgbClr val="0033CC"/>
      </a:solidFill>
    </a:ln>
  </c:spPr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2176010978552E-2"/>
          <c:y val="6.3954003656765374E-2"/>
          <c:w val="0.90555185206834921"/>
          <c:h val="0.88043448687107329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xVal>
            <c:numRef>
              <c:f>List1!$A$2:$A$5</c:f>
              <c:numCache>
                <c:formatCode>General</c:formatCode>
                <c:ptCount val="4"/>
                <c:pt idx="0">
                  <c:v>-3</c:v>
                </c:pt>
                <c:pt idx="1">
                  <c:v>0</c:v>
                </c:pt>
                <c:pt idx="2">
                  <c:v>5</c:v>
                </c:pt>
              </c:numCache>
            </c:numRef>
          </c:xVal>
          <c:yVal>
            <c:numRef>
              <c:f>List1!$B$2:$B$8</c:f>
              <c:numCache>
                <c:formatCode>General</c:formatCode>
                <c:ptCount val="7"/>
                <c:pt idx="0">
                  <c:v>-5</c:v>
                </c:pt>
                <c:pt idx="1">
                  <c:v>1</c:v>
                </c:pt>
                <c:pt idx="2">
                  <c:v>11</c:v>
                </c:pt>
                <c:pt idx="6">
                  <c:v>0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Sloupec2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xVal>
            <c:numRef>
              <c:f>List1!$A$2:$A$5</c:f>
              <c:numCache>
                <c:formatCode>General</c:formatCode>
                <c:ptCount val="4"/>
                <c:pt idx="0">
                  <c:v>-3</c:v>
                </c:pt>
                <c:pt idx="1">
                  <c:v>0</c:v>
                </c:pt>
                <c:pt idx="2">
                  <c:v>5</c:v>
                </c:pt>
              </c:numCache>
            </c:numRef>
          </c:xVal>
          <c:yVal>
            <c:numRef>
              <c:f>List1!$C$2:$C$5</c:f>
              <c:numCache>
                <c:formatCode>General</c:formatCode>
                <c:ptCount val="4"/>
                <c:pt idx="0">
                  <c:v>-3.5</c:v>
                </c:pt>
                <c:pt idx="1">
                  <c:v>-2</c:v>
                </c:pt>
                <c:pt idx="2">
                  <c:v>0.5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Hodnoty osy Y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xVal>
            <c:numRef>
              <c:f>List1!$A$2:$A$5</c:f>
              <c:numCache>
                <c:formatCode>General</c:formatCode>
                <c:ptCount val="4"/>
                <c:pt idx="0">
                  <c:v>-3</c:v>
                </c:pt>
                <c:pt idx="1">
                  <c:v>0</c:v>
                </c:pt>
                <c:pt idx="2">
                  <c:v>5</c:v>
                </c:pt>
              </c:numCache>
            </c:numRef>
          </c:xVal>
          <c:yVal>
            <c:numRef>
              <c:f>List1!$D$2:$D$5</c:f>
              <c:numCache>
                <c:formatCode>General</c:formatCode>
                <c:ptCount val="4"/>
                <c:pt idx="0">
                  <c:v>1</c:v>
                </c:pt>
                <c:pt idx="1">
                  <c:v>-2</c:v>
                </c:pt>
                <c:pt idx="2">
                  <c:v>-7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8629120"/>
        <c:axId val="418630656"/>
      </c:scatterChart>
      <c:valAx>
        <c:axId val="418629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8630656"/>
        <c:crosses val="autoZero"/>
        <c:crossBetween val="midCat"/>
      </c:valAx>
      <c:valAx>
        <c:axId val="41863065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8629120"/>
        <c:crosses val="autoZero"/>
        <c:crossBetween val="midCat"/>
      </c:valAx>
      <c:sp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ln w="19050">
          <a:noFill/>
        </a:ln>
      </c:spPr>
    </c:plotArea>
    <c:plotVisOnly val="1"/>
    <c:dispBlanksAs val="gap"/>
    <c:showDLblsOverMax val="0"/>
  </c:chart>
  <c:spPr>
    <a:gradFill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5400000" scaled="0"/>
    </a:gradFill>
    <a:ln w="19050">
      <a:solidFill>
        <a:srgbClr val="0033CC"/>
      </a:solidFill>
    </a:ln>
  </c:spPr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707956229240477E-2"/>
          <c:y val="5.2870577322537825E-2"/>
          <c:w val="0.92860069516210264"/>
          <c:h val="0.91932335686831756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xVal>
            <c:numRef>
              <c:f>List1!$A$2:$A$6</c:f>
              <c:numCache>
                <c:formatCode>General</c:formatCode>
                <c:ptCount val="5"/>
                <c:pt idx="0">
                  <c:v>-2</c:v>
                </c:pt>
                <c:pt idx="1">
                  <c:v>-1</c:v>
                </c:pt>
                <c:pt idx="2">
                  <c:v>0</c:v>
                </c:pt>
                <c:pt idx="3">
                  <c:v>1</c:v>
                </c:pt>
                <c:pt idx="4">
                  <c:v>2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-3</c:v>
                </c:pt>
                <c:pt idx="1">
                  <c:v>-1</c:v>
                </c:pt>
                <c:pt idx="2">
                  <c:v>1</c:v>
                </c:pt>
                <c:pt idx="3">
                  <c:v>3</c:v>
                </c:pt>
                <c:pt idx="4">
                  <c:v>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1199744"/>
        <c:axId val="411213824"/>
      </c:scatterChart>
      <c:valAx>
        <c:axId val="411199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1213824"/>
        <c:crosses val="autoZero"/>
        <c:crossBetween val="midCat"/>
      </c:valAx>
      <c:valAx>
        <c:axId val="41121382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11199744"/>
        <c:crosses val="autoZero"/>
        <c:crossBetween val="midCat"/>
      </c:valAx>
    </c:plotArea>
    <c:plotVisOnly val="1"/>
    <c:dispBlanksAs val="gap"/>
    <c:showDLblsOverMax val="0"/>
  </c:chart>
  <c:spPr>
    <a:gradFill flip="none" rotWithShape="1"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1"/>
      <a:tileRect/>
    </a:gradFill>
  </c:spPr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661066980212074E-2"/>
          <c:y val="4.6648802306990048E-2"/>
          <c:w val="0.92860069516210264"/>
          <c:h val="0.91932335686831756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xVal>
            <c:numRef>
              <c:f>List1!$A$2:$A$6</c:f>
              <c:numCache>
                <c:formatCode>General</c:formatCode>
                <c:ptCount val="5"/>
                <c:pt idx="0">
                  <c:v>-2</c:v>
                </c:pt>
                <c:pt idx="1">
                  <c:v>-1</c:v>
                </c:pt>
                <c:pt idx="2">
                  <c:v>0</c:v>
                </c:pt>
                <c:pt idx="3">
                  <c:v>1</c:v>
                </c:pt>
                <c:pt idx="4">
                  <c:v>2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-3</c:v>
                </c:pt>
                <c:pt idx="1">
                  <c:v>-1</c:v>
                </c:pt>
                <c:pt idx="2">
                  <c:v>1</c:v>
                </c:pt>
                <c:pt idx="3">
                  <c:v>3</c:v>
                </c:pt>
                <c:pt idx="4">
                  <c:v>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36196480"/>
        <c:axId val="436198016"/>
      </c:scatterChart>
      <c:valAx>
        <c:axId val="436196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36198016"/>
        <c:crosses val="autoZero"/>
        <c:crossBetween val="midCat"/>
      </c:valAx>
      <c:valAx>
        <c:axId val="4361980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36196480"/>
        <c:crosses val="autoZero"/>
        <c:crossBetween val="midCat"/>
      </c:valAx>
    </c:plotArea>
    <c:plotVisOnly val="1"/>
    <c:dispBlanksAs val="gap"/>
    <c:showDLblsOverMax val="0"/>
  </c:chart>
  <c:spPr>
    <a:gradFill flip="none" rotWithShape="1"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1"/>
      <a:tileRect/>
    </a:gradFill>
  </c:spPr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661066980212074E-2"/>
          <c:y val="4.6648802306990048E-2"/>
          <c:w val="0.92860069516210264"/>
          <c:h val="0.91932335686831756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xVal>
            <c:numRef>
              <c:f>List1!$A$2:$A$6</c:f>
              <c:numCache>
                <c:formatCode>General</c:formatCode>
                <c:ptCount val="5"/>
                <c:pt idx="0">
                  <c:v>-2</c:v>
                </c:pt>
                <c:pt idx="1">
                  <c:v>-1</c:v>
                </c:pt>
                <c:pt idx="2">
                  <c:v>0</c:v>
                </c:pt>
                <c:pt idx="3">
                  <c:v>1</c:v>
                </c:pt>
                <c:pt idx="4">
                  <c:v>2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5</c:v>
                </c:pt>
                <c:pt idx="1">
                  <c:v>3</c:v>
                </c:pt>
                <c:pt idx="2">
                  <c:v>1</c:v>
                </c:pt>
                <c:pt idx="3">
                  <c:v>-1</c:v>
                </c:pt>
                <c:pt idx="4">
                  <c:v>-3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38966144"/>
        <c:axId val="438967680"/>
      </c:scatterChart>
      <c:valAx>
        <c:axId val="438966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38967680"/>
        <c:crosses val="autoZero"/>
        <c:crossBetween val="midCat"/>
      </c:valAx>
      <c:valAx>
        <c:axId val="4389676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cs-CZ"/>
          </a:p>
        </c:txPr>
        <c:crossAx val="438966144"/>
        <c:crosses val="autoZero"/>
        <c:crossBetween val="midCat"/>
      </c:valAx>
    </c:plotArea>
    <c:plotVisOnly val="1"/>
    <c:dispBlanksAs val="gap"/>
    <c:showDLblsOverMax val="0"/>
  </c:chart>
  <c:spPr>
    <a:gradFill flip="none" rotWithShape="1"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1"/>
      <a:tileRect/>
    </a:gradFill>
  </c:spPr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3DB22F-925B-47EB-A927-DC218B314283}" type="presOf" srcId="{914700B9-77B5-440A-A438-DE98B6D4894D}" destId="{BD9AF279-D483-48F2-BBBD-45F8E8923512}" srcOrd="1" destOrd="0" presId="urn:microsoft.com/office/officeart/2005/8/layout/target3"/>
    <dgm:cxn modelId="{048D04B3-F058-481A-8CC2-DDE500146C88}" type="presOf" srcId="{100B6B2E-82E6-4C11-B19B-F2DB3A0EA64F}" destId="{DBA8199F-D892-4A8E-A352-2B7844050E09}" srcOrd="1" destOrd="0" presId="urn:microsoft.com/office/officeart/2005/8/layout/target3"/>
    <dgm:cxn modelId="{F6B5417C-FF5A-46FC-9DDD-D881B71C0862}" type="presOf" srcId="{1D8420EA-BFA0-403B-80F5-647FA396CC45}" destId="{8467D0EB-87A2-4285-8ACA-0398EFBF29BC}" srcOrd="1" destOrd="0" presId="urn:microsoft.com/office/officeart/2005/8/layout/target3"/>
    <dgm:cxn modelId="{AA66E060-0E3D-4EA7-956A-020069D01C55}" type="presOf" srcId="{130831A4-0540-4EC5-8F5A-93030E89D2D9}" destId="{F69CC921-512E-49F4-824C-A648EC5F27A5}" srcOrd="0" destOrd="0" presId="urn:microsoft.com/office/officeart/2005/8/layout/target3"/>
    <dgm:cxn modelId="{4C641795-D23D-480B-8B87-04CED4835443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E191CB71-1277-4449-A5DE-127546304358}" type="presOf" srcId="{914700B9-77B5-440A-A438-DE98B6D4894D}" destId="{E73F1C26-6DCD-4001-88B9-355E01E2BCE7}" srcOrd="0" destOrd="0" presId="urn:microsoft.com/office/officeart/2005/8/layout/target3"/>
    <dgm:cxn modelId="{18E75071-C3CB-4BB8-85F1-F4F23C08D1EB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B6826E68-42F0-4028-A87C-11116BAF14E0}" type="presOf" srcId="{27FE2D31-D344-4B63-A89A-A89AB0D9F3E3}" destId="{FE47432B-CA46-450C-8D8F-66C300A95B52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507849A4-878A-43D2-8B99-1268248EB151}" type="presOf" srcId="{100B6B2E-82E6-4C11-B19B-F2DB3A0EA64F}" destId="{645AA564-2E9E-4954-AD87-AE01782CEC59}" srcOrd="0" destOrd="0" presId="urn:microsoft.com/office/officeart/2005/8/layout/target3"/>
    <dgm:cxn modelId="{B3A84119-2852-4DC0-BF94-7B35B3A4EEDC}" type="presParOf" srcId="{FE47432B-CA46-450C-8D8F-66C300A95B52}" destId="{B522209E-30D0-49D6-A340-2D383A11C668}" srcOrd="0" destOrd="0" presId="urn:microsoft.com/office/officeart/2005/8/layout/target3"/>
    <dgm:cxn modelId="{D6CAE3F4-CD65-4832-9DF0-DBC9A0A8AB29}" type="presParOf" srcId="{FE47432B-CA46-450C-8D8F-66C300A95B52}" destId="{ED5A8377-51D5-4DC5-B0E7-680166966720}" srcOrd="1" destOrd="0" presId="urn:microsoft.com/office/officeart/2005/8/layout/target3"/>
    <dgm:cxn modelId="{A5B70B3B-C92C-4EA6-BBA2-0F74A921F27A}" type="presParOf" srcId="{FE47432B-CA46-450C-8D8F-66C300A95B52}" destId="{F69CC921-512E-49F4-824C-A648EC5F27A5}" srcOrd="2" destOrd="0" presId="urn:microsoft.com/office/officeart/2005/8/layout/target3"/>
    <dgm:cxn modelId="{A563A456-874C-4019-8709-DC994C670FBF}" type="presParOf" srcId="{FE47432B-CA46-450C-8D8F-66C300A95B52}" destId="{61C9CE18-EDA6-4EDF-BA1C-09779D38FBBF}" srcOrd="3" destOrd="0" presId="urn:microsoft.com/office/officeart/2005/8/layout/target3"/>
    <dgm:cxn modelId="{05C4292F-26D4-4A86-ADB0-826EE87FB548}" type="presParOf" srcId="{FE47432B-CA46-450C-8D8F-66C300A95B52}" destId="{D60DEAAB-7AFE-435A-ACF6-18851E4B0426}" srcOrd="4" destOrd="0" presId="urn:microsoft.com/office/officeart/2005/8/layout/target3"/>
    <dgm:cxn modelId="{B3902DC5-FCB5-4962-BD8E-18C7EB56E88D}" type="presParOf" srcId="{FE47432B-CA46-450C-8D8F-66C300A95B52}" destId="{F7B3C0B7-F0F7-4F49-B02C-3630F8C5FAE5}" srcOrd="5" destOrd="0" presId="urn:microsoft.com/office/officeart/2005/8/layout/target3"/>
    <dgm:cxn modelId="{0C4FFCFA-540A-4D6E-9247-53A0A7F19B30}" type="presParOf" srcId="{FE47432B-CA46-450C-8D8F-66C300A95B52}" destId="{C9DA9446-E2D3-4F6A-8960-3CADFBF870B8}" srcOrd="6" destOrd="0" presId="urn:microsoft.com/office/officeart/2005/8/layout/target3"/>
    <dgm:cxn modelId="{32D30FB3-5C38-4475-9677-536A7D4A83E4}" type="presParOf" srcId="{FE47432B-CA46-450C-8D8F-66C300A95B52}" destId="{9726EC6F-D322-4CD3-B489-1BE3DF7CE70B}" srcOrd="7" destOrd="0" presId="urn:microsoft.com/office/officeart/2005/8/layout/target3"/>
    <dgm:cxn modelId="{8E7BAEB6-0656-4BAC-93F3-929554EDCB48}" type="presParOf" srcId="{FE47432B-CA46-450C-8D8F-66C300A95B52}" destId="{645AA564-2E9E-4954-AD87-AE01782CEC59}" srcOrd="8" destOrd="0" presId="urn:microsoft.com/office/officeart/2005/8/layout/target3"/>
    <dgm:cxn modelId="{121331D1-5FD6-45EB-883A-92ADAB350714}" type="presParOf" srcId="{FE47432B-CA46-450C-8D8F-66C300A95B52}" destId="{8538CAC4-6A86-42B8-B5AF-2FF155DB9D02}" srcOrd="9" destOrd="0" presId="urn:microsoft.com/office/officeart/2005/8/layout/target3"/>
    <dgm:cxn modelId="{E7FF6FBE-4A15-46AF-8EDA-83CE137F2AAD}" type="presParOf" srcId="{FE47432B-CA46-450C-8D8F-66C300A95B52}" destId="{26FD6024-A07F-46D0-8BC0-B5E595C5673D}" srcOrd="10" destOrd="0" presId="urn:microsoft.com/office/officeart/2005/8/layout/target3"/>
    <dgm:cxn modelId="{CB07140B-54AF-4292-907B-FAB404DD450D}" type="presParOf" srcId="{FE47432B-CA46-450C-8D8F-66C300A95B52}" destId="{E73F1C26-6DCD-4001-88B9-355E01E2BCE7}" srcOrd="11" destOrd="0" presId="urn:microsoft.com/office/officeart/2005/8/layout/target3"/>
    <dgm:cxn modelId="{0797DCBF-3F92-442A-8D50-3AEB66153A54}" type="presParOf" srcId="{FE47432B-CA46-450C-8D8F-66C300A95B52}" destId="{8E23E229-92FC-49D1-B5FE-0303176B8A4E}" srcOrd="12" destOrd="0" presId="urn:microsoft.com/office/officeart/2005/8/layout/target3"/>
    <dgm:cxn modelId="{BF3A6577-59BD-43C5-948F-361C9F951C7A}" type="presParOf" srcId="{FE47432B-CA46-450C-8D8F-66C300A95B52}" destId="{8467D0EB-87A2-4285-8ACA-0398EFBF29BC}" srcOrd="13" destOrd="0" presId="urn:microsoft.com/office/officeart/2005/8/layout/target3"/>
    <dgm:cxn modelId="{B13526E9-B4BA-410D-8DC7-50CBEABB0AD7}" type="presParOf" srcId="{FE47432B-CA46-450C-8D8F-66C300A95B52}" destId="{DBA8199F-D892-4A8E-A352-2B7844050E09}" srcOrd="14" destOrd="0" presId="urn:microsoft.com/office/officeart/2005/8/layout/target3"/>
    <dgm:cxn modelId="{E3174111-658F-4702-BFF7-A62704D8079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79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79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79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79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79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79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79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79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0.91411</cdr:x>
      <cdr:y>0.5067</cdr:y>
    </cdr:from>
    <cdr:to>
      <cdr:x>0.97638</cdr:x>
      <cdr:y>0.59854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5616624" y="1697965"/>
          <a:ext cx="382589" cy="3077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600" b="1" dirty="0" smtClean="0"/>
            <a:t>x</a:t>
          </a:r>
          <a:endParaRPr lang="cs-CZ" sz="1600" b="1" dirty="0"/>
        </a:p>
      </cdr:txBody>
    </cdr:sp>
  </cdr:relSizeAnchor>
  <cdr:relSizeAnchor xmlns:cdr="http://schemas.openxmlformats.org/drawingml/2006/chartDrawing">
    <cdr:from>
      <cdr:x>0.50393</cdr:x>
      <cdr:y>0.05527</cdr:y>
    </cdr:from>
    <cdr:to>
      <cdr:x>0.55081</cdr:x>
      <cdr:y>0.1774</cdr:y>
    </cdr:to>
    <cdr:sp macro="" textlink="">
      <cdr:nvSpPr>
        <cdr:cNvPr id="3" name="TextovéPole 1"/>
        <cdr:cNvSpPr txBox="1"/>
      </cdr:nvSpPr>
      <cdr:spPr>
        <a:xfrm xmlns:a="http://schemas.openxmlformats.org/drawingml/2006/main">
          <a:off x="3096344" y="185208"/>
          <a:ext cx="288032" cy="4092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600" b="1" dirty="0" smtClean="0"/>
            <a:t>y</a:t>
          </a:r>
          <a:endParaRPr lang="cs-CZ" sz="16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0.91044</cdr:x>
      <cdr:y>0.53061</cdr:y>
    </cdr:from>
    <cdr:to>
      <cdr:x>0.97761</cdr:x>
      <cdr:y>0.61224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5856312" y="1872208"/>
          <a:ext cx="43204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600" b="1" dirty="0" smtClean="0"/>
            <a:t>x</a:t>
          </a:r>
          <a:endParaRPr lang="cs-CZ" sz="16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0.91044</cdr:x>
      <cdr:y>0.53061</cdr:y>
    </cdr:from>
    <cdr:to>
      <cdr:x>0.97761</cdr:x>
      <cdr:y>0.61224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5856312" y="1872208"/>
          <a:ext cx="43204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600" b="1" dirty="0" smtClean="0"/>
            <a:t>x</a:t>
          </a:r>
          <a:endParaRPr lang="cs-CZ" sz="1600" b="1" dirty="0"/>
        </a:p>
      </cdr:txBody>
    </cdr:sp>
  </cdr:relSizeAnchor>
  <cdr:relSizeAnchor xmlns:cdr="http://schemas.openxmlformats.org/drawingml/2006/chartDrawing">
    <cdr:from>
      <cdr:x>0.43227</cdr:x>
      <cdr:y>0.07441</cdr:y>
    </cdr:from>
    <cdr:to>
      <cdr:x>0.48184</cdr:x>
      <cdr:y>0.20232</cdr:y>
    </cdr:to>
    <cdr:sp macro="" textlink="">
      <cdr:nvSpPr>
        <cdr:cNvPr id="3" name="TextovéPole 1"/>
        <cdr:cNvSpPr txBox="1"/>
      </cdr:nvSpPr>
      <cdr:spPr>
        <a:xfrm xmlns:a="http://schemas.openxmlformats.org/drawingml/2006/main">
          <a:off x="2656046" y="249351"/>
          <a:ext cx="304532" cy="4286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600" b="1" dirty="0" smtClean="0"/>
            <a:t>y</a:t>
          </a:r>
          <a:endParaRPr lang="cs-CZ" sz="16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731EA9-7D09-4B3F-A3C0-2C6B62E9F5AE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7EC7A-0631-4BF3-AC80-DD9C3B05EE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564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7EC7A-0631-4BF3-AC80-DD9C3B05EE1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231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76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75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52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45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32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837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574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40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388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647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816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09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032137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859795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456384"/>
                <a:gridCol w="3600400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VY_32_INOVACE_04_S11-M-9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únor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Lineární funkce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538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174052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- kalkulačka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i opakování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993291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seznámení  s lineární funkce (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definice, graf). Prohlubuje znalosti a dovednosti v rýsování grafů funkcí.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seznámí se pojmem lineární funkce. Procvičí si rýsování grafů v pravoúhlé soustavě souřadnic.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45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96336" y="404664"/>
            <a:ext cx="1008112" cy="61206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9600" b="1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adley Hand ITC" pitchFamily="66" charset="0"/>
              </a:rPr>
              <a:t>FUNKCE</a:t>
            </a:r>
            <a:endParaRPr lang="cs-CZ" sz="9600" b="1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b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ročník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463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Lineární funkce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700808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Lineární funkce je funkce vyjádřená vzorcem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2306488"/>
            <a:ext cx="6624736" cy="9784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= </a:t>
            </a:r>
            <a:r>
              <a:rPr lang="cs-CZ" sz="36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kx</a:t>
            </a:r>
            <a:r>
              <a:rPr lang="cs-CZ" sz="3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q</a:t>
            </a:r>
          </a:p>
          <a:p>
            <a:pPr algn="ctr"/>
            <a:r>
              <a:rPr lang="cs-CZ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</a:t>
            </a:r>
            <a:r>
              <a:rPr lang="cs-CZ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cs-CZ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libovolná čísla </a:t>
            </a:r>
            <a:endParaRPr lang="cs-CZ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342900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Grafem lineární funkce</a:t>
            </a:r>
            <a:r>
              <a:rPr lang="cs-CZ" sz="2400" dirty="0" smtClean="0">
                <a:solidFill>
                  <a:prstClr val="black"/>
                </a:solidFill>
              </a:rPr>
              <a:t>, jejíž definiční obor tvoří všechna reálná čísla, je </a:t>
            </a:r>
            <a:r>
              <a:rPr lang="cs-CZ" sz="2400" b="1" dirty="0" smtClean="0">
                <a:solidFill>
                  <a:prstClr val="black"/>
                </a:solidFill>
              </a:rPr>
              <a:t>přímka</a:t>
            </a:r>
            <a:r>
              <a:rPr lang="cs-CZ" sz="2400" dirty="0" smtClean="0">
                <a:solidFill>
                  <a:prstClr val="black"/>
                </a:solidFill>
              </a:rPr>
              <a:t>.</a:t>
            </a:r>
            <a:endParaRPr lang="cs-CZ" sz="2400" dirty="0">
              <a:solidFill>
                <a:prstClr val="black"/>
              </a:solidFill>
            </a:endParaRPr>
          </a:p>
        </p:txBody>
      </p:sp>
      <p:graphicFrame>
        <p:nvGraphicFramePr>
          <p:cNvPr id="11" name="Graf 10"/>
          <p:cNvGraphicFramePr/>
          <p:nvPr>
            <p:extLst>
              <p:ext uri="{D42A27DB-BD31-4B8C-83A1-F6EECF244321}">
                <p14:modId xmlns:p14="http://schemas.microsoft.com/office/powerpoint/2010/main" val="1391643503"/>
              </p:ext>
            </p:extLst>
          </p:nvPr>
        </p:nvGraphicFramePr>
        <p:xfrm>
          <a:off x="2987824" y="4259997"/>
          <a:ext cx="3528392" cy="2391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Zaoblený obdélníkový popisek 11"/>
          <p:cNvSpPr/>
          <p:nvPr/>
        </p:nvSpPr>
        <p:spPr>
          <a:xfrm>
            <a:off x="395536" y="4375744"/>
            <a:ext cx="1656184" cy="360040"/>
          </a:xfrm>
          <a:prstGeom prst="wedgeRoundRectCallout">
            <a:avLst>
              <a:gd name="adj1" fmla="val 42224"/>
              <a:gd name="adj2" fmla="val 108677"/>
              <a:gd name="adj3" fmla="val 16667"/>
            </a:avLst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= -x + 2</a:t>
            </a:r>
            <a:endParaRPr lang="cs-CZ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157949"/>
              </p:ext>
            </p:extLst>
          </p:nvPr>
        </p:nvGraphicFramePr>
        <p:xfrm>
          <a:off x="310187" y="5589240"/>
          <a:ext cx="208823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"/>
                <a:gridCol w="417646"/>
                <a:gridCol w="417646"/>
                <a:gridCol w="417646"/>
                <a:gridCol w="41764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6984268" y="4391406"/>
            <a:ext cx="1800200" cy="20162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?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Mohli jsme zvolit pro sestrojení grafu méně bodů?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60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5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8" grpId="0"/>
      <p:bldGraphic spid="11" grpId="0">
        <p:bldAsOne/>
      </p:bldGraphic>
      <p:bldP spid="12" grpId="0" animBg="1"/>
      <p:bldP spid="6" grpId="0" animBg="1"/>
      <p:bldP spid="6" grpId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Lineární funkce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403648" y="2142148"/>
            <a:ext cx="6624736" cy="792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prstClr val="black"/>
                </a:solidFill>
              </a:rPr>
              <a:t>Následující graf zachycuje závislost objemu vody v cisterně na čase.</a:t>
            </a:r>
            <a:endParaRPr lang="cs-CZ" sz="2000" b="1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70080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Čerpadlo dodává vodu do cisterny až do jejího naplnění.</a:t>
            </a:r>
            <a:endParaRPr lang="cs-CZ" dirty="0"/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2334426289"/>
              </p:ext>
            </p:extLst>
          </p:nvPr>
        </p:nvGraphicFramePr>
        <p:xfrm>
          <a:off x="251520" y="3140968"/>
          <a:ext cx="4356484" cy="3400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733859" y="5748198"/>
            <a:ext cx="982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 (min)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308920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 (hl)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33758" y="3102225"/>
            <a:ext cx="4158722" cy="3423120"/>
          </a:xfrm>
          <a:prstGeom prst="rect">
            <a:avLst/>
          </a:prstGeom>
          <a:noFill/>
        </p:spPr>
        <p:txBody>
          <a:bodyPr wrap="square" rtlCol="0">
            <a:normAutofit fontScale="92500" lnSpcReduction="10000"/>
          </a:bodyPr>
          <a:lstStyle/>
          <a:p>
            <a:pPr marL="360000" indent="-324000" defTabSz="540000">
              <a:buFont typeface="+mj-lt"/>
              <a:buAutoNum type="arabicPeriod"/>
            </a:pPr>
            <a:r>
              <a:rPr lang="cs-CZ" dirty="0" smtClean="0"/>
              <a:t>Jak dlouho čerpání vody trvalo?</a:t>
            </a:r>
            <a:br>
              <a:rPr lang="cs-CZ" dirty="0" smtClean="0"/>
            </a:br>
            <a:r>
              <a:rPr lang="cs-CZ" dirty="0" smtClean="0"/>
              <a:t>_______________</a:t>
            </a:r>
          </a:p>
          <a:p>
            <a:pPr marL="360000" indent="-324000" defTabSz="540000">
              <a:buFont typeface="+mj-lt"/>
              <a:buAutoNum type="arabicPeriod"/>
            </a:pPr>
            <a:endParaRPr lang="cs-CZ" dirty="0" smtClean="0"/>
          </a:p>
          <a:p>
            <a:pPr marL="360000" indent="-324000" defTabSz="540000">
              <a:buFont typeface="+mj-lt"/>
              <a:buAutoNum type="arabicPeriod"/>
            </a:pPr>
            <a:r>
              <a:rPr lang="cs-CZ" dirty="0" smtClean="0"/>
              <a:t>Kolik hektolitrů bylo v cisterně na začátku čerpání?</a:t>
            </a:r>
            <a:br>
              <a:rPr lang="cs-CZ" dirty="0" smtClean="0"/>
            </a:br>
            <a:r>
              <a:rPr lang="cs-CZ" dirty="0" smtClean="0"/>
              <a:t>_______________</a:t>
            </a:r>
          </a:p>
          <a:p>
            <a:pPr marL="360000" indent="-324000" defTabSz="540000">
              <a:buFont typeface="+mj-lt"/>
              <a:buAutoNum type="arabicPeriod"/>
            </a:pPr>
            <a:endParaRPr lang="cs-CZ" dirty="0"/>
          </a:p>
          <a:p>
            <a:pPr marL="360000" indent="-324000" defTabSz="540000">
              <a:buFont typeface="+mj-lt"/>
              <a:buAutoNum type="arabicPeriod"/>
            </a:pPr>
            <a:r>
              <a:rPr lang="cs-CZ" dirty="0"/>
              <a:t>Kolik hektolitrů </a:t>
            </a:r>
            <a:r>
              <a:rPr lang="cs-CZ" dirty="0" smtClean="0"/>
              <a:t>je v </a:t>
            </a:r>
            <a:r>
              <a:rPr lang="cs-CZ" dirty="0"/>
              <a:t>cisterně na </a:t>
            </a:r>
            <a:r>
              <a:rPr lang="cs-CZ" dirty="0" smtClean="0"/>
              <a:t>konci </a:t>
            </a:r>
            <a:r>
              <a:rPr lang="cs-CZ" dirty="0"/>
              <a:t>čerpání?</a:t>
            </a:r>
            <a:br>
              <a:rPr lang="cs-CZ" dirty="0"/>
            </a:br>
            <a:r>
              <a:rPr lang="cs-CZ" dirty="0" smtClean="0"/>
              <a:t>_______________</a:t>
            </a:r>
          </a:p>
          <a:p>
            <a:pPr marL="360000" indent="-324000" defTabSz="540000">
              <a:buFont typeface="+mj-lt"/>
              <a:buAutoNum type="arabicPeriod"/>
            </a:pPr>
            <a:endParaRPr lang="cs-CZ" dirty="0"/>
          </a:p>
          <a:p>
            <a:pPr marL="360000" indent="-324000" defTabSz="540000">
              <a:buFont typeface="+mj-lt"/>
              <a:buAutoNum type="arabicPeriod"/>
            </a:pPr>
            <a:r>
              <a:rPr lang="cs-CZ" dirty="0" smtClean="0"/>
              <a:t>Kolik hektolitrů vody přečerpalo čerpadlo za 1 minutu?</a:t>
            </a:r>
            <a:br>
              <a:rPr lang="cs-CZ" dirty="0" smtClean="0"/>
            </a:br>
            <a:r>
              <a:rPr lang="cs-CZ" dirty="0" smtClean="0"/>
              <a:t>_______________</a:t>
            </a:r>
          </a:p>
        </p:txBody>
      </p:sp>
      <p:sp>
        <p:nvSpPr>
          <p:cNvPr id="14" name="Obdélník s odříznutým příčným rohem 13"/>
          <p:cNvSpPr/>
          <p:nvPr/>
        </p:nvSpPr>
        <p:spPr>
          <a:xfrm>
            <a:off x="7148954" y="3409468"/>
            <a:ext cx="1656184" cy="381937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min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Obdélník s odříznutým příčným rohem 14"/>
          <p:cNvSpPr/>
          <p:nvPr/>
        </p:nvSpPr>
        <p:spPr>
          <a:xfrm>
            <a:off x="7159298" y="4174135"/>
            <a:ext cx="1589166" cy="381937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hl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Obdélník s odříznutým příčným rohem 15"/>
          <p:cNvSpPr/>
          <p:nvPr/>
        </p:nvSpPr>
        <p:spPr>
          <a:xfrm>
            <a:off x="7159298" y="5038231"/>
            <a:ext cx="1589166" cy="381937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hl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Obdélník s odříznutým příčným rohem 16"/>
          <p:cNvSpPr/>
          <p:nvPr/>
        </p:nvSpPr>
        <p:spPr>
          <a:xfrm>
            <a:off x="7159298" y="6021288"/>
            <a:ext cx="1645840" cy="381937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hl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108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Graphic spid="6" grpId="0">
        <p:bldAsOne/>
      </p:bldGraphic>
      <p:bldP spid="7" grpId="0"/>
      <p:bldP spid="8" grpId="0"/>
      <p:bldP spid="10" grpId="0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Lineární funkce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700808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změní graf lineární funkce při různé volbě konstant </a:t>
            </a:r>
            <a:r>
              <a:rPr lang="cs-CZ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1654214" y="2409982"/>
            <a:ext cx="2896596" cy="360040"/>
          </a:xfrm>
          <a:prstGeom prst="wedgeRoundRectCallout">
            <a:avLst>
              <a:gd name="adj1" fmla="val 77830"/>
              <a:gd name="adj2" fmla="val 11223"/>
              <a:gd name="adj3" fmla="val 16667"/>
            </a:avLst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Nechť k = 0 a q € R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5508104" y="2409982"/>
            <a:ext cx="2896596" cy="360040"/>
          </a:xfrm>
          <a:prstGeom prst="wedgeRoundRectCallout">
            <a:avLst>
              <a:gd name="adj1" fmla="val -40760"/>
              <a:gd name="adj2" fmla="val 155928"/>
              <a:gd name="adj3" fmla="val 16667"/>
            </a:avLst>
          </a:prstGeom>
          <a:solidFill>
            <a:schemeClr val="bg2">
              <a:lumMod val="7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= 0.x + q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452743108"/>
              </p:ext>
            </p:extLst>
          </p:nvPr>
        </p:nvGraphicFramePr>
        <p:xfrm>
          <a:off x="2714600" y="3212531"/>
          <a:ext cx="6144344" cy="3351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Šipka doprava 7"/>
          <p:cNvSpPr/>
          <p:nvPr/>
        </p:nvSpPr>
        <p:spPr>
          <a:xfrm>
            <a:off x="251520" y="2996952"/>
            <a:ext cx="2448272" cy="1944805"/>
          </a:xfrm>
          <a:prstGeom prst="rightArrow">
            <a:avLst>
              <a:gd name="adj1" fmla="val 73674"/>
              <a:gd name="adj2" fmla="val 20910"/>
            </a:avLst>
          </a:prstGeom>
          <a:ln w="19050">
            <a:solidFill>
              <a:srgbClr val="0033CC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n w="38100">
                  <a:noFill/>
                </a:ln>
              </a:rPr>
              <a:t>Dokážete napsat ke každému grafu odpovídající rovnici</a:t>
            </a:r>
            <a:endParaRPr lang="cs-CZ" sz="2000" b="1" dirty="0">
              <a:ln w="38100">
                <a:noFill/>
              </a:ln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5222159"/>
            <a:ext cx="2304256" cy="1368152"/>
          </a:xfrm>
          <a:prstGeom prst="rect">
            <a:avLst/>
          </a:prstGeom>
          <a:solidFill>
            <a:srgbClr val="FFE285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KONSTANTNÍ FUNKCE</a:t>
            </a:r>
            <a:endParaRPr lang="cs-CZ" sz="2400" b="1" dirty="0">
              <a:ln w="11430"/>
              <a:solidFill>
                <a:srgbClr val="00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24098" y="5222159"/>
            <a:ext cx="2304256" cy="1368152"/>
          </a:xfrm>
          <a:prstGeom prst="rect">
            <a:avLst/>
          </a:prstGeom>
          <a:solidFill>
            <a:srgbClr val="FFE285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solidFill>
                  <a:srgbClr val="54812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nazývá tato funkce?</a:t>
            </a:r>
            <a:endParaRPr lang="cs-CZ" sz="2400" b="1" dirty="0">
              <a:ln w="11430"/>
              <a:solidFill>
                <a:srgbClr val="54812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978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Graphic spid="6" grpId="0">
        <p:bldAsOne/>
      </p:bldGraphic>
      <p:bldP spid="8" grpId="0" animBg="1"/>
      <p:bldP spid="9" grpId="0" animBg="1"/>
      <p:bldP spid="10" grpId="0" animBg="1"/>
      <p:bldP spid="10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Lineární funkce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700808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změní graf lineární funkce při různé volbě konstant </a:t>
            </a:r>
            <a:r>
              <a:rPr lang="cs-CZ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1654214" y="2409982"/>
            <a:ext cx="2896596" cy="360040"/>
          </a:xfrm>
          <a:prstGeom prst="wedgeRoundRectCallout">
            <a:avLst>
              <a:gd name="adj1" fmla="val 77830"/>
              <a:gd name="adj2" fmla="val 11223"/>
              <a:gd name="adj3" fmla="val 16667"/>
            </a:avLst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Nechť k ≠ 0 a q = 0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5508104" y="2409982"/>
            <a:ext cx="2896596" cy="360040"/>
          </a:xfrm>
          <a:prstGeom prst="wedgeRoundRectCallout">
            <a:avLst>
              <a:gd name="adj1" fmla="val -42595"/>
              <a:gd name="adj2" fmla="val 111631"/>
              <a:gd name="adj3" fmla="val 16667"/>
            </a:avLst>
          </a:prstGeom>
          <a:solidFill>
            <a:schemeClr val="bg2">
              <a:lumMod val="7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=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k.x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+ 0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801062539"/>
              </p:ext>
            </p:extLst>
          </p:nvPr>
        </p:nvGraphicFramePr>
        <p:xfrm>
          <a:off x="2699792" y="3251657"/>
          <a:ext cx="6144344" cy="3351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ovéPole 1"/>
          <p:cNvSpPr txBox="1"/>
          <p:nvPr/>
        </p:nvSpPr>
        <p:spPr>
          <a:xfrm>
            <a:off x="5724128" y="3432410"/>
            <a:ext cx="432048" cy="2880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b="1" dirty="0" smtClean="0"/>
              <a:t>y</a:t>
            </a:r>
            <a:endParaRPr lang="cs-CZ" sz="1600" b="1" dirty="0"/>
          </a:p>
        </p:txBody>
      </p:sp>
      <p:sp>
        <p:nvSpPr>
          <p:cNvPr id="9" name="Šipka doprava 8"/>
          <p:cNvSpPr/>
          <p:nvPr/>
        </p:nvSpPr>
        <p:spPr>
          <a:xfrm>
            <a:off x="251520" y="2996952"/>
            <a:ext cx="2448272" cy="1944805"/>
          </a:xfrm>
          <a:prstGeom prst="rightArrow">
            <a:avLst>
              <a:gd name="adj1" fmla="val 73674"/>
              <a:gd name="adj2" fmla="val 20910"/>
            </a:avLst>
          </a:prstGeom>
          <a:ln w="19050">
            <a:solidFill>
              <a:srgbClr val="0033CC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n w="38100">
                  <a:noFill/>
                </a:ln>
              </a:rPr>
              <a:t>Dokážete napsat ke každému grafu odpovídající rovnici</a:t>
            </a:r>
            <a:endParaRPr lang="cs-CZ" sz="2000" b="1" dirty="0">
              <a:ln w="38100">
                <a:noFill/>
              </a:ln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1520" y="5222159"/>
            <a:ext cx="2304256" cy="1368152"/>
          </a:xfrm>
          <a:prstGeom prst="rect">
            <a:avLst/>
          </a:prstGeom>
          <a:solidFill>
            <a:srgbClr val="FFE285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PŘÍMÁ ÚMĚRNOST</a:t>
            </a:r>
            <a:endParaRPr lang="cs-CZ" sz="2400" b="1" dirty="0">
              <a:ln w="11430"/>
              <a:solidFill>
                <a:srgbClr val="00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85988" y="5246572"/>
            <a:ext cx="2304256" cy="1368152"/>
          </a:xfrm>
          <a:prstGeom prst="rect">
            <a:avLst/>
          </a:prstGeom>
          <a:solidFill>
            <a:srgbClr val="FFE285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solidFill>
                  <a:srgbClr val="54812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nazývá tato funkce?</a:t>
            </a:r>
            <a:endParaRPr lang="cs-CZ" sz="2400" b="1" dirty="0">
              <a:ln w="11430"/>
              <a:solidFill>
                <a:srgbClr val="54812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218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Graphic spid="6" grpId="0">
        <p:bldAsOne/>
      </p:bldGraphic>
      <p:bldP spid="9" grpId="0" animBg="1"/>
      <p:bldP spid="10" grpId="0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Lineární funkce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700808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změní graf lineární funkce při různé volbě konstant </a:t>
            </a:r>
            <a:r>
              <a:rPr lang="cs-CZ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1654214" y="2409982"/>
            <a:ext cx="2896596" cy="360040"/>
          </a:xfrm>
          <a:prstGeom prst="wedgeRoundRectCallout">
            <a:avLst>
              <a:gd name="adj1" fmla="val 77830"/>
              <a:gd name="adj2" fmla="val 11223"/>
              <a:gd name="adj3" fmla="val 16667"/>
            </a:avLst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Nechť k ≠ 0 a q ≠ 0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5508104" y="2409982"/>
            <a:ext cx="2896596" cy="360040"/>
          </a:xfrm>
          <a:prstGeom prst="wedgeRoundRectCallout">
            <a:avLst>
              <a:gd name="adj1" fmla="val -42595"/>
              <a:gd name="adj2" fmla="val 111631"/>
              <a:gd name="adj3" fmla="val 16667"/>
            </a:avLst>
          </a:prstGeom>
          <a:solidFill>
            <a:schemeClr val="bg2">
              <a:lumMod val="7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=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k.x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q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671106591"/>
              </p:ext>
            </p:extLst>
          </p:nvPr>
        </p:nvGraphicFramePr>
        <p:xfrm>
          <a:off x="2699792" y="3251657"/>
          <a:ext cx="6144344" cy="3351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Šipka doprava 8"/>
          <p:cNvSpPr/>
          <p:nvPr/>
        </p:nvSpPr>
        <p:spPr>
          <a:xfrm>
            <a:off x="251520" y="2996952"/>
            <a:ext cx="2448272" cy="1944805"/>
          </a:xfrm>
          <a:prstGeom prst="rightArrow">
            <a:avLst>
              <a:gd name="adj1" fmla="val 73674"/>
              <a:gd name="adj2" fmla="val 20910"/>
            </a:avLst>
          </a:prstGeom>
          <a:ln w="19050">
            <a:solidFill>
              <a:srgbClr val="0033CC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n w="38100">
                  <a:noFill/>
                </a:ln>
              </a:rPr>
              <a:t>Dokážete napsat ke každému grafu odpovídající rovnici</a:t>
            </a:r>
            <a:endParaRPr lang="cs-CZ" sz="2000" b="1" dirty="0">
              <a:ln w="38100">
                <a:noFill/>
              </a:ln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67124" y="5222159"/>
            <a:ext cx="2304256" cy="1368152"/>
          </a:xfrm>
          <a:prstGeom prst="rect">
            <a:avLst/>
          </a:prstGeom>
          <a:solidFill>
            <a:srgbClr val="FFE285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OSTATNÍ LINEÁRNÍ FUNKCE</a:t>
            </a:r>
            <a:endParaRPr lang="cs-CZ" sz="2400" b="1" dirty="0">
              <a:ln w="11430"/>
              <a:solidFill>
                <a:srgbClr val="00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67124" y="5222159"/>
            <a:ext cx="2304256" cy="1368152"/>
          </a:xfrm>
          <a:prstGeom prst="rect">
            <a:avLst/>
          </a:prstGeom>
          <a:solidFill>
            <a:srgbClr val="FFE285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solidFill>
                  <a:srgbClr val="54812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nazývá tato funkce?</a:t>
            </a:r>
            <a:endParaRPr lang="cs-CZ" sz="2400" b="1" dirty="0">
              <a:ln w="11430"/>
              <a:solidFill>
                <a:srgbClr val="54812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90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Graphic spid="6" grpId="0">
        <p:bldAsOne/>
      </p:bldGraphic>
      <p:bldP spid="9" grpId="0" animBg="1"/>
      <p:bldP spid="10" grpId="0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 LINEÁRNÍ  FUNKCE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7423" y="1772816"/>
            <a:ext cx="8424936" cy="461665"/>
          </a:xfrm>
          <a:prstGeom prst="rect">
            <a:avLst/>
          </a:prstGeom>
          <a:solidFill>
            <a:srgbClr val="92D050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Graf lineární funkce  </a:t>
            </a:r>
            <a:r>
              <a:rPr lang="cs-CZ" sz="2400" b="1" dirty="0" smtClean="0"/>
              <a:t>y = </a:t>
            </a:r>
            <a:r>
              <a:rPr lang="cs-CZ" sz="2400" b="1" dirty="0" err="1" smtClean="0"/>
              <a:t>kx</a:t>
            </a:r>
            <a:r>
              <a:rPr lang="cs-CZ" sz="2400" b="1" dirty="0" smtClean="0"/>
              <a:t> + q </a:t>
            </a:r>
            <a:r>
              <a:rPr lang="cs-CZ" sz="2400" dirty="0" smtClean="0"/>
              <a:t>prochází bodem </a:t>
            </a:r>
            <a:r>
              <a:rPr lang="cs-CZ" sz="2400" b="1" spc="300" dirty="0" smtClean="0"/>
              <a:t>[0;q].</a:t>
            </a:r>
            <a:endParaRPr lang="cs-CZ" sz="2400" b="1" spc="300" dirty="0"/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297423" y="3212976"/>
            <a:ext cx="2736304" cy="648072"/>
          </a:xfrm>
          <a:prstGeom prst="snip2DiagRect">
            <a:avLst>
              <a:gd name="adj1" fmla="val 0"/>
              <a:gd name="adj2" fmla="val 50000"/>
            </a:avLst>
          </a:prstGeom>
          <a:ln w="28575">
            <a:solidFill>
              <a:srgbClr val="92D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y = 2x + 1</a:t>
            </a:r>
            <a:endParaRPr lang="cs-CZ" sz="2800" b="1" dirty="0"/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1529703704"/>
              </p:ext>
            </p:extLst>
          </p:nvPr>
        </p:nvGraphicFramePr>
        <p:xfrm>
          <a:off x="3261646" y="2420888"/>
          <a:ext cx="5496272" cy="4053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32519"/>
              </p:ext>
            </p:extLst>
          </p:nvPr>
        </p:nvGraphicFramePr>
        <p:xfrm>
          <a:off x="288847" y="4437112"/>
          <a:ext cx="2712258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043"/>
                <a:gridCol w="452043"/>
                <a:gridCol w="452043"/>
                <a:gridCol w="452043"/>
                <a:gridCol w="452043"/>
                <a:gridCol w="452043"/>
              </a:tblGrid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cs-CZ" dirty="0"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-3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-1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cs-CZ" b="1" dirty="0"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86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Graphic spid="6" grpId="0">
        <p:bldSub>
          <a:bldChart bld="series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 LINEÁRNÍ  FUNKCE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7423" y="1772816"/>
            <a:ext cx="8424936" cy="1631216"/>
          </a:xfrm>
          <a:prstGeom prst="rect">
            <a:avLst/>
          </a:prstGeom>
          <a:solidFill>
            <a:srgbClr val="92D050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Funkce, pro kterou platí:</a:t>
            </a:r>
          </a:p>
          <a:p>
            <a:pPr algn="ctr"/>
            <a:r>
              <a:rPr lang="cs-CZ" sz="2400" b="1" dirty="0" smtClean="0"/>
              <a:t>Zvětšují-li se hodnoty proměnné x, zvětšují se i hodnoty proměnné y, se nazývá: </a:t>
            </a:r>
          </a:p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ROSTOUCÍ FUNKCE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297423" y="3573016"/>
            <a:ext cx="2736304" cy="648072"/>
          </a:xfrm>
          <a:prstGeom prst="snip2DiagRect">
            <a:avLst>
              <a:gd name="adj1" fmla="val 0"/>
              <a:gd name="adj2" fmla="val 50000"/>
            </a:avLst>
          </a:prstGeom>
          <a:ln w="28575">
            <a:solidFill>
              <a:srgbClr val="92D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y = 2x + 1</a:t>
            </a:r>
            <a:endParaRPr lang="cs-CZ" sz="2800" b="1" dirty="0"/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1986590509"/>
              </p:ext>
            </p:extLst>
          </p:nvPr>
        </p:nvGraphicFramePr>
        <p:xfrm>
          <a:off x="3537783" y="3356992"/>
          <a:ext cx="5184576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28747"/>
              </p:ext>
            </p:extLst>
          </p:nvPr>
        </p:nvGraphicFramePr>
        <p:xfrm>
          <a:off x="297423" y="4509120"/>
          <a:ext cx="2712258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043"/>
                <a:gridCol w="452043"/>
                <a:gridCol w="452043"/>
                <a:gridCol w="452043"/>
                <a:gridCol w="452043"/>
                <a:gridCol w="452043"/>
              </a:tblGrid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cs-CZ" dirty="0"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-3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-1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cs-CZ" b="1" dirty="0"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20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Graphic spid="6" grpId="0">
        <p:bldSub>
          <a:bldChart bld="series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 lineární  funkce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409541" y="2348880"/>
            <a:ext cx="6192688" cy="4126826"/>
          </a:xfrm>
          <a:prstGeom prst="horizontalScroll">
            <a:avLst>
              <a:gd name="adj" fmla="val 8479"/>
            </a:avLst>
          </a:prstGeom>
          <a:ln w="12700">
            <a:solidFill>
              <a:srgbClr val="548123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Lineární funkce </a:t>
            </a:r>
            <a:b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= </a:t>
            </a:r>
            <a:r>
              <a:rPr lang="cs-CZ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k.x</a:t>
            </a:r>
            <a: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q</a:t>
            </a:r>
            <a:b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</a:t>
            </a:r>
            <a:r>
              <a:rPr lang="cs-CZ" sz="4000" b="1" spc="3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k&gt;0</a:t>
            </a: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</a:t>
            </a:r>
            <a:b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ROSTOUCÍ</a:t>
            </a: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40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47482" y="1700808"/>
            <a:ext cx="53168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u="sng" dirty="0" smtClean="0">
                <a:solidFill>
                  <a:srgbClr val="548123"/>
                </a:solidFill>
              </a:rPr>
              <a:t>ZÁVĚR</a:t>
            </a:r>
            <a:endParaRPr lang="cs-CZ" sz="4400" b="1" u="sng" dirty="0">
              <a:solidFill>
                <a:srgbClr val="5481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81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 LINEÁRNÍ  FUNKCE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7423" y="1772816"/>
            <a:ext cx="8424936" cy="1631216"/>
          </a:xfrm>
          <a:prstGeom prst="rect">
            <a:avLst/>
          </a:prstGeom>
          <a:solidFill>
            <a:srgbClr val="92D050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Funkce, pro kterou platí:</a:t>
            </a:r>
          </a:p>
          <a:p>
            <a:pPr algn="ctr"/>
            <a:r>
              <a:rPr lang="cs-CZ" sz="2400" b="1" dirty="0" smtClean="0"/>
              <a:t>Zvětšují-li se hodnoty proměnné x, zmenšují se hodnoty proměnné y, se nazývá: </a:t>
            </a:r>
          </a:p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KLESAJÍCÍ FUNKCE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273374" y="4005064"/>
            <a:ext cx="2736304" cy="648072"/>
          </a:xfrm>
          <a:prstGeom prst="snip2DiagRect">
            <a:avLst>
              <a:gd name="adj1" fmla="val 0"/>
              <a:gd name="adj2" fmla="val 50000"/>
            </a:avLst>
          </a:prstGeom>
          <a:ln w="28575">
            <a:solidFill>
              <a:srgbClr val="92D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y = -2x + 1</a:t>
            </a:r>
            <a:endParaRPr lang="cs-CZ" sz="2800" b="1" dirty="0"/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2301585034"/>
              </p:ext>
            </p:extLst>
          </p:nvPr>
        </p:nvGraphicFramePr>
        <p:xfrm>
          <a:off x="3635895" y="3404032"/>
          <a:ext cx="5086463" cy="3265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135727"/>
              </p:ext>
            </p:extLst>
          </p:nvPr>
        </p:nvGraphicFramePr>
        <p:xfrm>
          <a:off x="303002" y="4941168"/>
          <a:ext cx="2712258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043"/>
                <a:gridCol w="452043"/>
                <a:gridCol w="452043"/>
                <a:gridCol w="452043"/>
                <a:gridCol w="452043"/>
                <a:gridCol w="452043"/>
              </a:tblGrid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cs-CZ" dirty="0"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123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cs-CZ" b="1" dirty="0"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-1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-3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123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8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Graphic spid="6" grpId="0">
        <p:bldSub>
          <a:bldChart bld="series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 lineární  funkce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409541" y="2348880"/>
            <a:ext cx="6192688" cy="4126826"/>
          </a:xfrm>
          <a:prstGeom prst="horizontalScroll">
            <a:avLst>
              <a:gd name="adj" fmla="val 8479"/>
            </a:avLst>
          </a:prstGeom>
          <a:ln w="12700">
            <a:solidFill>
              <a:srgbClr val="548123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Lineární funkce </a:t>
            </a:r>
            <a:b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= </a:t>
            </a:r>
            <a:r>
              <a:rPr lang="cs-CZ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k.x</a:t>
            </a:r>
            <a: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q</a:t>
            </a:r>
            <a:b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</a:t>
            </a:r>
            <a:r>
              <a:rPr lang="cs-CZ" sz="4000" b="1" spc="3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k&lt;0</a:t>
            </a: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</a:t>
            </a:r>
            <a:b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KLESAJÍCÍ</a:t>
            </a:r>
            <a:r>
              <a:rPr lang="cs-CZ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40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47482" y="1700808"/>
            <a:ext cx="53168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u="sng" dirty="0" smtClean="0">
                <a:solidFill>
                  <a:srgbClr val="548123"/>
                </a:solidFill>
              </a:rPr>
              <a:t>ZÁVĚR</a:t>
            </a:r>
            <a:endParaRPr lang="cs-CZ" sz="4400" b="1" u="sng" dirty="0">
              <a:solidFill>
                <a:srgbClr val="5481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601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9F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844824"/>
            <a:ext cx="87849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1400" dirty="0"/>
              <a:t>ODVÁRKO, Oldřich a Jiří KADLEČEK. </a:t>
            </a:r>
            <a:r>
              <a:rPr lang="cs-CZ" sz="1400" i="1" dirty="0"/>
              <a:t>Matematika pro 9. ročník základní školy</a:t>
            </a:r>
            <a:r>
              <a:rPr lang="cs-CZ" sz="1400" dirty="0"/>
              <a:t>. 2. vyd. Praha: Prometheus, 2004, 90 s. Učebnice pro základní školy (Prometheus). ISBN 978-80-7196-282-3</a:t>
            </a:r>
            <a:r>
              <a:rPr lang="cs-CZ" sz="1400" dirty="0" smtClean="0"/>
              <a:t>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1400" dirty="0" smtClean="0"/>
              <a:t>Obrázky – archiv autorky</a:t>
            </a:r>
            <a:r>
              <a:rPr lang="cs-CZ" sz="1400" dirty="0" smtClean="0"/>
              <a:t>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8113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řížka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333</TotalTime>
  <Words>585</Words>
  <Application>Microsoft Office PowerPoint</Application>
  <PresentationFormat>Předvádění na obrazovce (4:3)</PresentationFormat>
  <Paragraphs>159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Default Theme</vt:lpstr>
      <vt:lpstr>Mřížka</vt:lpstr>
      <vt:lpstr>Prezentace aplikace PowerPoint</vt:lpstr>
      <vt:lpstr>ANOTACE:</vt:lpstr>
      <vt:lpstr>MATEMATIKA 9. ročník</vt:lpstr>
      <vt:lpstr>Lineární funkce</vt:lpstr>
      <vt:lpstr>Lineární funkce</vt:lpstr>
      <vt:lpstr>Lineární funkce</vt:lpstr>
      <vt:lpstr>Lineární funkce</vt:lpstr>
      <vt:lpstr>Lineární funkce</vt:lpstr>
      <vt:lpstr>VLASTNOSTI  LINEÁRNÍ  FUNKCE</vt:lpstr>
      <vt:lpstr>VLASTNOSTI  LINEÁRNÍ  FUNKCE</vt:lpstr>
      <vt:lpstr>VLASTNOSTI  lineární  funkce</vt:lpstr>
      <vt:lpstr>VLASTNOSTI  LINEÁRNÍ  FUNKCE</vt:lpstr>
      <vt:lpstr>VLASTNOSTI  lineární  funkce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jitka</cp:lastModifiedBy>
  <cp:revision>27</cp:revision>
  <dcterms:created xsi:type="dcterms:W3CDTF">2013-02-27T16:06:43Z</dcterms:created>
  <dcterms:modified xsi:type="dcterms:W3CDTF">2013-10-01T09:34:17Z</dcterms:modified>
</cp:coreProperties>
</file>