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drawings/drawing2.xml" ContentType="application/vnd.openxmlformats-officedocument.drawingml.chartshapes+xml"/>
  <Override PartName="/ppt/charts/chart4.xml" ContentType="application/vnd.openxmlformats-officedocument.drawingml.chart+xml"/>
  <Override PartName="/ppt/drawings/drawing3.xml" ContentType="application/vnd.openxmlformats-officedocument.drawingml.chartshapes+xml"/>
  <Override PartName="/ppt/charts/chart5.xml" ContentType="application/vnd.openxmlformats-officedocument.drawingml.chart+xml"/>
  <Override PartName="/ppt/drawings/drawing4.xml" ContentType="application/vnd.openxmlformats-officedocument.drawingml.chartshapes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92" r:id="rId2"/>
  </p:sldMasterIdLst>
  <p:sldIdLst>
    <p:sldId id="257" r:id="rId3"/>
    <p:sldId id="258" r:id="rId4"/>
    <p:sldId id="259" r:id="rId5"/>
    <p:sldId id="264" r:id="rId6"/>
    <p:sldId id="263" r:id="rId7"/>
    <p:sldId id="262" r:id="rId8"/>
    <p:sldId id="267" r:id="rId9"/>
    <p:sldId id="266" r:id="rId10"/>
    <p:sldId id="268" r:id="rId11"/>
    <p:sldId id="269" r:id="rId12"/>
    <p:sldId id="270" r:id="rId13"/>
    <p:sldId id="271" r:id="rId14"/>
    <p:sldId id="261" r:id="rId15"/>
    <p:sldId id="272" r:id="rId16"/>
    <p:sldId id="273" r:id="rId17"/>
    <p:sldId id="274" r:id="rId18"/>
    <p:sldId id="275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CAB2"/>
    <a:srgbClr val="6699FF"/>
    <a:srgbClr val="99FF33"/>
    <a:srgbClr val="996600"/>
    <a:srgbClr val="006666"/>
    <a:srgbClr val="EA9C00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0593674489820326E-2"/>
          <c:y val="5.2118507328067554E-2"/>
          <c:w val="0.91580600014354407"/>
          <c:h val="0.9022272805473577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8100">
              <a:solidFill>
                <a:srgbClr val="002060"/>
              </a:solidFill>
            </a:ln>
          </c:spPr>
          <c:marker>
            <c:symbol val="none"/>
          </c:marker>
          <c:dPt>
            <c:idx val="2"/>
            <c:bubble3D val="0"/>
            <c:spPr>
              <a:ln w="38100" cmpd="sng">
                <a:solidFill>
                  <a:srgbClr val="002060"/>
                </a:solidFill>
              </a:ln>
            </c:spPr>
          </c:dPt>
          <c:xVal>
            <c:numRef>
              <c:f>List1!$A$2:$A$4</c:f>
              <c:numCache>
                <c:formatCode>General</c:formatCode>
                <c:ptCount val="3"/>
                <c:pt idx="0">
                  <c:v>-3</c:v>
                </c:pt>
                <c:pt idx="1">
                  <c:v>0</c:v>
                </c:pt>
                <c:pt idx="2">
                  <c:v>4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-9</c:v>
                </c:pt>
                <c:pt idx="1">
                  <c:v>-3</c:v>
                </c:pt>
                <c:pt idx="2">
                  <c:v>5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8481280"/>
        <c:axId val="38528128"/>
      </c:scatterChart>
      <c:valAx>
        <c:axId val="38481280"/>
        <c:scaling>
          <c:orientation val="minMax"/>
          <c:max val="6"/>
          <c:min val="-6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spPr>
          <a:ln w="28575">
            <a:solidFill>
              <a:schemeClr val="tx1"/>
            </a:solidFill>
          </a:ln>
        </c:spPr>
        <c:txPr>
          <a:bodyPr/>
          <a:lstStyle/>
          <a:p>
            <a:pPr>
              <a:defRPr sz="1400" b="1"/>
            </a:pPr>
            <a:endParaRPr lang="cs-CZ"/>
          </a:p>
        </c:txPr>
        <c:crossAx val="38528128"/>
        <c:crosses val="autoZero"/>
        <c:crossBetween val="midCat"/>
        <c:majorUnit val="1"/>
      </c:valAx>
      <c:valAx>
        <c:axId val="38528128"/>
        <c:scaling>
          <c:orientation val="minMax"/>
          <c:max val="6"/>
          <c:min val="-9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spPr>
          <a:noFill/>
          <a:ln w="28575" cap="flat" cmpd="sng" algn="ctr">
            <a:solidFill>
              <a:schemeClr val="tx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38481280"/>
        <c:crosses val="autoZero"/>
        <c:crossBetween val="midCat"/>
        <c:majorUnit val="1"/>
      </c:valAx>
    </c:plotArea>
    <c:plotVisOnly val="1"/>
    <c:dispBlanksAs val="gap"/>
    <c:showDLblsOverMax val="0"/>
  </c:chart>
  <c:spPr>
    <a:gradFill>
      <a:gsLst>
        <a:gs pos="0">
          <a:srgbClr val="8488C4"/>
        </a:gs>
        <a:gs pos="53000">
          <a:srgbClr val="D4DEFF"/>
        </a:gs>
        <a:gs pos="83000">
          <a:srgbClr val="D4DEFF"/>
        </a:gs>
        <a:gs pos="100000">
          <a:srgbClr val="96AB94"/>
        </a:gs>
      </a:gsLst>
      <a:lin ang="5400000" scaled="0"/>
    </a:gradFill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8688062437506932E-2"/>
          <c:y val="5.7113915602408839E-2"/>
          <c:w val="0.85384099479142839"/>
          <c:h val="0.81318007506707135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 w="57150"/>
          </c:spPr>
          <c:marker>
            <c:symbol val="none"/>
          </c:marker>
          <c:xVal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0.25</c:v>
                </c:pt>
                <c:pt idx="2">
                  <c:v>1</c:v>
                </c:pt>
                <c:pt idx="3">
                  <c:v>1.5</c:v>
                </c:pt>
              </c:numCache>
            </c:numRef>
          </c:xVal>
          <c:yVal>
            <c:numRef>
              <c:f>List1!$B$2:$B$7</c:f>
              <c:numCache>
                <c:formatCode>General</c:formatCode>
                <c:ptCount val="6"/>
                <c:pt idx="0">
                  <c:v>0</c:v>
                </c:pt>
                <c:pt idx="1">
                  <c:v>1.2</c:v>
                </c:pt>
                <c:pt idx="2">
                  <c:v>5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7150"/>
          </c:spPr>
          <c:marker>
            <c:symbol val="none"/>
          </c:marker>
          <c:xVal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0.25</c:v>
                </c:pt>
                <c:pt idx="2">
                  <c:v>1</c:v>
                </c:pt>
                <c:pt idx="3">
                  <c:v>1.5</c:v>
                </c:pt>
              </c:numCache>
            </c:numRef>
          </c:xVal>
          <c:yVal>
            <c:numRef>
              <c:f>List1!$C$2:$C$7</c:f>
              <c:numCache>
                <c:formatCode>General</c:formatCode>
                <c:ptCount val="6"/>
                <c:pt idx="1">
                  <c:v>5</c:v>
                </c:pt>
                <c:pt idx="2">
                  <c:v>2</c:v>
                </c:pt>
                <c:pt idx="3">
                  <c:v>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4344320"/>
        <c:axId val="94345856"/>
      </c:scatterChart>
      <c:valAx>
        <c:axId val="94344320"/>
        <c:scaling>
          <c:orientation val="minMax"/>
          <c:max val="2"/>
          <c:min val="0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600" b="1"/>
            </a:pPr>
            <a:endParaRPr lang="cs-CZ"/>
          </a:p>
        </c:txPr>
        <c:crossAx val="94345856"/>
        <c:crosses val="autoZero"/>
        <c:crossBetween val="midCat"/>
        <c:majorUnit val="0.5"/>
        <c:minorUnit val="0.5"/>
      </c:valAx>
      <c:valAx>
        <c:axId val="943458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 b="1"/>
            </a:pPr>
            <a:endParaRPr lang="cs-CZ"/>
          </a:p>
        </c:txPr>
        <c:crossAx val="94344320"/>
        <c:crosses val="autoZero"/>
        <c:crossBetween val="midCat"/>
      </c:valAx>
    </c:plotArea>
    <c:plotVisOnly val="1"/>
    <c:dispBlanksAs val="gap"/>
    <c:showDLblsOverMax val="0"/>
  </c:chart>
  <c:spPr>
    <a:solidFill>
      <a:schemeClr val="bg1">
        <a:lumMod val="85000"/>
      </a:schemeClr>
    </a:solidFill>
  </c:spPr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8688062437506932E-2"/>
          <c:y val="5.7113915602408839E-2"/>
          <c:w val="0.85384099479142839"/>
          <c:h val="0.81318007506707135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 w="57150"/>
          </c:spPr>
          <c:marker>
            <c:symbol val="none"/>
          </c:marker>
          <c:xVal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0.25</c:v>
                </c:pt>
                <c:pt idx="2">
                  <c:v>1</c:v>
                </c:pt>
                <c:pt idx="3">
                  <c:v>1.5</c:v>
                </c:pt>
              </c:numCache>
            </c:numRef>
          </c:xVal>
          <c:yVal>
            <c:numRef>
              <c:f>List1!$B$2:$B$7</c:f>
              <c:numCache>
                <c:formatCode>General</c:formatCode>
                <c:ptCount val="6"/>
                <c:pt idx="0">
                  <c:v>0</c:v>
                </c:pt>
                <c:pt idx="1">
                  <c:v>1.2</c:v>
                </c:pt>
                <c:pt idx="2">
                  <c:v>5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7150"/>
          </c:spPr>
          <c:marker>
            <c:symbol val="none"/>
          </c:marker>
          <c:xVal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0.25</c:v>
                </c:pt>
                <c:pt idx="2">
                  <c:v>1</c:v>
                </c:pt>
                <c:pt idx="3">
                  <c:v>1.5</c:v>
                </c:pt>
              </c:numCache>
            </c:numRef>
          </c:xVal>
          <c:yVal>
            <c:numRef>
              <c:f>List1!$C$2:$C$7</c:f>
              <c:numCache>
                <c:formatCode>General</c:formatCode>
                <c:ptCount val="6"/>
                <c:pt idx="1">
                  <c:v>5</c:v>
                </c:pt>
                <c:pt idx="2">
                  <c:v>2</c:v>
                </c:pt>
                <c:pt idx="3">
                  <c:v>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360640"/>
        <c:axId val="3371392"/>
      </c:scatterChart>
      <c:valAx>
        <c:axId val="3360640"/>
        <c:scaling>
          <c:orientation val="minMax"/>
          <c:max val="2"/>
          <c:min val="0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600" b="1"/>
            </a:pPr>
            <a:endParaRPr lang="cs-CZ"/>
          </a:p>
        </c:txPr>
        <c:crossAx val="3371392"/>
        <c:crosses val="autoZero"/>
        <c:crossBetween val="midCat"/>
        <c:majorUnit val="0.5"/>
        <c:minorUnit val="0.5"/>
      </c:valAx>
      <c:valAx>
        <c:axId val="337139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 b="1"/>
            </a:pPr>
            <a:endParaRPr lang="cs-CZ"/>
          </a:p>
        </c:txPr>
        <c:crossAx val="3360640"/>
        <c:crosses val="autoZero"/>
        <c:crossBetween val="midCat"/>
      </c:valAx>
    </c:plotArea>
    <c:plotVisOnly val="1"/>
    <c:dispBlanksAs val="gap"/>
    <c:showDLblsOverMax val="0"/>
  </c:chart>
  <c:spPr>
    <a:solidFill>
      <a:schemeClr val="bg1">
        <a:lumMod val="85000"/>
      </a:schemeClr>
    </a:solidFill>
  </c:spPr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8688062437506932E-2"/>
          <c:y val="5.7113915602408839E-2"/>
          <c:w val="0.85384099479142839"/>
          <c:h val="0.81318007506707135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 w="57150"/>
          </c:spPr>
          <c:marker>
            <c:symbol val="none"/>
          </c:marker>
          <c:xVal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0.25</c:v>
                </c:pt>
                <c:pt idx="2">
                  <c:v>1</c:v>
                </c:pt>
                <c:pt idx="3">
                  <c:v>1.5</c:v>
                </c:pt>
              </c:numCache>
            </c:numRef>
          </c:xVal>
          <c:yVal>
            <c:numRef>
              <c:f>List1!$B$2:$B$7</c:f>
              <c:numCache>
                <c:formatCode>General</c:formatCode>
                <c:ptCount val="6"/>
                <c:pt idx="0">
                  <c:v>0</c:v>
                </c:pt>
                <c:pt idx="1">
                  <c:v>1.2</c:v>
                </c:pt>
                <c:pt idx="2">
                  <c:v>5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7150"/>
          </c:spPr>
          <c:marker>
            <c:symbol val="none"/>
          </c:marker>
          <c:xVal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0.25</c:v>
                </c:pt>
                <c:pt idx="2">
                  <c:v>1</c:v>
                </c:pt>
                <c:pt idx="3">
                  <c:v>1.5</c:v>
                </c:pt>
              </c:numCache>
            </c:numRef>
          </c:xVal>
          <c:yVal>
            <c:numRef>
              <c:f>List1!$C$2:$C$7</c:f>
              <c:numCache>
                <c:formatCode>General</c:formatCode>
                <c:ptCount val="6"/>
                <c:pt idx="1">
                  <c:v>5</c:v>
                </c:pt>
                <c:pt idx="2">
                  <c:v>2</c:v>
                </c:pt>
                <c:pt idx="3">
                  <c:v>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2186368"/>
        <c:axId val="105043456"/>
      </c:scatterChart>
      <c:valAx>
        <c:axId val="102186368"/>
        <c:scaling>
          <c:orientation val="minMax"/>
          <c:max val="2"/>
          <c:min val="0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600" b="1"/>
            </a:pPr>
            <a:endParaRPr lang="cs-CZ"/>
          </a:p>
        </c:txPr>
        <c:crossAx val="105043456"/>
        <c:crosses val="autoZero"/>
        <c:crossBetween val="midCat"/>
        <c:majorUnit val="0.5"/>
        <c:minorUnit val="0.5"/>
      </c:valAx>
      <c:valAx>
        <c:axId val="105043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 b="1"/>
            </a:pPr>
            <a:endParaRPr lang="cs-CZ"/>
          </a:p>
        </c:txPr>
        <c:crossAx val="102186368"/>
        <c:crosses val="autoZero"/>
        <c:crossBetween val="midCat"/>
      </c:valAx>
    </c:plotArea>
    <c:plotVisOnly val="1"/>
    <c:dispBlanksAs val="gap"/>
    <c:showDLblsOverMax val="0"/>
  </c:chart>
  <c:spPr>
    <a:solidFill>
      <a:schemeClr val="bg1">
        <a:lumMod val="85000"/>
      </a:schemeClr>
    </a:solidFill>
  </c:spPr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8688062437506932E-2"/>
          <c:y val="5.7113915602408839E-2"/>
          <c:w val="0.85384099479142839"/>
          <c:h val="0.81318007506707135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 w="57150"/>
          </c:spPr>
          <c:marker>
            <c:symbol val="none"/>
          </c:marker>
          <c:xVal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0.25</c:v>
                </c:pt>
                <c:pt idx="2">
                  <c:v>1</c:v>
                </c:pt>
                <c:pt idx="3">
                  <c:v>1.5</c:v>
                </c:pt>
              </c:numCache>
            </c:numRef>
          </c:xVal>
          <c:yVal>
            <c:numRef>
              <c:f>List1!$B$2:$B$7</c:f>
              <c:numCache>
                <c:formatCode>General</c:formatCode>
                <c:ptCount val="6"/>
                <c:pt idx="0">
                  <c:v>0</c:v>
                </c:pt>
                <c:pt idx="1">
                  <c:v>1.2</c:v>
                </c:pt>
                <c:pt idx="2">
                  <c:v>5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57150"/>
          </c:spPr>
          <c:marker>
            <c:symbol val="none"/>
          </c:marker>
          <c:xVal>
            <c:numRef>
              <c:f>List1!$A$2:$A$7</c:f>
              <c:numCache>
                <c:formatCode>General</c:formatCode>
                <c:ptCount val="6"/>
                <c:pt idx="0">
                  <c:v>0</c:v>
                </c:pt>
                <c:pt idx="1">
                  <c:v>0.25</c:v>
                </c:pt>
                <c:pt idx="2">
                  <c:v>1</c:v>
                </c:pt>
                <c:pt idx="3">
                  <c:v>1.5</c:v>
                </c:pt>
              </c:numCache>
            </c:numRef>
          </c:xVal>
          <c:yVal>
            <c:numRef>
              <c:f>List1!$C$2:$C$7</c:f>
              <c:numCache>
                <c:formatCode>General</c:formatCode>
                <c:ptCount val="6"/>
                <c:pt idx="1">
                  <c:v>5</c:v>
                </c:pt>
                <c:pt idx="2">
                  <c:v>2</c:v>
                </c:pt>
                <c:pt idx="3">
                  <c:v>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6984576"/>
        <c:axId val="106986112"/>
      </c:scatterChart>
      <c:valAx>
        <c:axId val="106984576"/>
        <c:scaling>
          <c:orientation val="minMax"/>
          <c:max val="2"/>
          <c:min val="0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600" b="1"/>
            </a:pPr>
            <a:endParaRPr lang="cs-CZ"/>
          </a:p>
        </c:txPr>
        <c:crossAx val="106986112"/>
        <c:crosses val="autoZero"/>
        <c:crossBetween val="midCat"/>
        <c:majorUnit val="0.5"/>
        <c:minorUnit val="0.5"/>
      </c:valAx>
      <c:valAx>
        <c:axId val="10698611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 b="1"/>
            </a:pPr>
            <a:endParaRPr lang="cs-CZ"/>
          </a:p>
        </c:txPr>
        <c:crossAx val="106984576"/>
        <c:crosses val="autoZero"/>
        <c:crossBetween val="midCat"/>
      </c:valAx>
    </c:plotArea>
    <c:plotVisOnly val="1"/>
    <c:dispBlanksAs val="gap"/>
    <c:showDLblsOverMax val="0"/>
  </c:chart>
  <c:spPr>
    <a:solidFill>
      <a:schemeClr val="bg1">
        <a:lumMod val="85000"/>
      </a:schemeClr>
    </a:solidFill>
  </c:spPr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120521535622082E-2"/>
          <c:y val="7.2253884252663006E-2"/>
          <c:w val="0.91955522376630372"/>
          <c:h val="0.8913947124409163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 w="38100">
              <a:solidFill>
                <a:srgbClr val="00B0F0"/>
              </a:solidFill>
            </a:ln>
          </c:spPr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1</c:v>
                </c:pt>
                <c:pt idx="1">
                  <c:v>5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8100"/>
          </c:spPr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List1!$C$2:$C$4</c:f>
              <c:numCache>
                <c:formatCode>General</c:formatCode>
                <c:ptCount val="3"/>
                <c:pt idx="0">
                  <c:v>3</c:v>
                </c:pt>
                <c:pt idx="1">
                  <c:v>-1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7144320"/>
        <c:axId val="123088896"/>
      </c:scatterChart>
      <c:valAx>
        <c:axId val="107144320"/>
        <c:scaling>
          <c:orientation val="minMax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spPr>
          <a:noFill/>
          <a:ln w="10000" cap="flat" cmpd="sng" algn="ctr">
            <a:solidFill>
              <a:schemeClr val="accent5"/>
            </a:solidFill>
            <a:prstDash val="solid"/>
          </a:ln>
          <a:effectLst/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23088896"/>
        <c:crosses val="autoZero"/>
        <c:crossBetween val="midCat"/>
      </c:valAx>
      <c:valAx>
        <c:axId val="12308889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noFill/>
          <a:ln w="10000" cap="flat" cmpd="sng" algn="ctr">
            <a:solidFill>
              <a:schemeClr val="accent5"/>
            </a:solidFill>
            <a:prstDash val="solid"/>
          </a:ln>
          <a:effectLst/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07144320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-3</c:v>
                </c:pt>
                <c:pt idx="1">
                  <c:v>3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5</c:v>
                </c:pt>
                <c:pt idx="1">
                  <c:v>-1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-3</c:v>
                </c:pt>
                <c:pt idx="1">
                  <c:v>3</c:v>
                </c:pt>
              </c:numCache>
            </c:numRef>
          </c:xVal>
          <c:yVal>
            <c:numRef>
              <c:f>List1!$C$2:$C$4</c:f>
              <c:numCache>
                <c:formatCode>General</c:formatCode>
                <c:ptCount val="3"/>
                <c:pt idx="0">
                  <c:v>1</c:v>
                </c:pt>
                <c:pt idx="1">
                  <c:v>7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80280320"/>
        <c:axId val="180282112"/>
      </c:scatterChart>
      <c:valAx>
        <c:axId val="180280320"/>
        <c:scaling>
          <c:orientation val="minMax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spPr>
          <a:noFill/>
          <a:ln w="10000" cap="flat" cmpd="sng" algn="ctr">
            <a:solidFill>
              <a:schemeClr val="accent6"/>
            </a:solidFill>
            <a:prstDash val="solid"/>
          </a:ln>
          <a:effectLst/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80282112"/>
        <c:crosses val="autoZero"/>
        <c:crossBetween val="midCat"/>
        <c:majorUnit val="1"/>
      </c:valAx>
      <c:valAx>
        <c:axId val="18028211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noFill/>
          <a:ln w="19050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6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80280320"/>
        <c:crosses val="autoZero"/>
        <c:crossBetween val="midCat"/>
      </c:valAx>
    </c:plotArea>
    <c:plotVisOnly val="1"/>
    <c:dispBlanksAs val="gap"/>
    <c:showDLblsOverMax val="0"/>
  </c:chart>
  <c:spPr>
    <a:solidFill>
      <a:srgbClr val="C4CAB2"/>
    </a:solidFill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-3</c:v>
                </c:pt>
                <c:pt idx="1">
                  <c:v>3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-5</c:v>
                </c:pt>
                <c:pt idx="1">
                  <c:v>1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-3</c:v>
                </c:pt>
                <c:pt idx="1">
                  <c:v>3</c:v>
                </c:pt>
              </c:numCache>
            </c:numRef>
          </c:xVal>
          <c:yVal>
            <c:numRef>
              <c:f>List1!$C$2:$C$4</c:f>
              <c:numCache>
                <c:formatCode>General</c:formatCode>
                <c:ptCount val="3"/>
                <c:pt idx="0">
                  <c:v>-1</c:v>
                </c:pt>
                <c:pt idx="1">
                  <c:v>5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80402816"/>
        <c:axId val="180404608"/>
      </c:scatterChart>
      <c:valAx>
        <c:axId val="180402816"/>
        <c:scaling>
          <c:orientation val="minMax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spPr>
          <a:noFill/>
          <a:ln w="10000" cap="flat" cmpd="sng" algn="ctr">
            <a:solidFill>
              <a:schemeClr val="accent6"/>
            </a:solidFill>
            <a:prstDash val="solid"/>
          </a:ln>
          <a:effectLst/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80404608"/>
        <c:crosses val="autoZero"/>
        <c:crossBetween val="midCat"/>
        <c:majorUnit val="1"/>
      </c:valAx>
      <c:valAx>
        <c:axId val="18040460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noFill/>
          <a:ln w="19050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6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80402816"/>
        <c:crosses val="autoZero"/>
        <c:crossBetween val="midCat"/>
      </c:valAx>
    </c:plotArea>
    <c:plotVisOnly val="1"/>
    <c:dispBlanksAs val="gap"/>
    <c:showDLblsOverMax val="0"/>
  </c:chart>
  <c:spPr>
    <a:solidFill>
      <a:srgbClr val="C4CAB2"/>
    </a:solidFill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3DB22F-925B-47EB-A927-DC218B314283}" type="presOf" srcId="{914700B9-77B5-440A-A438-DE98B6D4894D}" destId="{BD9AF279-D483-48F2-BBBD-45F8E8923512}" srcOrd="1" destOrd="0" presId="urn:microsoft.com/office/officeart/2005/8/layout/target3"/>
    <dgm:cxn modelId="{048D04B3-F058-481A-8CC2-DDE500146C88}" type="presOf" srcId="{100B6B2E-82E6-4C11-B19B-F2DB3A0EA64F}" destId="{DBA8199F-D892-4A8E-A352-2B7844050E09}" srcOrd="1" destOrd="0" presId="urn:microsoft.com/office/officeart/2005/8/layout/target3"/>
    <dgm:cxn modelId="{F6B5417C-FF5A-46FC-9DDD-D881B71C0862}" type="presOf" srcId="{1D8420EA-BFA0-403B-80F5-647FA396CC45}" destId="{8467D0EB-87A2-4285-8ACA-0398EFBF29BC}" srcOrd="1" destOrd="0" presId="urn:microsoft.com/office/officeart/2005/8/layout/target3"/>
    <dgm:cxn modelId="{AA66E060-0E3D-4EA7-956A-020069D01C55}" type="presOf" srcId="{130831A4-0540-4EC5-8F5A-93030E89D2D9}" destId="{F69CC921-512E-49F4-824C-A648EC5F27A5}" srcOrd="0" destOrd="0" presId="urn:microsoft.com/office/officeart/2005/8/layout/target3"/>
    <dgm:cxn modelId="{4C641795-D23D-480B-8B87-04CED4835443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191CB71-1277-4449-A5DE-127546304358}" type="presOf" srcId="{914700B9-77B5-440A-A438-DE98B6D4894D}" destId="{E73F1C26-6DCD-4001-88B9-355E01E2BCE7}" srcOrd="0" destOrd="0" presId="urn:microsoft.com/office/officeart/2005/8/layout/target3"/>
    <dgm:cxn modelId="{18E75071-C3CB-4BB8-85F1-F4F23C08D1E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6826E68-42F0-4028-A87C-11116BAF14E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07849A4-878A-43D2-8B99-1268248EB151}" type="presOf" srcId="{100B6B2E-82E6-4C11-B19B-F2DB3A0EA64F}" destId="{645AA564-2E9E-4954-AD87-AE01782CEC59}" srcOrd="0" destOrd="0" presId="urn:microsoft.com/office/officeart/2005/8/layout/target3"/>
    <dgm:cxn modelId="{B3A84119-2852-4DC0-BF94-7B35B3A4EEDC}" type="presParOf" srcId="{FE47432B-CA46-450C-8D8F-66C300A95B52}" destId="{B522209E-30D0-49D6-A340-2D383A11C668}" srcOrd="0" destOrd="0" presId="urn:microsoft.com/office/officeart/2005/8/layout/target3"/>
    <dgm:cxn modelId="{D6CAE3F4-CD65-4832-9DF0-DBC9A0A8AB29}" type="presParOf" srcId="{FE47432B-CA46-450C-8D8F-66C300A95B52}" destId="{ED5A8377-51D5-4DC5-B0E7-680166966720}" srcOrd="1" destOrd="0" presId="urn:microsoft.com/office/officeart/2005/8/layout/target3"/>
    <dgm:cxn modelId="{A5B70B3B-C92C-4EA6-BBA2-0F74A921F27A}" type="presParOf" srcId="{FE47432B-CA46-450C-8D8F-66C300A95B52}" destId="{F69CC921-512E-49F4-824C-A648EC5F27A5}" srcOrd="2" destOrd="0" presId="urn:microsoft.com/office/officeart/2005/8/layout/target3"/>
    <dgm:cxn modelId="{A563A456-874C-4019-8709-DC994C670FBF}" type="presParOf" srcId="{FE47432B-CA46-450C-8D8F-66C300A95B52}" destId="{61C9CE18-EDA6-4EDF-BA1C-09779D38FBBF}" srcOrd="3" destOrd="0" presId="urn:microsoft.com/office/officeart/2005/8/layout/target3"/>
    <dgm:cxn modelId="{05C4292F-26D4-4A86-ADB0-826EE87FB548}" type="presParOf" srcId="{FE47432B-CA46-450C-8D8F-66C300A95B52}" destId="{D60DEAAB-7AFE-435A-ACF6-18851E4B0426}" srcOrd="4" destOrd="0" presId="urn:microsoft.com/office/officeart/2005/8/layout/target3"/>
    <dgm:cxn modelId="{B3902DC5-FCB5-4962-BD8E-18C7EB56E88D}" type="presParOf" srcId="{FE47432B-CA46-450C-8D8F-66C300A95B52}" destId="{F7B3C0B7-F0F7-4F49-B02C-3630F8C5FAE5}" srcOrd="5" destOrd="0" presId="urn:microsoft.com/office/officeart/2005/8/layout/target3"/>
    <dgm:cxn modelId="{0C4FFCFA-540A-4D6E-9247-53A0A7F19B30}" type="presParOf" srcId="{FE47432B-CA46-450C-8D8F-66C300A95B52}" destId="{C9DA9446-E2D3-4F6A-8960-3CADFBF870B8}" srcOrd="6" destOrd="0" presId="urn:microsoft.com/office/officeart/2005/8/layout/target3"/>
    <dgm:cxn modelId="{32D30FB3-5C38-4475-9677-536A7D4A83E4}" type="presParOf" srcId="{FE47432B-CA46-450C-8D8F-66C300A95B52}" destId="{9726EC6F-D322-4CD3-B489-1BE3DF7CE70B}" srcOrd="7" destOrd="0" presId="urn:microsoft.com/office/officeart/2005/8/layout/target3"/>
    <dgm:cxn modelId="{8E7BAEB6-0656-4BAC-93F3-929554EDCB48}" type="presParOf" srcId="{FE47432B-CA46-450C-8D8F-66C300A95B52}" destId="{645AA564-2E9E-4954-AD87-AE01782CEC59}" srcOrd="8" destOrd="0" presId="urn:microsoft.com/office/officeart/2005/8/layout/target3"/>
    <dgm:cxn modelId="{121331D1-5FD6-45EB-883A-92ADAB350714}" type="presParOf" srcId="{FE47432B-CA46-450C-8D8F-66C300A95B52}" destId="{8538CAC4-6A86-42B8-B5AF-2FF155DB9D02}" srcOrd="9" destOrd="0" presId="urn:microsoft.com/office/officeart/2005/8/layout/target3"/>
    <dgm:cxn modelId="{E7FF6FBE-4A15-46AF-8EDA-83CE137F2AAD}" type="presParOf" srcId="{FE47432B-CA46-450C-8D8F-66C300A95B52}" destId="{26FD6024-A07F-46D0-8BC0-B5E595C5673D}" srcOrd="10" destOrd="0" presId="urn:microsoft.com/office/officeart/2005/8/layout/target3"/>
    <dgm:cxn modelId="{CB07140B-54AF-4292-907B-FAB404DD450D}" type="presParOf" srcId="{FE47432B-CA46-450C-8D8F-66C300A95B52}" destId="{E73F1C26-6DCD-4001-88B9-355E01E2BCE7}" srcOrd="11" destOrd="0" presId="urn:microsoft.com/office/officeart/2005/8/layout/target3"/>
    <dgm:cxn modelId="{0797DCBF-3F92-442A-8D50-3AEB66153A54}" type="presParOf" srcId="{FE47432B-CA46-450C-8D8F-66C300A95B52}" destId="{8E23E229-92FC-49D1-B5FE-0303176B8A4E}" srcOrd="12" destOrd="0" presId="urn:microsoft.com/office/officeart/2005/8/layout/target3"/>
    <dgm:cxn modelId="{BF3A6577-59BD-43C5-948F-361C9F951C7A}" type="presParOf" srcId="{FE47432B-CA46-450C-8D8F-66C300A95B52}" destId="{8467D0EB-87A2-4285-8ACA-0398EFBF29BC}" srcOrd="13" destOrd="0" presId="urn:microsoft.com/office/officeart/2005/8/layout/target3"/>
    <dgm:cxn modelId="{B13526E9-B4BA-410D-8DC7-50CBEABB0AD7}" type="presParOf" srcId="{FE47432B-CA46-450C-8D8F-66C300A95B52}" destId="{DBA8199F-D892-4A8E-A352-2B7844050E09}" srcOrd="14" destOrd="0" presId="urn:microsoft.com/office/officeart/2005/8/layout/target3"/>
    <dgm:cxn modelId="{E3174111-658F-4702-BFF7-A62704D8079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0.38975</cdr:x>
      <cdr:y>0.13239</cdr:y>
    </cdr:from>
    <cdr:to>
      <cdr:x>0.45824</cdr:x>
      <cdr:y>0.3703</cdr:y>
    </cdr:to>
    <cdr:sp macro="" textlink="">
      <cdr:nvSpPr>
        <cdr:cNvPr id="2" name="TextovéPole 1"/>
        <cdr:cNvSpPr txBox="1"/>
      </cdr:nvSpPr>
      <cdr:spPr>
        <a:xfrm xmlns:a="http://schemas.openxmlformats.org/drawingml/2006/main" rot="18820293">
          <a:off x="1796701" y="732861"/>
          <a:ext cx="86409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Petr</a:t>
          </a:r>
          <a:endParaRPr lang="cs-CZ" sz="2000" b="1" dirty="0">
            <a:solidFill>
              <a:schemeClr val="accent1">
                <a:lumMod val="7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0.49669</cdr:x>
      <cdr:y>0.54105</cdr:y>
    </cdr:from>
    <cdr:to>
      <cdr:x>0.66108</cdr:x>
      <cdr:y>0.64018</cdr:y>
    </cdr:to>
    <cdr:sp macro="" textlink="">
      <cdr:nvSpPr>
        <cdr:cNvPr id="3" name="TextovéPole 2"/>
        <cdr:cNvSpPr txBox="1"/>
      </cdr:nvSpPr>
      <cdr:spPr>
        <a:xfrm xmlns:a="http://schemas.openxmlformats.org/drawingml/2006/main" rot="2625782">
          <a:off x="2610903" y="1965077"/>
          <a:ext cx="86409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>
              <a:solidFill>
                <a:srgbClr val="99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Pavel</a:t>
          </a:r>
          <a:endParaRPr lang="cs-CZ" sz="2000" b="1" dirty="0">
            <a:solidFill>
              <a:srgbClr val="9966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0.08219</cdr:x>
      <cdr:y>0.13518</cdr:y>
    </cdr:from>
    <cdr:to>
      <cdr:x>0.17808</cdr:x>
      <cdr:y>0.27924</cdr:y>
    </cdr:to>
    <cdr:sp macro="" textlink="">
      <cdr:nvSpPr>
        <cdr:cNvPr id="4" name="TextovéPole 6"/>
        <cdr:cNvSpPr txBox="1"/>
      </cdr:nvSpPr>
      <cdr:spPr>
        <a:xfrm xmlns:a="http://schemas.openxmlformats.org/drawingml/2006/main">
          <a:off x="432048" y="490984"/>
          <a:ext cx="504056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0.09589</cdr:x>
      <cdr:y>0.79737</cdr:y>
    </cdr:from>
    <cdr:to>
      <cdr:x>0.19178</cdr:x>
      <cdr:y>0.94143</cdr:y>
    </cdr:to>
    <cdr:sp macro="" textlink="">
      <cdr:nvSpPr>
        <cdr:cNvPr id="5" name="TextovéPole 5"/>
        <cdr:cNvSpPr txBox="1"/>
      </cdr:nvSpPr>
      <cdr:spPr>
        <a:xfrm xmlns:a="http://schemas.openxmlformats.org/drawingml/2006/main">
          <a:off x="504056" y="2896020"/>
          <a:ext cx="504056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0.83562</cdr:x>
      <cdr:y>0.76962</cdr:y>
    </cdr:from>
    <cdr:to>
      <cdr:x>0.9589</cdr:x>
      <cdr:y>0.88858</cdr:y>
    </cdr:to>
    <cdr:sp macro="" textlink="">
      <cdr:nvSpPr>
        <cdr:cNvPr id="6" name="TextovéPole 5"/>
        <cdr:cNvSpPr txBox="1"/>
      </cdr:nvSpPr>
      <cdr:spPr>
        <a:xfrm xmlns:a="http://schemas.openxmlformats.org/drawingml/2006/main">
          <a:off x="4392488" y="2795240"/>
          <a:ext cx="648072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/>
            <a:t>t (h)</a:t>
          </a:r>
          <a:endParaRPr lang="cs-CZ" sz="2000" b="1" dirty="0"/>
        </a:p>
      </cdr:txBody>
    </cdr:sp>
  </cdr:relSizeAnchor>
  <cdr:relSizeAnchor xmlns:cdr="http://schemas.openxmlformats.org/drawingml/2006/chartDrawing">
    <cdr:from>
      <cdr:x>0.09589</cdr:x>
      <cdr:y>0</cdr:y>
    </cdr:from>
    <cdr:to>
      <cdr:x>0.30137</cdr:x>
      <cdr:y>0.11896</cdr:y>
    </cdr:to>
    <cdr:sp macro="" textlink="">
      <cdr:nvSpPr>
        <cdr:cNvPr id="7" name="TextovéPole 6"/>
        <cdr:cNvSpPr txBox="1"/>
      </cdr:nvSpPr>
      <cdr:spPr>
        <a:xfrm xmlns:a="http://schemas.openxmlformats.org/drawingml/2006/main">
          <a:off x="504056" y="-3226048"/>
          <a:ext cx="1080120" cy="43204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/>
            <a:t>s (km) (h)</a:t>
          </a:r>
          <a:endParaRPr lang="cs-CZ" sz="2000" b="1" dirty="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0.38975</cdr:x>
      <cdr:y>0.13239</cdr:y>
    </cdr:from>
    <cdr:to>
      <cdr:x>0.45824</cdr:x>
      <cdr:y>0.3703</cdr:y>
    </cdr:to>
    <cdr:sp macro="" textlink="">
      <cdr:nvSpPr>
        <cdr:cNvPr id="2" name="TextovéPole 1"/>
        <cdr:cNvSpPr txBox="1"/>
      </cdr:nvSpPr>
      <cdr:spPr>
        <a:xfrm xmlns:a="http://schemas.openxmlformats.org/drawingml/2006/main" rot="18820293">
          <a:off x="1796701" y="732861"/>
          <a:ext cx="86409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Petr</a:t>
          </a:r>
          <a:endParaRPr lang="cs-CZ" sz="2000" b="1" dirty="0">
            <a:solidFill>
              <a:schemeClr val="accent1">
                <a:lumMod val="7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0.49669</cdr:x>
      <cdr:y>0.54105</cdr:y>
    </cdr:from>
    <cdr:to>
      <cdr:x>0.66108</cdr:x>
      <cdr:y>0.64018</cdr:y>
    </cdr:to>
    <cdr:sp macro="" textlink="">
      <cdr:nvSpPr>
        <cdr:cNvPr id="3" name="TextovéPole 2"/>
        <cdr:cNvSpPr txBox="1"/>
      </cdr:nvSpPr>
      <cdr:spPr>
        <a:xfrm xmlns:a="http://schemas.openxmlformats.org/drawingml/2006/main" rot="2625782">
          <a:off x="2610903" y="1965077"/>
          <a:ext cx="86409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>
              <a:solidFill>
                <a:srgbClr val="99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Pavel</a:t>
          </a:r>
          <a:endParaRPr lang="cs-CZ" sz="2000" b="1" dirty="0">
            <a:solidFill>
              <a:srgbClr val="9966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0.05563</cdr:x>
      <cdr:y>0.17484</cdr:y>
    </cdr:from>
    <cdr:to>
      <cdr:x>0.15152</cdr:x>
      <cdr:y>0.3189</cdr:y>
    </cdr:to>
    <cdr:sp macro="" textlink="">
      <cdr:nvSpPr>
        <cdr:cNvPr id="4" name="TextovéPole 6"/>
        <cdr:cNvSpPr txBox="1"/>
      </cdr:nvSpPr>
      <cdr:spPr>
        <a:xfrm xmlns:a="http://schemas.openxmlformats.org/drawingml/2006/main">
          <a:off x="292444" y="635000"/>
          <a:ext cx="504056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0.05479</cdr:x>
      <cdr:y>0.72997</cdr:y>
    </cdr:from>
    <cdr:to>
      <cdr:x>0.15068</cdr:x>
      <cdr:y>0.87403</cdr:y>
    </cdr:to>
    <cdr:sp macro="" textlink="">
      <cdr:nvSpPr>
        <cdr:cNvPr id="5" name="TextovéPole 5"/>
        <cdr:cNvSpPr txBox="1"/>
      </cdr:nvSpPr>
      <cdr:spPr>
        <a:xfrm xmlns:a="http://schemas.openxmlformats.org/drawingml/2006/main">
          <a:off x="288032" y="2651224"/>
          <a:ext cx="504056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0.38975</cdr:x>
      <cdr:y>0.13239</cdr:y>
    </cdr:from>
    <cdr:to>
      <cdr:x>0.45824</cdr:x>
      <cdr:y>0.3703</cdr:y>
    </cdr:to>
    <cdr:sp macro="" textlink="">
      <cdr:nvSpPr>
        <cdr:cNvPr id="2" name="TextovéPole 1"/>
        <cdr:cNvSpPr txBox="1"/>
      </cdr:nvSpPr>
      <cdr:spPr>
        <a:xfrm xmlns:a="http://schemas.openxmlformats.org/drawingml/2006/main" rot="18820293">
          <a:off x="1796701" y="732861"/>
          <a:ext cx="86409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Petr</a:t>
          </a:r>
          <a:endParaRPr lang="cs-CZ" sz="2000" b="1" dirty="0">
            <a:solidFill>
              <a:schemeClr val="accent1">
                <a:lumMod val="7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0.49669</cdr:x>
      <cdr:y>0.54105</cdr:y>
    </cdr:from>
    <cdr:to>
      <cdr:x>0.66108</cdr:x>
      <cdr:y>0.64018</cdr:y>
    </cdr:to>
    <cdr:sp macro="" textlink="">
      <cdr:nvSpPr>
        <cdr:cNvPr id="3" name="TextovéPole 2"/>
        <cdr:cNvSpPr txBox="1"/>
      </cdr:nvSpPr>
      <cdr:spPr>
        <a:xfrm xmlns:a="http://schemas.openxmlformats.org/drawingml/2006/main" rot="2625782">
          <a:off x="2610903" y="1965077"/>
          <a:ext cx="86409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>
              <a:solidFill>
                <a:srgbClr val="99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Pavel</a:t>
          </a:r>
          <a:endParaRPr lang="cs-CZ" sz="2000" b="1" dirty="0">
            <a:solidFill>
              <a:srgbClr val="9966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0.05563</cdr:x>
      <cdr:y>0.17484</cdr:y>
    </cdr:from>
    <cdr:to>
      <cdr:x>0.15152</cdr:x>
      <cdr:y>0.3189</cdr:y>
    </cdr:to>
    <cdr:sp macro="" textlink="">
      <cdr:nvSpPr>
        <cdr:cNvPr id="4" name="TextovéPole 6"/>
        <cdr:cNvSpPr txBox="1"/>
      </cdr:nvSpPr>
      <cdr:spPr>
        <a:xfrm xmlns:a="http://schemas.openxmlformats.org/drawingml/2006/main">
          <a:off x="292444" y="635000"/>
          <a:ext cx="504056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0.05479</cdr:x>
      <cdr:y>0.72997</cdr:y>
    </cdr:from>
    <cdr:to>
      <cdr:x>0.15068</cdr:x>
      <cdr:y>0.87403</cdr:y>
    </cdr:to>
    <cdr:sp macro="" textlink="">
      <cdr:nvSpPr>
        <cdr:cNvPr id="5" name="TextovéPole 5"/>
        <cdr:cNvSpPr txBox="1"/>
      </cdr:nvSpPr>
      <cdr:spPr>
        <a:xfrm xmlns:a="http://schemas.openxmlformats.org/drawingml/2006/main">
          <a:off x="288032" y="2651224"/>
          <a:ext cx="504056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0.38975</cdr:x>
      <cdr:y>0.13239</cdr:y>
    </cdr:from>
    <cdr:to>
      <cdr:x>0.45824</cdr:x>
      <cdr:y>0.3703</cdr:y>
    </cdr:to>
    <cdr:sp macro="" textlink="">
      <cdr:nvSpPr>
        <cdr:cNvPr id="2" name="TextovéPole 1"/>
        <cdr:cNvSpPr txBox="1"/>
      </cdr:nvSpPr>
      <cdr:spPr>
        <a:xfrm xmlns:a="http://schemas.openxmlformats.org/drawingml/2006/main" rot="18820293">
          <a:off x="1796701" y="732861"/>
          <a:ext cx="86409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Petr</a:t>
          </a:r>
          <a:endParaRPr lang="cs-CZ" sz="2000" b="1" dirty="0">
            <a:solidFill>
              <a:schemeClr val="accent1">
                <a:lumMod val="7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0.49669</cdr:x>
      <cdr:y>0.54105</cdr:y>
    </cdr:from>
    <cdr:to>
      <cdr:x>0.66108</cdr:x>
      <cdr:y>0.64018</cdr:y>
    </cdr:to>
    <cdr:sp macro="" textlink="">
      <cdr:nvSpPr>
        <cdr:cNvPr id="3" name="TextovéPole 2"/>
        <cdr:cNvSpPr txBox="1"/>
      </cdr:nvSpPr>
      <cdr:spPr>
        <a:xfrm xmlns:a="http://schemas.openxmlformats.org/drawingml/2006/main" rot="2625782">
          <a:off x="2610903" y="1965077"/>
          <a:ext cx="864096" cy="3600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2000" b="1" dirty="0" smtClean="0">
              <a:solidFill>
                <a:srgbClr val="99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Pavel</a:t>
          </a:r>
          <a:endParaRPr lang="cs-CZ" sz="2000" b="1" dirty="0">
            <a:solidFill>
              <a:srgbClr val="9966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0.05563</cdr:x>
      <cdr:y>0.17484</cdr:y>
    </cdr:from>
    <cdr:to>
      <cdr:x>0.15152</cdr:x>
      <cdr:y>0.3189</cdr:y>
    </cdr:to>
    <cdr:sp macro="" textlink="">
      <cdr:nvSpPr>
        <cdr:cNvPr id="4" name="TextovéPole 6"/>
        <cdr:cNvSpPr txBox="1"/>
      </cdr:nvSpPr>
      <cdr:spPr>
        <a:xfrm xmlns:a="http://schemas.openxmlformats.org/drawingml/2006/main">
          <a:off x="292444" y="635000"/>
          <a:ext cx="504056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0.05479</cdr:x>
      <cdr:y>0.72997</cdr:y>
    </cdr:from>
    <cdr:to>
      <cdr:x>0.15068</cdr:x>
      <cdr:y>0.87403</cdr:y>
    </cdr:to>
    <cdr:sp macro="" textlink="">
      <cdr:nvSpPr>
        <cdr:cNvPr id="5" name="TextovéPole 5"/>
        <cdr:cNvSpPr txBox="1"/>
      </cdr:nvSpPr>
      <cdr:spPr>
        <a:xfrm xmlns:a="http://schemas.openxmlformats.org/drawingml/2006/main">
          <a:off x="288032" y="2651224"/>
          <a:ext cx="504056" cy="523220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1</cdr:x>
      <cdr:y>0.55826</cdr:y>
    </cdr:from>
    <cdr:to>
      <cdr:x>1</cdr:x>
      <cdr:y>1</cdr:y>
    </cdr:to>
    <cdr:cxnSp macro="">
      <cdr:nvCxnSpPr>
        <cdr:cNvPr id="6" name="Přímá spojnice 5"/>
        <cdr:cNvCxnSpPr/>
      </cdr:nvCxnSpPr>
      <cdr:spPr>
        <a:xfrm xmlns:a="http://schemas.openxmlformats.org/drawingml/2006/main">
          <a:off x="5751132" y="4847952"/>
          <a:ext cx="0" cy="1604385"/>
        </a:xfrm>
        <a:prstGeom xmlns:a="http://schemas.openxmlformats.org/drawingml/2006/main" prst="line">
          <a:avLst/>
        </a:prstGeom>
        <a:ln xmlns:a="http://schemas.openxmlformats.org/drawingml/2006/main">
          <a:prstDash val="sysDot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032137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7906235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Lineární funkce v praxi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538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174052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0028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procvičení lineární funkce – řešení příkladů z praxe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Prohlubuje znalosti a dovednosti v rýsování grafů funkcí.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umí použít lineární funkci při řešení příkladů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 praxe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 Procvičí si rýsování grafů v pravoúhlé soustavě souřadnic.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5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ročník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46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dorovný svitek 4"/>
          <p:cNvSpPr/>
          <p:nvPr/>
        </p:nvSpPr>
        <p:spPr>
          <a:xfrm>
            <a:off x="323528" y="908720"/>
            <a:ext cx="6336704" cy="5040560"/>
          </a:xfrm>
          <a:prstGeom prst="horizontalScroll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Jak a kde použít grafů lineárních funkcí </a:t>
            </a:r>
            <a:br>
              <a:rPr lang="cs-CZ" sz="4000" b="1" dirty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</a:br>
            <a:r>
              <a:rPr lang="cs-CZ" sz="4000" b="1" dirty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si ukážeme </a:t>
            </a:r>
            <a:br>
              <a:rPr lang="cs-CZ" sz="4000" b="1" dirty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</a:br>
            <a:r>
              <a:rPr lang="cs-CZ" sz="4000" b="1" dirty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v následujících příkladech.</a:t>
            </a:r>
          </a:p>
          <a:p>
            <a:pPr algn="ctr"/>
            <a:endParaRPr lang="cs-CZ" dirty="0"/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7524328" y="368660"/>
            <a:ext cx="936104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58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hnutý roh 2"/>
          <p:cNvSpPr/>
          <p:nvPr/>
        </p:nvSpPr>
        <p:spPr>
          <a:xfrm>
            <a:off x="1619672" y="2132856"/>
            <a:ext cx="6120680" cy="1426869"/>
          </a:xfrm>
          <a:prstGeom prst="foldedCorner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5000"/>
              </a:srgbClr>
            </a:outerShdw>
            <a:reflection stA="90000" endPos="6000" dist="114300" dir="5400000" sy="-100000" algn="bl" rotWithShape="0"/>
          </a:effectLst>
          <a:scene3d>
            <a:camera prst="orthographicFront"/>
            <a:lightRig rig="brightRoom" dir="t"/>
          </a:scene3d>
          <a:sp3d extrusionH="12700" contourW="25400" prstMaterial="flat">
            <a:bevelT w="63500" h="152400" prst="angle"/>
            <a:contourClr>
              <a:schemeClr val="accent2">
                <a:shade val="3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č. 1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hnutý roh 3"/>
          <p:cNvSpPr/>
          <p:nvPr/>
        </p:nvSpPr>
        <p:spPr>
          <a:xfrm>
            <a:off x="827584" y="4100759"/>
            <a:ext cx="7704856" cy="1584176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 w="38100">
            <a:solidFill>
              <a:srgbClr val="9966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jednoduchých rovnic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1168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2950" y="1844823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Sestrojte graf lineární funkce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2x - 3. </a:t>
            </a: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1039975429"/>
              </p:ext>
            </p:extLst>
          </p:nvPr>
        </p:nvGraphicFramePr>
        <p:xfrm>
          <a:off x="3923928" y="2636912"/>
          <a:ext cx="5015880" cy="39292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2636912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Zjistěte všechna x, pro která platí:</a:t>
            </a:r>
            <a:endParaRPr lang="cs-CZ" sz="2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38398" y="3501008"/>
            <a:ext cx="1453282" cy="50405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2x – 3 = 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2825" y="4149080"/>
            <a:ext cx="1458855" cy="50405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2x – 3 = 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1520" y="4797152"/>
            <a:ext cx="1440160" cy="50405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2x – 3 = -3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51520" y="5445224"/>
            <a:ext cx="1440160" cy="50405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2x – 3 = 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1520" y="6093296"/>
            <a:ext cx="1440160" cy="50405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2x – 3 = -7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Šrafovaná šipka doprava 10"/>
          <p:cNvSpPr/>
          <p:nvPr/>
        </p:nvSpPr>
        <p:spPr>
          <a:xfrm>
            <a:off x="1835696" y="4113136"/>
            <a:ext cx="1080120" cy="540000"/>
          </a:xfrm>
          <a:prstGeom prst="stripedRightArrow">
            <a:avLst>
              <a:gd name="adj1" fmla="val 68793"/>
              <a:gd name="adj2" fmla="val 3389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y = 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928430" y="3501008"/>
            <a:ext cx="936104" cy="504056"/>
          </a:xfrm>
          <a:prstGeom prst="roundRect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b="1" dirty="0" smtClean="0"/>
              <a:t>x = 1,5</a:t>
            </a:r>
            <a:endParaRPr lang="cs-CZ" sz="1900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6434892" y="4280006"/>
            <a:ext cx="585380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Šrafovaná šipka doprava 20"/>
          <p:cNvSpPr/>
          <p:nvPr/>
        </p:nvSpPr>
        <p:spPr>
          <a:xfrm>
            <a:off x="1835696" y="3501008"/>
            <a:ext cx="1080120" cy="540000"/>
          </a:xfrm>
          <a:prstGeom prst="stripedRightArrow">
            <a:avLst>
              <a:gd name="adj1" fmla="val 68793"/>
              <a:gd name="adj2" fmla="val 3389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y = 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Šrafovaná šipka doprava 21"/>
          <p:cNvSpPr/>
          <p:nvPr/>
        </p:nvSpPr>
        <p:spPr>
          <a:xfrm>
            <a:off x="1835696" y="4761208"/>
            <a:ext cx="1080120" cy="540000"/>
          </a:xfrm>
          <a:prstGeom prst="stripedRightArrow">
            <a:avLst>
              <a:gd name="adj1" fmla="val 68793"/>
              <a:gd name="adj2" fmla="val 3389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y = -3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Šrafovaná šipka doprava 22"/>
          <p:cNvSpPr/>
          <p:nvPr/>
        </p:nvSpPr>
        <p:spPr>
          <a:xfrm>
            <a:off x="1835696" y="5409280"/>
            <a:ext cx="1080120" cy="540000"/>
          </a:xfrm>
          <a:prstGeom prst="stripedRightArrow">
            <a:avLst>
              <a:gd name="adj1" fmla="val 68793"/>
              <a:gd name="adj2" fmla="val 3389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y = 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Šrafovaná šipka doprava 23"/>
          <p:cNvSpPr/>
          <p:nvPr/>
        </p:nvSpPr>
        <p:spPr>
          <a:xfrm>
            <a:off x="1835696" y="6075324"/>
            <a:ext cx="1080120" cy="540000"/>
          </a:xfrm>
          <a:prstGeom prst="stripedRightArrow">
            <a:avLst>
              <a:gd name="adj1" fmla="val 68793"/>
              <a:gd name="adj2" fmla="val 3389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y = -7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957469" y="4149080"/>
            <a:ext cx="936104" cy="504056"/>
          </a:xfrm>
          <a:prstGeom prst="roundRect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b="1" dirty="0" smtClean="0"/>
              <a:t>x = 2,5</a:t>
            </a:r>
            <a:endParaRPr lang="cs-CZ" sz="19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2957469" y="4797152"/>
            <a:ext cx="936104" cy="504056"/>
          </a:xfrm>
          <a:prstGeom prst="roundRect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x = 0</a:t>
            </a:r>
            <a:endParaRPr lang="cs-CZ" sz="2000" b="1" dirty="0"/>
          </a:p>
        </p:txBody>
      </p:sp>
      <p:sp>
        <p:nvSpPr>
          <p:cNvPr id="27" name="Zaoblený obdélník 26"/>
          <p:cNvSpPr/>
          <p:nvPr/>
        </p:nvSpPr>
        <p:spPr>
          <a:xfrm>
            <a:off x="2943759" y="5400002"/>
            <a:ext cx="936104" cy="504056"/>
          </a:xfrm>
          <a:prstGeom prst="roundRect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b="1" dirty="0" smtClean="0"/>
              <a:t>x = 3,5</a:t>
            </a:r>
            <a:endParaRPr lang="cs-CZ" sz="1900" b="1" dirty="0"/>
          </a:p>
        </p:txBody>
      </p:sp>
      <p:sp>
        <p:nvSpPr>
          <p:cNvPr id="28" name="Zaoblený obdélník 27"/>
          <p:cNvSpPr/>
          <p:nvPr/>
        </p:nvSpPr>
        <p:spPr>
          <a:xfrm>
            <a:off x="2943759" y="6075324"/>
            <a:ext cx="936104" cy="504056"/>
          </a:xfrm>
          <a:prstGeom prst="roundRect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x = -2</a:t>
            </a:r>
            <a:endParaRPr lang="cs-CZ" sz="2000" b="1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6434892" y="3794281"/>
            <a:ext cx="945420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7380312" y="3797424"/>
            <a:ext cx="0" cy="49567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6434892" y="3284984"/>
            <a:ext cx="1377468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812360" y="3301752"/>
            <a:ext cx="0" cy="97825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>
            <a:off x="5652120" y="5937958"/>
            <a:ext cx="791311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V="1">
            <a:off x="5652120" y="4293096"/>
            <a:ext cx="0" cy="161096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9761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4" grpId="0" uiExpand="1">
        <p:bldSub>
          <a:bldChart bld="series"/>
        </p:bldSub>
      </p:bldGraphic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hnutý roh 2"/>
          <p:cNvSpPr/>
          <p:nvPr/>
        </p:nvSpPr>
        <p:spPr>
          <a:xfrm>
            <a:off x="1619672" y="2132856"/>
            <a:ext cx="6120680" cy="1426869"/>
          </a:xfrm>
          <a:prstGeom prst="foldedCorner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5000"/>
              </a:srgbClr>
            </a:outerShdw>
            <a:reflection stA="90000" endPos="6000" dist="114300" dir="5400000" sy="-100000" algn="bl" rotWithShape="0"/>
          </a:effectLst>
          <a:scene3d>
            <a:camera prst="orthographicFront"/>
            <a:lightRig rig="brightRoom" dir="t"/>
          </a:scene3d>
          <a:sp3d extrusionH="12700" contourW="25400" prstMaterial="flat">
            <a:bevelT w="63500" h="152400" prst="angle"/>
            <a:contourClr>
              <a:schemeClr val="accent2">
                <a:shade val="3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č. 2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hnutý roh 3"/>
          <p:cNvSpPr/>
          <p:nvPr/>
        </p:nvSpPr>
        <p:spPr>
          <a:xfrm>
            <a:off x="827584" y="4100759"/>
            <a:ext cx="7704856" cy="1584176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 w="38100">
            <a:solidFill>
              <a:srgbClr val="9966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a kdy se potkali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389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55446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Petr se vydal z místa A do místa B, </a:t>
            </a:r>
            <a:br>
              <a:rPr lang="cs-CZ" sz="2200" b="1" dirty="0" smtClean="0"/>
            </a:br>
            <a:r>
              <a:rPr lang="cs-CZ" sz="2200" b="1" dirty="0" smtClean="0"/>
              <a:t>Pavel šel z místa B do místa A. Vzdálenost </a:t>
            </a:r>
            <a:br>
              <a:rPr lang="cs-CZ" sz="2200" b="1" dirty="0" smtClean="0"/>
            </a:br>
            <a:r>
              <a:rPr lang="cs-CZ" sz="2200" b="1" dirty="0" smtClean="0"/>
              <a:t>z místa A do B je 5 km.</a:t>
            </a:r>
          </a:p>
          <a:p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(Oba šli po celou dobu konstantní rychlostí.)</a:t>
            </a: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2227702036"/>
              </p:ext>
            </p:extLst>
          </p:nvPr>
        </p:nvGraphicFramePr>
        <p:xfrm>
          <a:off x="3707904" y="3226048"/>
          <a:ext cx="5256584" cy="36319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5724128" y="1700808"/>
            <a:ext cx="3168352" cy="144016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Následující grafy vyjadřují vzdálenosti Petra a Pavla  od místa A v závislosti na čase od stratu až po cíl.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356992"/>
            <a:ext cx="345638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200" b="1" i="1" dirty="0" smtClean="0"/>
              <a:t>O kolik minut později vyrazil na cestu Pavel než Petr?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200" b="1" i="1" dirty="0"/>
          </a:p>
          <a:p>
            <a:pPr marL="457200" indent="-457200">
              <a:buFont typeface="Wingdings" pitchFamily="2" charset="2"/>
              <a:buChar char="q"/>
            </a:pPr>
            <a:endParaRPr lang="cs-CZ" sz="2200" b="1" i="1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200" b="1" i="1" dirty="0" smtClean="0"/>
              <a:t>Jak dlouho trvala cesta Petrovi?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623136" y="487194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1560" y="6286079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se zakulaceným příčným rohem 11"/>
          <p:cNvSpPr/>
          <p:nvPr/>
        </p:nvSpPr>
        <p:spPr>
          <a:xfrm>
            <a:off x="2346255" y="5805264"/>
            <a:ext cx="1224136" cy="504056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 h</a:t>
            </a:r>
            <a:endParaRPr lang="cs-CZ" sz="2400" b="1" dirty="0"/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2339752" y="4335170"/>
            <a:ext cx="1224136" cy="504056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15 min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2377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4" grpId="0">
        <p:bldAsOne/>
      </p:bldGraphic>
      <p:bldP spid="5" grpId="0" animBg="1"/>
      <p:bldP spid="8" grpId="0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55446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Petr se vydal z místa A do místa B, </a:t>
            </a:r>
            <a:br>
              <a:rPr lang="cs-CZ" sz="2200" b="1" dirty="0" smtClean="0"/>
            </a:br>
            <a:r>
              <a:rPr lang="cs-CZ" sz="2200" b="1" dirty="0" smtClean="0"/>
              <a:t>Pavel šel z místa B do místa A. Vzdálenost </a:t>
            </a:r>
            <a:br>
              <a:rPr lang="cs-CZ" sz="2200" b="1" dirty="0" smtClean="0"/>
            </a:br>
            <a:r>
              <a:rPr lang="cs-CZ" sz="2200" b="1" dirty="0" smtClean="0"/>
              <a:t>z místa A do B je 5 km.</a:t>
            </a:r>
          </a:p>
          <a:p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(Oba šli po celou dobu konstantní rychlostí.)</a:t>
            </a: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908957784"/>
              </p:ext>
            </p:extLst>
          </p:nvPr>
        </p:nvGraphicFramePr>
        <p:xfrm>
          <a:off x="3707904" y="3226048"/>
          <a:ext cx="5256584" cy="36319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5724128" y="1700808"/>
            <a:ext cx="3168352" cy="144016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Následující grafy vyjadřují vzdálenosti Petra a Pavla  od místa A v závislosti na čase od stratu až po cíl.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374493"/>
            <a:ext cx="345638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200" b="1" i="1" dirty="0" smtClean="0"/>
              <a:t>Kdo z nich zdolal cestu rychleji?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200" b="1" i="1" dirty="0" smtClean="0"/>
          </a:p>
          <a:p>
            <a:pPr marL="457200" indent="-457200">
              <a:buFont typeface="Wingdings" pitchFamily="2" charset="2"/>
              <a:buChar char="q"/>
            </a:pPr>
            <a:endParaRPr lang="cs-CZ" sz="2200" b="1" i="1" dirty="0"/>
          </a:p>
          <a:p>
            <a:pPr marL="457200" indent="-457200">
              <a:buFont typeface="Wingdings" pitchFamily="2" charset="2"/>
              <a:buChar char="q"/>
            </a:pPr>
            <a:endParaRPr lang="cs-CZ" sz="2200" b="1" i="1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200" b="1" i="1" dirty="0" smtClean="0"/>
              <a:t>O kolik minut to bylo?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200" b="1" i="1" dirty="0"/>
          </a:p>
          <a:p>
            <a:pPr marL="457200" indent="-457200">
              <a:buFont typeface="Wingdings" pitchFamily="2" charset="2"/>
              <a:buChar char="q"/>
            </a:pPr>
            <a:endParaRPr lang="cs-CZ" sz="2200" b="1" i="1" dirty="0" smtClean="0"/>
          </a:p>
          <a:p>
            <a:pPr marL="324000" indent="-457200">
              <a:buFont typeface="Wingdings" pitchFamily="2" charset="2"/>
              <a:buChar char="q"/>
            </a:pPr>
            <a:endParaRPr lang="cs-CZ" sz="2200" b="1" i="1" dirty="0"/>
          </a:p>
          <a:p>
            <a:pPr marL="324000" indent="-457200">
              <a:buFont typeface="Wingdings" pitchFamily="2" charset="2"/>
              <a:buChar char="q"/>
            </a:pPr>
            <a:endParaRPr lang="cs-CZ" sz="2200" b="1" i="1" dirty="0" smtClean="0"/>
          </a:p>
        </p:txBody>
      </p:sp>
      <p:cxnSp>
        <p:nvCxnSpPr>
          <p:cNvPr id="7" name="Přímá spojnice 6"/>
          <p:cNvCxnSpPr/>
          <p:nvPr/>
        </p:nvCxnSpPr>
        <p:spPr>
          <a:xfrm>
            <a:off x="539552" y="465313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1560" y="6165304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se zakulaceným příčným rohem 10"/>
          <p:cNvSpPr/>
          <p:nvPr/>
        </p:nvSpPr>
        <p:spPr>
          <a:xfrm>
            <a:off x="2339752" y="4083237"/>
            <a:ext cx="1224136" cy="504056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Petr</a:t>
            </a:r>
            <a:endParaRPr lang="cs-CZ" sz="2400" b="1" dirty="0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2411760" y="5661015"/>
            <a:ext cx="1224136" cy="504056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15 min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0572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55446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Petr se vydal z místa A do místa B, </a:t>
            </a:r>
            <a:br>
              <a:rPr lang="cs-CZ" sz="2200" b="1" dirty="0" smtClean="0"/>
            </a:br>
            <a:r>
              <a:rPr lang="cs-CZ" sz="2200" b="1" dirty="0" smtClean="0"/>
              <a:t>Pavel šel z místa B do místa A. Vzdálenost </a:t>
            </a:r>
            <a:br>
              <a:rPr lang="cs-CZ" sz="2200" b="1" dirty="0" smtClean="0"/>
            </a:br>
            <a:r>
              <a:rPr lang="cs-CZ" sz="2200" b="1" dirty="0" smtClean="0"/>
              <a:t>z místa A do B je 5 km.</a:t>
            </a:r>
          </a:p>
          <a:p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(Oba šli po celou dobu konstantní rychlostí.)</a:t>
            </a: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2797734660"/>
              </p:ext>
            </p:extLst>
          </p:nvPr>
        </p:nvGraphicFramePr>
        <p:xfrm>
          <a:off x="3707904" y="3226048"/>
          <a:ext cx="5256584" cy="36319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5724128" y="1700808"/>
            <a:ext cx="3168352" cy="144016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Následující grafy vyjadřují vzdálenosti Petra a Pavla  od místa A v závislosti na čase od stratu až po cíl.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150" y="3392996"/>
            <a:ext cx="34563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200" b="1" i="1" dirty="0"/>
              <a:t>Jakou rychlostí se pohyboval Pavel</a:t>
            </a:r>
            <a:r>
              <a:rPr lang="cs-CZ" sz="2200" b="1" i="1" dirty="0" smtClean="0"/>
              <a:t>?</a:t>
            </a:r>
          </a:p>
          <a:p>
            <a:pPr marL="457200" indent="-457200">
              <a:buFont typeface="+mj-lt"/>
              <a:buAutoNum type="arabicParenR"/>
            </a:pPr>
            <a:endParaRPr lang="cs-CZ" sz="2200" b="1" i="1" dirty="0" smtClean="0"/>
          </a:p>
          <a:p>
            <a:pPr marL="457200" indent="-457200">
              <a:buFont typeface="+mj-lt"/>
              <a:buAutoNum type="arabicParenR"/>
            </a:pPr>
            <a:endParaRPr lang="cs-CZ" sz="2200" b="1" i="1" dirty="0"/>
          </a:p>
          <a:p>
            <a:pPr marL="457200" indent="-457200">
              <a:buFont typeface="+mj-lt"/>
              <a:buAutoNum type="arabicParenR"/>
            </a:pPr>
            <a:endParaRPr lang="cs-CZ" sz="2200" b="1" i="1" dirty="0"/>
          </a:p>
          <a:p>
            <a:pPr marL="457200" indent="-457200">
              <a:buFont typeface="+mj-lt"/>
              <a:buAutoNum type="arabicParenR"/>
            </a:pPr>
            <a:r>
              <a:rPr lang="cs-CZ" sz="2200" b="1" i="1" dirty="0" smtClean="0"/>
              <a:t>Jaká byla Petrova rychlost?</a:t>
            </a:r>
          </a:p>
          <a:p>
            <a:pPr marL="457200" indent="-457200">
              <a:buFont typeface="+mj-lt"/>
              <a:buAutoNum type="arabicParenR"/>
            </a:pPr>
            <a:endParaRPr lang="cs-CZ" sz="2200" b="1" i="1" dirty="0" smtClean="0"/>
          </a:p>
          <a:p>
            <a:pPr marL="457200" indent="-457200">
              <a:buFont typeface="+mj-lt"/>
              <a:buAutoNum type="arabicParenR"/>
            </a:pPr>
            <a:endParaRPr lang="cs-CZ" sz="2200" b="1" i="1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2437253" y="4293257"/>
            <a:ext cx="1224136" cy="504056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 km/h</a:t>
            </a:r>
            <a:endParaRPr lang="cs-CZ" sz="2400" b="1" dirty="0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2388532" y="5953973"/>
            <a:ext cx="1224136" cy="504056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 km/h</a:t>
            </a:r>
            <a:endParaRPr lang="cs-CZ" sz="24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755576" y="4797152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43626" y="6458029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830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55446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Petr se vydal z místa A do místa B, </a:t>
            </a:r>
            <a:br>
              <a:rPr lang="cs-CZ" sz="2200" b="1" dirty="0" smtClean="0"/>
            </a:br>
            <a:r>
              <a:rPr lang="cs-CZ" sz="2200" b="1" dirty="0" smtClean="0"/>
              <a:t>Pavel šel z místa B do místa A. Vzdálenost </a:t>
            </a:r>
            <a:br>
              <a:rPr lang="cs-CZ" sz="2200" b="1" dirty="0" smtClean="0"/>
            </a:br>
            <a:r>
              <a:rPr lang="cs-CZ" sz="2200" b="1" dirty="0" smtClean="0"/>
              <a:t>z místa A do B je 5 km.</a:t>
            </a:r>
          </a:p>
          <a:p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(Oba šli po celou dobu konstantní rychlostí.)</a:t>
            </a: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3329293007"/>
              </p:ext>
            </p:extLst>
          </p:nvPr>
        </p:nvGraphicFramePr>
        <p:xfrm>
          <a:off x="3707904" y="3226048"/>
          <a:ext cx="5256584" cy="36319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5724128" y="1700808"/>
            <a:ext cx="3168352" cy="144016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Následující grafy vyjadřují vzdálenosti Petra a Pavla  od místa A v závislosti na čase od stratu až po cíl.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0452" y="3284984"/>
            <a:ext cx="34563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200" b="1" i="1" dirty="0" smtClean="0"/>
              <a:t>Za kolik minut potkal Petr Pavla?</a:t>
            </a:r>
          </a:p>
          <a:p>
            <a:pPr marL="457200" indent="-457200">
              <a:buFont typeface="+mj-lt"/>
              <a:buAutoNum type="arabicParenR"/>
            </a:pPr>
            <a:endParaRPr lang="cs-CZ" sz="2200" b="1" i="1" dirty="0" smtClean="0"/>
          </a:p>
          <a:p>
            <a:pPr marL="457200" indent="-457200">
              <a:buFont typeface="+mj-lt"/>
              <a:buAutoNum type="arabicParenR"/>
            </a:pPr>
            <a:endParaRPr lang="cs-CZ" sz="2200" b="1" i="1" dirty="0" smtClean="0"/>
          </a:p>
          <a:p>
            <a:pPr marL="457200" indent="-457200">
              <a:buFont typeface="+mj-lt"/>
              <a:buAutoNum type="arabicParenR"/>
            </a:pPr>
            <a:endParaRPr lang="cs-CZ" sz="2200" b="1" i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200" b="1" i="1" dirty="0" smtClean="0"/>
              <a:t>Kolik km ušel Petr, než se setkal s Pavlem?</a:t>
            </a:r>
          </a:p>
          <a:p>
            <a:pPr marL="457200" indent="-457200">
              <a:buFont typeface="+mj-lt"/>
              <a:buAutoNum type="arabicParenR"/>
            </a:pPr>
            <a:endParaRPr lang="cs-CZ" sz="2200" b="1" i="1" dirty="0" smtClean="0"/>
          </a:p>
          <a:p>
            <a:pPr marL="457200" indent="-457200">
              <a:buFont typeface="+mj-lt"/>
              <a:buAutoNum type="arabicParenR"/>
            </a:pPr>
            <a:endParaRPr lang="cs-CZ" sz="2200" b="1" i="1" dirty="0" smtClean="0"/>
          </a:p>
          <a:p>
            <a:pPr marL="457200"/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791580" y="465313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91580" y="6326648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se zakulaceným příčným rohem 10"/>
          <p:cNvSpPr/>
          <p:nvPr/>
        </p:nvSpPr>
        <p:spPr>
          <a:xfrm>
            <a:off x="2437253" y="4149080"/>
            <a:ext cx="1224136" cy="504056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 min</a:t>
            </a:r>
            <a:endParaRPr lang="cs-CZ" sz="2400" b="1" dirty="0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2442700" y="5808051"/>
            <a:ext cx="1224136" cy="504056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3,3 km</a:t>
            </a:r>
            <a:endParaRPr lang="cs-CZ" sz="2400" b="1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5700332" y="4797152"/>
            <a:ext cx="0" cy="1604385"/>
          </a:xfrm>
          <a:prstGeom prst="line">
            <a:avLst/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139952" y="4734000"/>
            <a:ext cx="1560380" cy="0"/>
          </a:xfrm>
          <a:prstGeom prst="line">
            <a:avLst/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049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hnutý roh 2"/>
          <p:cNvSpPr/>
          <p:nvPr/>
        </p:nvSpPr>
        <p:spPr>
          <a:xfrm>
            <a:off x="1619672" y="2132856"/>
            <a:ext cx="6120680" cy="1426869"/>
          </a:xfrm>
          <a:prstGeom prst="foldedCorner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5000"/>
              </a:srgbClr>
            </a:outerShdw>
            <a:reflection stA="90000" endPos="6000" dist="114300" dir="5400000" sy="-100000" algn="bl" rotWithShape="0"/>
          </a:effectLst>
          <a:scene3d>
            <a:camera prst="orthographicFront"/>
            <a:lightRig rig="brightRoom" dir="t"/>
          </a:scene3d>
          <a:sp3d extrusionH="12700" contourW="25400" prstMaterial="flat">
            <a:bevelT w="63500" h="152400" prst="angle"/>
            <a:contourClr>
              <a:schemeClr val="accent2">
                <a:shade val="3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č. 3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hnutý roh 3"/>
          <p:cNvSpPr/>
          <p:nvPr/>
        </p:nvSpPr>
        <p:spPr>
          <a:xfrm>
            <a:off x="827584" y="4100759"/>
            <a:ext cx="7704856" cy="1584176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 w="38100">
            <a:solidFill>
              <a:srgbClr val="9966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Grafické řešení </a:t>
            </a:r>
            <a:b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287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912" y="1853208"/>
            <a:ext cx="8344544" cy="76944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Vyřešte soustavu rovnic</a:t>
            </a:r>
            <a:r>
              <a:rPr lang="cs-CZ" sz="2200" b="1" dirty="0" smtClean="0">
                <a:solidFill>
                  <a:srgbClr val="002060"/>
                </a:solidFill>
              </a:rPr>
              <a:t>:               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+ 6 = 2y – x</a:t>
            </a:r>
          </a:p>
          <a:p>
            <a:r>
              <a:rPr lang="cs-CZ" sz="2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x + y = 1</a:t>
            </a:r>
            <a:endParaRPr lang="cs-CZ" sz="22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1912" y="2996952"/>
            <a:ext cx="8488560" cy="4308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200" b="1" dirty="0" smtClean="0"/>
              <a:t>Vyjádříme z obou rovnic soustavy neznámou y: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endParaRPr lang="cs-CZ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501008"/>
            <a:ext cx="3384376" cy="15542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x </a:t>
            </a:r>
            <a:r>
              <a:rPr lang="cs-CZ" sz="2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+ 6 = 2y – x      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│+x                        </a:t>
            </a:r>
          </a:p>
          <a:p>
            <a:pPr>
              <a:spcBef>
                <a:spcPts val="600"/>
              </a:spcBef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cs-CZ" sz="2000" dirty="0"/>
              <a:t> 2x + 6 = 2y            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│: 2</a:t>
            </a:r>
            <a:endParaRPr lang="cs-CZ" sz="2000" dirty="0"/>
          </a:p>
          <a:p>
            <a:pPr>
              <a:spcBef>
                <a:spcPts val="600"/>
              </a:spcBef>
            </a:pPr>
            <a:r>
              <a:rPr lang="cs-CZ" sz="2000" dirty="0"/>
              <a:t>           x + 3 = y</a:t>
            </a:r>
          </a:p>
          <a:p>
            <a:pPr>
              <a:spcBef>
                <a:spcPts val="600"/>
              </a:spcBef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y = x +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6192" y="3501008"/>
            <a:ext cx="3020144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x </a:t>
            </a:r>
            <a:r>
              <a:rPr lang="cs-CZ" sz="2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y = </a:t>
            </a:r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     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│- x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y = 1 – x</a:t>
            </a:r>
          </a:p>
        </p:txBody>
      </p:sp>
      <p:sp>
        <p:nvSpPr>
          <p:cNvPr id="9" name="Šipka nahoru 8"/>
          <p:cNvSpPr/>
          <p:nvPr/>
        </p:nvSpPr>
        <p:spPr>
          <a:xfrm rot="10800000">
            <a:off x="4716016" y="4407208"/>
            <a:ext cx="3062436" cy="1296144"/>
          </a:xfrm>
          <a:prstGeom prst="upArrow">
            <a:avLst>
              <a:gd name="adj1" fmla="val 69609"/>
              <a:gd name="adj2" fmla="val 22623"/>
            </a:avLst>
          </a:prstGeom>
          <a:solidFill>
            <a:schemeClr val="tx2">
              <a:lumMod val="60000"/>
              <a:lumOff val="40000"/>
            </a:schemeClr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</a:t>
            </a:r>
          </a:p>
          <a:p>
            <a:pPr algn="ctr"/>
            <a:r>
              <a:rPr lang="en-US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en-US" sz="2400" b="1" baseline="-25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baseline="-25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y = -x + 1</a:t>
            </a:r>
            <a:endParaRPr lang="en-US" sz="2400" b="1" baseline="-25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ipka nahoru 9"/>
          <p:cNvSpPr/>
          <p:nvPr/>
        </p:nvSpPr>
        <p:spPr>
          <a:xfrm rot="10800000">
            <a:off x="942223" y="5229200"/>
            <a:ext cx="3384376" cy="1296144"/>
          </a:xfrm>
          <a:prstGeom prst="upArrow">
            <a:avLst>
              <a:gd name="adj1" fmla="val 74195"/>
              <a:gd name="adj2" fmla="val 22623"/>
            </a:avLst>
          </a:prstGeom>
          <a:solidFill>
            <a:srgbClr val="6699FF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600000" rev="10799999"/>
              </a:camera>
              <a:lightRig rig="threePt" dir="t"/>
            </a:scene3d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en-US" sz="2400" b="1" baseline="-25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y = x + 3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1082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Šipka nahoru 2"/>
          <p:cNvSpPr/>
          <p:nvPr/>
        </p:nvSpPr>
        <p:spPr>
          <a:xfrm rot="10800000">
            <a:off x="251520" y="1805148"/>
            <a:ext cx="2915816" cy="1296144"/>
          </a:xfrm>
          <a:prstGeom prst="upArrow">
            <a:avLst>
              <a:gd name="adj1" fmla="val 74195"/>
              <a:gd name="adj2" fmla="val 22623"/>
            </a:avLst>
          </a:prstGeom>
          <a:solidFill>
            <a:srgbClr val="6699FF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600000" rev="10799999"/>
              </a:camera>
              <a:lightRig rig="threePt" dir="t"/>
            </a:scene3d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en-US" sz="2400" b="1" baseline="-25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y = x + 3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nahoru 3"/>
          <p:cNvSpPr/>
          <p:nvPr/>
        </p:nvSpPr>
        <p:spPr>
          <a:xfrm rot="10800000">
            <a:off x="6012160" y="1805149"/>
            <a:ext cx="2846412" cy="1296144"/>
          </a:xfrm>
          <a:prstGeom prst="upArrow">
            <a:avLst>
              <a:gd name="adj1" fmla="val 69609"/>
              <a:gd name="adj2" fmla="val 22623"/>
            </a:avLst>
          </a:prstGeom>
          <a:solidFill>
            <a:schemeClr val="tx2">
              <a:lumMod val="60000"/>
              <a:lumOff val="40000"/>
            </a:schemeClr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</a:t>
            </a:r>
          </a:p>
          <a:p>
            <a:pPr algn="ctr"/>
            <a:r>
              <a:rPr lang="en-US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en-US" sz="2400" b="1" baseline="-25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baseline="-25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y = -x + 1</a:t>
            </a:r>
            <a:endParaRPr lang="en-US" sz="2400" b="1" baseline="-25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4415" y="213285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Sestrojíme grafy funkcí: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1807074"/>
              </p:ext>
            </p:extLst>
          </p:nvPr>
        </p:nvGraphicFramePr>
        <p:xfrm>
          <a:off x="266865" y="2996952"/>
          <a:ext cx="1584177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8059"/>
                <a:gridCol w="528059"/>
                <a:gridCol w="528059"/>
              </a:tblGrid>
              <a:tr h="35464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</a:tr>
              <a:tr h="34431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2279736"/>
              </p:ext>
            </p:extLst>
          </p:nvPr>
        </p:nvGraphicFramePr>
        <p:xfrm>
          <a:off x="7404570" y="3101293"/>
          <a:ext cx="1584177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8059"/>
                <a:gridCol w="528059"/>
                <a:gridCol w="528059"/>
              </a:tblGrid>
              <a:tr h="35464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</a:tr>
              <a:tr h="34431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-1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Graf 9"/>
          <p:cNvGraphicFramePr/>
          <p:nvPr>
            <p:extLst>
              <p:ext uri="{D42A27DB-BD31-4B8C-83A1-F6EECF244321}">
                <p14:modId xmlns:p14="http://schemas.microsoft.com/office/powerpoint/2010/main" val="1919022381"/>
              </p:ext>
            </p:extLst>
          </p:nvPr>
        </p:nvGraphicFramePr>
        <p:xfrm>
          <a:off x="1969789" y="3132000"/>
          <a:ext cx="5249651" cy="3537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12" name="Přímá spojnice se šipkou 11"/>
          <p:cNvCxnSpPr/>
          <p:nvPr/>
        </p:nvCxnSpPr>
        <p:spPr>
          <a:xfrm>
            <a:off x="3779912" y="4990328"/>
            <a:ext cx="0" cy="74292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779912" y="4990328"/>
            <a:ext cx="814703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aoblený obdélník 16"/>
          <p:cNvSpPr/>
          <p:nvPr/>
        </p:nvSpPr>
        <p:spPr>
          <a:xfrm>
            <a:off x="7308304" y="4581128"/>
            <a:ext cx="1296144" cy="201622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rovnice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[-1 ; 2]</a:t>
            </a: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edy</a:t>
            </a:r>
          </a:p>
          <a:p>
            <a:pPr algn="ctr"/>
            <a:r>
              <a:rPr lang="cs-CZ" b="1" spc="3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x = -1</a:t>
            </a:r>
          </a:p>
          <a:p>
            <a:pPr algn="ctr"/>
            <a:r>
              <a:rPr lang="cs-CZ" b="1" spc="3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y = 2</a:t>
            </a:r>
            <a:endParaRPr lang="cs-CZ" b="1" spc="3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957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Graphic spid="10" grpId="0">
        <p:bldAsOne/>
      </p:bldGraphic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912" y="1853208"/>
            <a:ext cx="8344544" cy="76944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Kontrola řešení soustavy rovnic</a:t>
            </a:r>
            <a:r>
              <a:rPr lang="cs-CZ" sz="2200" b="1" dirty="0" smtClean="0">
                <a:solidFill>
                  <a:srgbClr val="002060"/>
                </a:solidFill>
              </a:rPr>
              <a:t>:  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+ 6 = 2y – x</a:t>
            </a:r>
          </a:p>
          <a:p>
            <a:r>
              <a:rPr lang="cs-CZ" sz="2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x + y = 1</a:t>
            </a:r>
            <a:endParaRPr lang="cs-CZ" sz="22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04248" y="2114588"/>
            <a:ext cx="1296144" cy="201622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rovnice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[-1 ; 2]</a:t>
            </a: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edy</a:t>
            </a:r>
          </a:p>
          <a:p>
            <a:pPr algn="ctr"/>
            <a:r>
              <a:rPr lang="cs-CZ" b="1" spc="3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x = -1</a:t>
            </a:r>
          </a:p>
          <a:p>
            <a:pPr algn="ctr"/>
            <a:r>
              <a:rPr lang="cs-CZ" b="1" spc="3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y = 2</a:t>
            </a:r>
            <a:endParaRPr lang="cs-CZ" b="1" spc="3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852936"/>
            <a:ext cx="41680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KONTROLA:</a:t>
            </a:r>
          </a:p>
          <a:p>
            <a:endParaRPr lang="cs-CZ" sz="2400" b="1" dirty="0"/>
          </a:p>
          <a:p>
            <a:r>
              <a:rPr lang="cs-CZ" sz="2400" b="1" dirty="0" smtClean="0"/>
              <a:t>L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-1 + 6 = 5</a:t>
            </a:r>
          </a:p>
          <a:p>
            <a:r>
              <a:rPr lang="cs-CZ" sz="2400" b="1" dirty="0" smtClean="0"/>
              <a:t>P</a:t>
            </a:r>
            <a:r>
              <a:rPr lang="cs-CZ" sz="2400" b="1" baseline="-25000" dirty="0" smtClean="0"/>
              <a:t>1 </a:t>
            </a:r>
            <a:r>
              <a:rPr lang="cs-CZ" sz="2400" b="1" dirty="0" smtClean="0"/>
              <a:t>= 2 . 2 – (-1) = 4 + 1 = 5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L</a:t>
            </a:r>
            <a:r>
              <a:rPr lang="cs-CZ" sz="2400" b="1" baseline="-25000" dirty="0" smtClean="0"/>
              <a:t>2 </a:t>
            </a:r>
            <a:r>
              <a:rPr lang="cs-CZ" sz="2400" b="1" dirty="0" smtClean="0"/>
              <a:t>= -1 + 2 = 1</a:t>
            </a:r>
          </a:p>
          <a:p>
            <a:r>
              <a:rPr lang="cs-CZ" sz="2400" b="1" dirty="0" smtClean="0"/>
              <a:t>P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1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37345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912" y="1853208"/>
            <a:ext cx="8344544" cy="11079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Graficky  i výpočtem řešte soustavu rovnic</a:t>
            </a:r>
            <a:r>
              <a:rPr lang="cs-CZ" sz="2200" b="1" dirty="0" smtClean="0">
                <a:solidFill>
                  <a:srgbClr val="002060"/>
                </a:solidFill>
              </a:rPr>
              <a:t>:               </a:t>
            </a:r>
          </a:p>
          <a:p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                                   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x + 4</a:t>
            </a:r>
          </a:p>
          <a:p>
            <a:r>
              <a:rPr lang="cs-CZ" sz="2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y = -x + 2</a:t>
            </a:r>
            <a:endParaRPr lang="cs-CZ" sz="22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308304" y="3645024"/>
            <a:ext cx="1296144" cy="201622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rovnice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[-1 ; 3]</a:t>
            </a: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edy</a:t>
            </a:r>
          </a:p>
          <a:p>
            <a:pPr algn="ctr"/>
            <a:r>
              <a:rPr lang="cs-CZ" b="1" spc="3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x = -1</a:t>
            </a:r>
          </a:p>
          <a:p>
            <a:pPr algn="ctr"/>
            <a:r>
              <a:rPr lang="cs-CZ" b="1" spc="3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y = 3</a:t>
            </a:r>
            <a:endParaRPr lang="cs-CZ" b="1" spc="3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3182" y="297111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1851802313"/>
              </p:ext>
            </p:extLst>
          </p:nvPr>
        </p:nvGraphicFramePr>
        <p:xfrm>
          <a:off x="1419306" y="3432775"/>
          <a:ext cx="5472608" cy="33954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06128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Graphic spid="7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funkce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912" y="1853208"/>
            <a:ext cx="8344544" cy="11079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Graficky  i výpočtem řešte soustavu rovnic</a:t>
            </a:r>
            <a:r>
              <a:rPr lang="cs-CZ" sz="2200" b="1" dirty="0" smtClean="0">
                <a:solidFill>
                  <a:srgbClr val="002060"/>
                </a:solidFill>
              </a:rPr>
              <a:t>:               </a:t>
            </a:r>
          </a:p>
          <a:p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x - y = 2</a:t>
            </a:r>
          </a:p>
          <a:p>
            <a:r>
              <a:rPr lang="cs-CZ" sz="2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x - y = -2</a:t>
            </a:r>
            <a:endParaRPr lang="cs-CZ" sz="22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275611" y="3861048"/>
            <a:ext cx="1584176" cy="201622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Přímky nemají společný bod,</a:t>
            </a:r>
          </a:p>
          <a:p>
            <a:pPr algn="ctr"/>
            <a:r>
              <a:rPr lang="cs-CZ" b="1" spc="30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Rovnice nemá řešení</a:t>
            </a:r>
            <a:endParaRPr lang="cs-CZ" b="1" spc="3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3182" y="297111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3343592980"/>
              </p:ext>
            </p:extLst>
          </p:nvPr>
        </p:nvGraphicFramePr>
        <p:xfrm>
          <a:off x="1419306" y="3432775"/>
          <a:ext cx="5472608" cy="33954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2225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Graphic spid="7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844824"/>
            <a:ext cx="8928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400" dirty="0"/>
              <a:t>ODVÁRKO, Oldřich a Jiří KADLEČEK. </a:t>
            </a:r>
            <a:r>
              <a:rPr lang="cs-CZ" sz="1400" i="1" dirty="0"/>
              <a:t>Matematika pro 9. ročník základní školy</a:t>
            </a:r>
            <a:r>
              <a:rPr lang="cs-CZ" sz="1400" dirty="0"/>
              <a:t>. 2. vyd. Praha: Prometheus, 2004, 90 s. Učebnice pro základní školy (Prometheus). ISBN 978-80-7196-282-3. </a:t>
            </a:r>
          </a:p>
        </p:txBody>
      </p:sp>
    </p:spTree>
    <p:extLst>
      <p:ext uri="{BB962C8B-B14F-4D97-AF65-F5344CB8AC3E}">
        <p14:creationId xmlns:p14="http://schemas.microsoft.com/office/powerpoint/2010/main" val="348113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řížk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416</TotalTime>
  <Words>851</Words>
  <Application>Microsoft Office PowerPoint</Application>
  <PresentationFormat>Předvádění na obrazovce (4:3)</PresentationFormat>
  <Paragraphs>203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Default Theme</vt:lpstr>
      <vt:lpstr>Mřížka</vt:lpstr>
      <vt:lpstr>Prezentace aplikace PowerPoint</vt:lpstr>
      <vt:lpstr>ANOTACE:</vt:lpstr>
      <vt:lpstr>MATEMATIKA 9. ročník</vt:lpstr>
      <vt:lpstr>Prezentace aplikace PowerPoint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Lineární funkce v praxi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40</cp:revision>
  <dcterms:created xsi:type="dcterms:W3CDTF">2013-02-27T16:06:43Z</dcterms:created>
  <dcterms:modified xsi:type="dcterms:W3CDTF">2013-07-26T11:51:57Z</dcterms:modified>
</cp:coreProperties>
</file>