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notesSlides/notesSlide2.xml" ContentType="application/vnd.openxmlformats-officedocument.presentationml.notesSlide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drawings/drawing1.xml" ContentType="application/vnd.openxmlformats-officedocument.drawingml.chartshapes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92" r:id="rId2"/>
  </p:sldMasterIdLst>
  <p:notesMasterIdLst>
    <p:notesMasterId r:id="rId20"/>
  </p:notesMasterIdLst>
  <p:sldIdLst>
    <p:sldId id="257" r:id="rId3"/>
    <p:sldId id="258" r:id="rId4"/>
    <p:sldId id="259" r:id="rId5"/>
    <p:sldId id="262" r:id="rId6"/>
    <p:sldId id="263" r:id="rId7"/>
    <p:sldId id="264" r:id="rId8"/>
    <p:sldId id="265" r:id="rId9"/>
    <p:sldId id="267" r:id="rId10"/>
    <p:sldId id="270" r:id="rId11"/>
    <p:sldId id="269" r:id="rId12"/>
    <p:sldId id="266" r:id="rId13"/>
    <p:sldId id="268" r:id="rId14"/>
    <p:sldId id="261" r:id="rId15"/>
    <p:sldId id="271" r:id="rId16"/>
    <p:sldId id="272" r:id="rId17"/>
    <p:sldId id="273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A6EEA4"/>
    <a:srgbClr val="FFFF00"/>
    <a:srgbClr val="29CD25"/>
    <a:srgbClr val="EEEDB9"/>
    <a:srgbClr val="E7E6D0"/>
    <a:srgbClr val="FFFF99"/>
    <a:srgbClr val="B9F2B8"/>
    <a:srgbClr val="E2DE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6.xlsx"/></Relationships>
</file>

<file path=ppt/charts/_rels/chart7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7.xlsx"/><Relationship Id="rId1" Type="http://schemas.openxmlformats.org/officeDocument/2006/relationships/image" Target="../media/image3.jpeg"/></Relationships>
</file>

<file path=ppt/charts/_rels/chart8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8.xlsx"/><Relationship Id="rId1" Type="http://schemas.openxmlformats.org/officeDocument/2006/relationships/image" Target="../media/image3.jpeg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9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7722306522903924E-2"/>
          <c:y val="4.3891986544398874E-2"/>
          <c:w val="0.9281853704018822"/>
          <c:h val="0.82555412192986499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30000">
              <a:noFill/>
            </a:ln>
          </c:spPr>
          <c:marker>
            <c:symbol val="none"/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-0.5</c:v>
                </c:pt>
                <c:pt idx="4">
                  <c:v>0</c:v>
                </c:pt>
                <c:pt idx="5">
                  <c:v>0.5</c:v>
                </c:pt>
                <c:pt idx="6">
                  <c:v>1</c:v>
                </c:pt>
                <c:pt idx="7">
                  <c:v>2</c:v>
                </c:pt>
                <c:pt idx="8">
                  <c:v>3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9</c:v>
                </c:pt>
                <c:pt idx="1">
                  <c:v>4</c:v>
                </c:pt>
                <c:pt idx="2">
                  <c:v>1</c:v>
                </c:pt>
                <c:pt idx="3">
                  <c:v>0.25</c:v>
                </c:pt>
                <c:pt idx="4">
                  <c:v>0</c:v>
                </c:pt>
                <c:pt idx="5">
                  <c:v>0.25</c:v>
                </c:pt>
                <c:pt idx="6">
                  <c:v>1</c:v>
                </c:pt>
                <c:pt idx="7">
                  <c:v>4</c:v>
                </c:pt>
                <c:pt idx="8">
                  <c:v>9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8841728"/>
        <c:axId val="41948288"/>
      </c:scatterChart>
      <c:valAx>
        <c:axId val="38841728"/>
        <c:scaling>
          <c:orientation val="minMax"/>
        </c:scaling>
        <c:delete val="0"/>
        <c:axPos val="b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41948288"/>
        <c:crosses val="autoZero"/>
        <c:crossBetween val="midCat"/>
        <c:majorUnit val="1"/>
      </c:valAx>
      <c:valAx>
        <c:axId val="41948288"/>
        <c:scaling>
          <c:orientation val="minMax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38841728"/>
        <c:crosses val="autoZero"/>
        <c:crossBetween val="midCat"/>
      </c:valAx>
      <c:spPr>
        <a:gradFill flip="none" rotWithShape="1">
          <a:gsLst>
            <a:gs pos="0">
              <a:schemeClr val="bg2">
                <a:lumMod val="90000"/>
              </a:schemeClr>
            </a:gs>
            <a:gs pos="50000">
              <a:schemeClr val="bg2"/>
            </a:gs>
            <a:gs pos="100000">
              <a:srgbClr val="E2DEA8"/>
            </a:gs>
          </a:gsLst>
          <a:lin ang="18900000" scaled="1"/>
          <a:tileRect/>
        </a:gradFill>
        <a:ln w="25400">
          <a:noFill/>
        </a:ln>
      </c:spPr>
    </c:plotArea>
    <c:plotVisOnly val="1"/>
    <c:dispBlanksAs val="gap"/>
    <c:showDLblsOverMax val="0"/>
  </c:chart>
  <c:spPr>
    <a:gradFill flip="none" rotWithShape="1">
      <a:gsLst>
        <a:gs pos="0">
          <a:schemeClr val="bg2">
            <a:lumMod val="20000"/>
            <a:lumOff val="80000"/>
          </a:schemeClr>
        </a:gs>
        <a:gs pos="50000">
          <a:schemeClr val="bg2">
            <a:lumMod val="90000"/>
          </a:schemeClr>
        </a:gs>
        <a:gs pos="100000">
          <a:schemeClr val="accent3"/>
        </a:gs>
      </a:gsLst>
      <a:lin ang="8100000" scaled="0"/>
      <a:tileRect/>
    </a:gradFill>
  </c:spPr>
  <c:txPr>
    <a:bodyPr/>
    <a:lstStyle/>
    <a:p>
      <a:pPr>
        <a:defRPr sz="1800">
          <a:gradFill>
            <a:gsLst>
              <a:gs pos="0">
                <a:srgbClr val="ECE9C6"/>
              </a:gs>
              <a:gs pos="50000">
                <a:srgbClr val="ECE9C6">
                  <a:lumMod val="90000"/>
                </a:srgbClr>
              </a:gs>
              <a:gs pos="100000">
                <a:schemeClr val="bg2">
                  <a:lumMod val="75000"/>
                </a:schemeClr>
              </a:gs>
            </a:gsLst>
            <a:lin ang="8100000" scaled="0"/>
          </a:gradFill>
        </a:defRPr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7722306522903924E-2"/>
          <c:y val="4.3891986544398874E-2"/>
          <c:w val="0.9281853704018822"/>
          <c:h val="0.82555412192986499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30000">
              <a:noFill/>
            </a:ln>
          </c:spPr>
          <c:marker>
            <c:symbol val="x"/>
            <c:size val="7"/>
            <c:spPr>
              <a:solidFill>
                <a:srgbClr val="0070C0"/>
              </a:solidFill>
            </c:spPr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-0.5</c:v>
                </c:pt>
                <c:pt idx="4">
                  <c:v>0</c:v>
                </c:pt>
                <c:pt idx="5">
                  <c:v>0.5</c:v>
                </c:pt>
                <c:pt idx="6">
                  <c:v>1</c:v>
                </c:pt>
                <c:pt idx="7">
                  <c:v>2</c:v>
                </c:pt>
                <c:pt idx="8">
                  <c:v>3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9</c:v>
                </c:pt>
                <c:pt idx="1">
                  <c:v>4</c:v>
                </c:pt>
                <c:pt idx="2">
                  <c:v>1</c:v>
                </c:pt>
                <c:pt idx="3">
                  <c:v>0.25</c:v>
                </c:pt>
                <c:pt idx="4">
                  <c:v>0</c:v>
                </c:pt>
                <c:pt idx="5">
                  <c:v>0.25</c:v>
                </c:pt>
                <c:pt idx="6">
                  <c:v>1</c:v>
                </c:pt>
                <c:pt idx="7">
                  <c:v>4</c:v>
                </c:pt>
                <c:pt idx="8">
                  <c:v>9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5687040"/>
        <c:axId val="95688960"/>
      </c:scatterChart>
      <c:valAx>
        <c:axId val="95687040"/>
        <c:scaling>
          <c:orientation val="minMax"/>
        </c:scaling>
        <c:delete val="0"/>
        <c:axPos val="b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95688960"/>
        <c:crosses val="autoZero"/>
        <c:crossBetween val="midCat"/>
        <c:majorUnit val="1"/>
      </c:valAx>
      <c:valAx>
        <c:axId val="95688960"/>
        <c:scaling>
          <c:orientation val="minMax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95687040"/>
        <c:crosses val="autoZero"/>
        <c:crossBetween val="midCat"/>
      </c:valAx>
      <c:spPr>
        <a:gradFill flip="none" rotWithShape="1">
          <a:gsLst>
            <a:gs pos="0">
              <a:schemeClr val="bg2">
                <a:lumMod val="90000"/>
              </a:schemeClr>
            </a:gs>
            <a:gs pos="50000">
              <a:schemeClr val="bg2"/>
            </a:gs>
            <a:gs pos="100000">
              <a:srgbClr val="E2DEA8"/>
            </a:gs>
          </a:gsLst>
          <a:lin ang="18900000" scaled="1"/>
          <a:tileRect/>
        </a:gradFill>
        <a:ln w="25400">
          <a:noFill/>
        </a:ln>
      </c:spPr>
    </c:plotArea>
    <c:plotVisOnly val="1"/>
    <c:dispBlanksAs val="gap"/>
    <c:showDLblsOverMax val="0"/>
  </c:chart>
  <c:spPr>
    <a:gradFill flip="none" rotWithShape="1">
      <a:gsLst>
        <a:gs pos="0">
          <a:schemeClr val="bg2">
            <a:lumMod val="20000"/>
            <a:lumOff val="80000"/>
          </a:schemeClr>
        </a:gs>
        <a:gs pos="50000">
          <a:schemeClr val="bg2">
            <a:lumMod val="90000"/>
          </a:schemeClr>
        </a:gs>
        <a:gs pos="100000">
          <a:schemeClr val="accent3"/>
        </a:gs>
      </a:gsLst>
      <a:lin ang="8100000" scaled="0"/>
      <a:tileRect/>
    </a:gradFill>
  </c:spPr>
  <c:txPr>
    <a:bodyPr/>
    <a:lstStyle/>
    <a:p>
      <a:pPr>
        <a:defRPr sz="1800">
          <a:gradFill>
            <a:gsLst>
              <a:gs pos="0">
                <a:srgbClr val="ECE9C6"/>
              </a:gs>
              <a:gs pos="50000">
                <a:srgbClr val="ECE9C6">
                  <a:lumMod val="90000"/>
                </a:srgbClr>
              </a:gs>
              <a:gs pos="100000">
                <a:schemeClr val="bg2">
                  <a:lumMod val="75000"/>
                </a:schemeClr>
              </a:gs>
            </a:gsLst>
            <a:lin ang="8100000" scaled="0"/>
          </a:gradFill>
        </a:defRPr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7722306522903924E-2"/>
          <c:y val="4.3891986544398874E-2"/>
          <c:w val="0.9281853704018822"/>
          <c:h val="0.82555412192986499"/>
        </c:manualLayout>
      </c:layout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x"/>
            <c:size val="7"/>
            <c:spPr>
              <a:solidFill>
                <a:srgbClr val="0070C0"/>
              </a:solidFill>
            </c:spPr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-0.5</c:v>
                </c:pt>
                <c:pt idx="4">
                  <c:v>0</c:v>
                </c:pt>
                <c:pt idx="5">
                  <c:v>0.5</c:v>
                </c:pt>
                <c:pt idx="6">
                  <c:v>1</c:v>
                </c:pt>
                <c:pt idx="7">
                  <c:v>2</c:v>
                </c:pt>
                <c:pt idx="8">
                  <c:v>3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9</c:v>
                </c:pt>
                <c:pt idx="1">
                  <c:v>4</c:v>
                </c:pt>
                <c:pt idx="2">
                  <c:v>1</c:v>
                </c:pt>
                <c:pt idx="3">
                  <c:v>0.25</c:v>
                </c:pt>
                <c:pt idx="4">
                  <c:v>0</c:v>
                </c:pt>
                <c:pt idx="5">
                  <c:v>0.25</c:v>
                </c:pt>
                <c:pt idx="6">
                  <c:v>1</c:v>
                </c:pt>
                <c:pt idx="7">
                  <c:v>4</c:v>
                </c:pt>
                <c:pt idx="8">
                  <c:v>9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5479168"/>
        <c:axId val="105501824"/>
      </c:scatterChart>
      <c:valAx>
        <c:axId val="105479168"/>
        <c:scaling>
          <c:orientation val="minMax"/>
        </c:scaling>
        <c:delete val="0"/>
        <c:axPos val="b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105501824"/>
        <c:crosses val="autoZero"/>
        <c:crossBetween val="midCat"/>
        <c:majorUnit val="1"/>
      </c:valAx>
      <c:valAx>
        <c:axId val="105501824"/>
        <c:scaling>
          <c:orientation val="minMax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105479168"/>
        <c:crosses val="autoZero"/>
        <c:crossBetween val="midCat"/>
      </c:valAx>
      <c:spPr>
        <a:gradFill flip="none" rotWithShape="1">
          <a:gsLst>
            <a:gs pos="0">
              <a:schemeClr val="bg2">
                <a:lumMod val="90000"/>
              </a:schemeClr>
            </a:gs>
            <a:gs pos="50000">
              <a:schemeClr val="bg2"/>
            </a:gs>
            <a:gs pos="100000">
              <a:srgbClr val="E2DEA8"/>
            </a:gs>
          </a:gsLst>
          <a:lin ang="18900000" scaled="1"/>
          <a:tileRect/>
        </a:gradFill>
        <a:ln w="25400">
          <a:noFill/>
        </a:ln>
      </c:spPr>
    </c:plotArea>
    <c:plotVisOnly val="1"/>
    <c:dispBlanksAs val="gap"/>
    <c:showDLblsOverMax val="0"/>
  </c:chart>
  <c:spPr>
    <a:gradFill flip="none" rotWithShape="1">
      <a:gsLst>
        <a:gs pos="0">
          <a:schemeClr val="bg2">
            <a:lumMod val="20000"/>
            <a:lumOff val="80000"/>
          </a:schemeClr>
        </a:gs>
        <a:gs pos="50000">
          <a:schemeClr val="bg2">
            <a:lumMod val="90000"/>
          </a:schemeClr>
        </a:gs>
        <a:gs pos="100000">
          <a:schemeClr val="accent3"/>
        </a:gs>
      </a:gsLst>
      <a:lin ang="8100000" scaled="0"/>
      <a:tileRect/>
    </a:gradFill>
  </c:spPr>
  <c:txPr>
    <a:bodyPr/>
    <a:lstStyle/>
    <a:p>
      <a:pPr>
        <a:defRPr sz="1800">
          <a:gradFill>
            <a:gsLst>
              <a:gs pos="0">
                <a:srgbClr val="ECE9C6"/>
              </a:gs>
              <a:gs pos="50000">
                <a:srgbClr val="ECE9C6">
                  <a:lumMod val="90000"/>
                </a:srgbClr>
              </a:gs>
              <a:gs pos="100000">
                <a:schemeClr val="bg2">
                  <a:lumMod val="75000"/>
                </a:schemeClr>
              </a:gs>
            </a:gsLst>
            <a:lin ang="8100000" scaled="0"/>
          </a:gradFill>
        </a:defRPr>
      </a:pPr>
      <a:endParaRPr lang="cs-CZ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7722306522903924E-2"/>
          <c:y val="4.3891986544398874E-2"/>
          <c:w val="0.9281853704018822"/>
          <c:h val="0.90968042947329619"/>
        </c:manualLayout>
      </c:layout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 w="38100">
              <a:solidFill>
                <a:srgbClr val="00B0F0"/>
              </a:solidFill>
            </a:ln>
          </c:spPr>
          <c:marker>
            <c:symbol val="none"/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-0.5</c:v>
                </c:pt>
                <c:pt idx="4">
                  <c:v>0</c:v>
                </c:pt>
                <c:pt idx="5">
                  <c:v>0.5</c:v>
                </c:pt>
                <c:pt idx="6">
                  <c:v>1</c:v>
                </c:pt>
                <c:pt idx="7">
                  <c:v>2</c:v>
                </c:pt>
                <c:pt idx="8">
                  <c:v>3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</c:numCache>
            </c:numRef>
          </c:yVal>
          <c:smooth val="1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38100">
              <a:solidFill>
                <a:srgbClr val="C00000"/>
              </a:solidFill>
            </a:ln>
          </c:spPr>
          <c:marker>
            <c:symbol val="none"/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-0.5</c:v>
                </c:pt>
                <c:pt idx="4">
                  <c:v>0</c:v>
                </c:pt>
                <c:pt idx="5">
                  <c:v>0.5</c:v>
                </c:pt>
                <c:pt idx="6">
                  <c:v>1</c:v>
                </c:pt>
                <c:pt idx="7">
                  <c:v>2</c:v>
                </c:pt>
                <c:pt idx="8">
                  <c:v>3</c:v>
                </c:pt>
              </c:numCache>
            </c:numRef>
          </c:xVal>
          <c:yVal>
            <c:numRef>
              <c:f>List1!$C$2:$C$11</c:f>
              <c:numCache>
                <c:formatCode>General</c:formatCode>
                <c:ptCount val="10"/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7061248"/>
        <c:axId val="107062784"/>
      </c:scatterChart>
      <c:valAx>
        <c:axId val="107061248"/>
        <c:scaling>
          <c:orientation val="minMax"/>
          <c:max val="6"/>
          <c:min val="-6"/>
        </c:scaling>
        <c:delete val="0"/>
        <c:axPos val="b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107062784"/>
        <c:crosses val="autoZero"/>
        <c:crossBetween val="midCat"/>
        <c:majorUnit val="1"/>
      </c:valAx>
      <c:valAx>
        <c:axId val="107062784"/>
        <c:scaling>
          <c:orientation val="minMax"/>
          <c:max val="0"/>
          <c:min val="-10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107061248"/>
        <c:crosses val="autoZero"/>
        <c:crossBetween val="midCat"/>
        <c:majorUnit val="1"/>
      </c:valAx>
      <c:spPr>
        <a:gradFill flip="none" rotWithShape="1">
          <a:gsLst>
            <a:gs pos="0">
              <a:schemeClr val="bg2">
                <a:lumMod val="90000"/>
              </a:schemeClr>
            </a:gs>
            <a:gs pos="50000">
              <a:schemeClr val="bg2"/>
            </a:gs>
            <a:gs pos="100000">
              <a:srgbClr val="E2DEA8"/>
            </a:gs>
          </a:gsLst>
          <a:lin ang="18900000" scaled="1"/>
          <a:tileRect/>
        </a:gradFill>
        <a:ln w="25400">
          <a:noFill/>
        </a:ln>
      </c:spPr>
    </c:plotArea>
    <c:plotVisOnly val="1"/>
    <c:dispBlanksAs val="gap"/>
    <c:showDLblsOverMax val="0"/>
  </c:chart>
  <c:spPr>
    <a:gradFill flip="none" rotWithShape="1">
      <a:gsLst>
        <a:gs pos="0">
          <a:schemeClr val="bg2">
            <a:lumMod val="20000"/>
            <a:lumOff val="80000"/>
          </a:schemeClr>
        </a:gs>
        <a:gs pos="50000">
          <a:schemeClr val="bg2">
            <a:lumMod val="90000"/>
          </a:schemeClr>
        </a:gs>
        <a:gs pos="100000">
          <a:schemeClr val="accent3"/>
        </a:gs>
      </a:gsLst>
      <a:lin ang="8100000" scaled="0"/>
      <a:tileRect/>
    </a:gradFill>
  </c:spPr>
  <c:txPr>
    <a:bodyPr/>
    <a:lstStyle/>
    <a:p>
      <a:pPr>
        <a:defRPr sz="1800">
          <a:gradFill>
            <a:gsLst>
              <a:gs pos="0">
                <a:srgbClr val="ECE9C6"/>
              </a:gs>
              <a:gs pos="50000">
                <a:srgbClr val="ECE9C6">
                  <a:lumMod val="90000"/>
                </a:srgbClr>
              </a:gs>
              <a:gs pos="100000">
                <a:schemeClr val="bg2">
                  <a:lumMod val="75000"/>
                </a:schemeClr>
              </a:gs>
            </a:gsLst>
            <a:lin ang="8100000" scaled="0"/>
          </a:gradFill>
        </a:defRPr>
      </a:pPr>
      <a:endParaRPr lang="cs-CZ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7722306522903924E-2"/>
          <c:y val="4.3891986544398874E-2"/>
          <c:w val="0.9281853704018822"/>
          <c:h val="0.90968042947329619"/>
        </c:manualLayout>
      </c:layout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 w="38100">
              <a:solidFill>
                <a:srgbClr val="00B0F0"/>
              </a:solidFill>
            </a:ln>
          </c:spPr>
          <c:marker>
            <c:symbol val="none"/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-0.5</c:v>
                </c:pt>
                <c:pt idx="4">
                  <c:v>0</c:v>
                </c:pt>
                <c:pt idx="5">
                  <c:v>0.5</c:v>
                </c:pt>
                <c:pt idx="6">
                  <c:v>1</c:v>
                </c:pt>
                <c:pt idx="7">
                  <c:v>2</c:v>
                </c:pt>
                <c:pt idx="8">
                  <c:v>3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-9</c:v>
                </c:pt>
                <c:pt idx="1">
                  <c:v>-4</c:v>
                </c:pt>
                <c:pt idx="2">
                  <c:v>-1</c:v>
                </c:pt>
                <c:pt idx="3">
                  <c:v>-0.25</c:v>
                </c:pt>
                <c:pt idx="4">
                  <c:v>0</c:v>
                </c:pt>
                <c:pt idx="5">
                  <c:v>-0.25</c:v>
                </c:pt>
                <c:pt idx="6">
                  <c:v>-1</c:v>
                </c:pt>
                <c:pt idx="7">
                  <c:v>-4</c:v>
                </c:pt>
                <c:pt idx="8">
                  <c:v>-9</c:v>
                </c:pt>
              </c:numCache>
            </c:numRef>
          </c:yVal>
          <c:smooth val="1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38100">
              <a:solidFill>
                <a:srgbClr val="C00000"/>
              </a:solidFill>
            </a:ln>
          </c:spPr>
          <c:marker>
            <c:symbol val="none"/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-0.5</c:v>
                </c:pt>
                <c:pt idx="4">
                  <c:v>0</c:v>
                </c:pt>
                <c:pt idx="5">
                  <c:v>0.5</c:v>
                </c:pt>
                <c:pt idx="6">
                  <c:v>1</c:v>
                </c:pt>
                <c:pt idx="7">
                  <c:v>2</c:v>
                </c:pt>
                <c:pt idx="8">
                  <c:v>3</c:v>
                </c:pt>
              </c:numCache>
            </c:numRef>
          </c:xVal>
          <c:yVal>
            <c:numRef>
              <c:f>List1!$C$2:$C$11</c:f>
              <c:numCache>
                <c:formatCode>General</c:formatCode>
                <c:ptCount val="10"/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2908032"/>
        <c:axId val="32909568"/>
      </c:scatterChart>
      <c:valAx>
        <c:axId val="32908032"/>
        <c:scaling>
          <c:orientation val="minMax"/>
          <c:max val="6"/>
          <c:min val="-6"/>
        </c:scaling>
        <c:delete val="0"/>
        <c:axPos val="b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32909568"/>
        <c:crosses val="autoZero"/>
        <c:crossBetween val="midCat"/>
        <c:majorUnit val="1"/>
      </c:valAx>
      <c:valAx>
        <c:axId val="32909568"/>
        <c:scaling>
          <c:orientation val="minMax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32908032"/>
        <c:crosses val="autoZero"/>
        <c:crossBetween val="midCat"/>
      </c:valAx>
      <c:spPr>
        <a:gradFill flip="none" rotWithShape="1">
          <a:gsLst>
            <a:gs pos="0">
              <a:schemeClr val="bg2">
                <a:lumMod val="90000"/>
              </a:schemeClr>
            </a:gs>
            <a:gs pos="50000">
              <a:schemeClr val="bg2"/>
            </a:gs>
            <a:gs pos="100000">
              <a:srgbClr val="E2DEA8"/>
            </a:gs>
          </a:gsLst>
          <a:lin ang="18900000" scaled="1"/>
          <a:tileRect/>
        </a:gradFill>
        <a:ln w="25400">
          <a:noFill/>
        </a:ln>
      </c:spPr>
    </c:plotArea>
    <c:plotVisOnly val="1"/>
    <c:dispBlanksAs val="gap"/>
    <c:showDLblsOverMax val="0"/>
  </c:chart>
  <c:spPr>
    <a:gradFill flip="none" rotWithShape="1">
      <a:gsLst>
        <a:gs pos="0">
          <a:schemeClr val="bg2">
            <a:lumMod val="20000"/>
            <a:lumOff val="80000"/>
          </a:schemeClr>
        </a:gs>
        <a:gs pos="50000">
          <a:schemeClr val="bg2">
            <a:lumMod val="90000"/>
          </a:schemeClr>
        </a:gs>
        <a:gs pos="100000">
          <a:schemeClr val="accent3"/>
        </a:gs>
      </a:gsLst>
      <a:lin ang="8100000" scaled="0"/>
      <a:tileRect/>
    </a:gradFill>
  </c:spPr>
  <c:txPr>
    <a:bodyPr/>
    <a:lstStyle/>
    <a:p>
      <a:pPr>
        <a:defRPr sz="1800">
          <a:gradFill>
            <a:gsLst>
              <a:gs pos="0">
                <a:srgbClr val="ECE9C6"/>
              </a:gs>
              <a:gs pos="50000">
                <a:srgbClr val="ECE9C6">
                  <a:lumMod val="90000"/>
                </a:srgbClr>
              </a:gs>
              <a:gs pos="100000">
                <a:schemeClr val="bg2">
                  <a:lumMod val="75000"/>
                </a:schemeClr>
              </a:gs>
            </a:gsLst>
            <a:lin ang="8100000" scaled="0"/>
          </a:gradFill>
        </a:defRPr>
      </a:pPr>
      <a:endParaRPr lang="cs-CZ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7722306522903924E-2"/>
          <c:y val="4.3891986544398874E-2"/>
          <c:w val="0.9281853704018822"/>
          <c:h val="0.90968042947329619"/>
        </c:manualLayout>
      </c:layout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 w="38100">
              <a:solidFill>
                <a:srgbClr val="00B0F0"/>
              </a:solidFill>
            </a:ln>
          </c:spPr>
          <c:marker>
            <c:symbol val="none"/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-0.5</c:v>
                </c:pt>
                <c:pt idx="4">
                  <c:v>0</c:v>
                </c:pt>
                <c:pt idx="5">
                  <c:v>0.5</c:v>
                </c:pt>
                <c:pt idx="6">
                  <c:v>1</c:v>
                </c:pt>
                <c:pt idx="7">
                  <c:v>2</c:v>
                </c:pt>
                <c:pt idx="8">
                  <c:v>3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-9</c:v>
                </c:pt>
                <c:pt idx="1">
                  <c:v>-4</c:v>
                </c:pt>
                <c:pt idx="2">
                  <c:v>-1</c:v>
                </c:pt>
                <c:pt idx="3">
                  <c:v>-0.25</c:v>
                </c:pt>
                <c:pt idx="4">
                  <c:v>0</c:v>
                </c:pt>
                <c:pt idx="5">
                  <c:v>-0.25</c:v>
                </c:pt>
                <c:pt idx="6">
                  <c:v>-1</c:v>
                </c:pt>
                <c:pt idx="7">
                  <c:v>-4</c:v>
                </c:pt>
                <c:pt idx="8">
                  <c:v>-9</c:v>
                </c:pt>
              </c:numCache>
            </c:numRef>
          </c:yVal>
          <c:smooth val="1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38100">
              <a:solidFill>
                <a:srgbClr val="C00000"/>
              </a:solidFill>
            </a:ln>
          </c:spPr>
          <c:marker>
            <c:symbol val="none"/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-0.5</c:v>
                </c:pt>
                <c:pt idx="4">
                  <c:v>0</c:v>
                </c:pt>
                <c:pt idx="5">
                  <c:v>0.5</c:v>
                </c:pt>
                <c:pt idx="6">
                  <c:v>1</c:v>
                </c:pt>
                <c:pt idx="7">
                  <c:v>2</c:v>
                </c:pt>
                <c:pt idx="8">
                  <c:v>3</c:v>
                </c:pt>
              </c:numCache>
            </c:numRef>
          </c:xVal>
          <c:yVal>
            <c:numRef>
              <c:f>List1!$C$2:$C$11</c:f>
              <c:numCache>
                <c:formatCode>General</c:formatCode>
                <c:ptCount val="10"/>
                <c:pt idx="0">
                  <c:v>9</c:v>
                </c:pt>
                <c:pt idx="1">
                  <c:v>4</c:v>
                </c:pt>
                <c:pt idx="2">
                  <c:v>1</c:v>
                </c:pt>
                <c:pt idx="3">
                  <c:v>0.25</c:v>
                </c:pt>
                <c:pt idx="4">
                  <c:v>0</c:v>
                </c:pt>
                <c:pt idx="5">
                  <c:v>0.25</c:v>
                </c:pt>
                <c:pt idx="6">
                  <c:v>1</c:v>
                </c:pt>
                <c:pt idx="7">
                  <c:v>4</c:v>
                </c:pt>
                <c:pt idx="8">
                  <c:v>9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5020800"/>
        <c:axId val="107084032"/>
      </c:scatterChart>
      <c:valAx>
        <c:axId val="105020800"/>
        <c:scaling>
          <c:orientation val="minMax"/>
          <c:max val="6"/>
          <c:min val="-6"/>
        </c:scaling>
        <c:delete val="0"/>
        <c:axPos val="b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107084032"/>
        <c:crosses val="autoZero"/>
        <c:crossBetween val="midCat"/>
        <c:majorUnit val="1"/>
      </c:valAx>
      <c:valAx>
        <c:axId val="107084032"/>
        <c:scaling>
          <c:orientation val="minMax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spPr>
          <a:ln w="28575"/>
        </c:spPr>
        <c:txPr>
          <a:bodyPr/>
          <a:lstStyle/>
          <a:p>
            <a:pPr>
              <a:defRPr sz="1600" b="1">
                <a:solidFill>
                  <a:schemeClr val="tx1"/>
                </a:solidFill>
              </a:defRPr>
            </a:pPr>
            <a:endParaRPr lang="cs-CZ"/>
          </a:p>
        </c:txPr>
        <c:crossAx val="105020800"/>
        <c:crosses val="autoZero"/>
        <c:crossBetween val="midCat"/>
      </c:valAx>
      <c:spPr>
        <a:gradFill flip="none" rotWithShape="1">
          <a:gsLst>
            <a:gs pos="0">
              <a:schemeClr val="bg2">
                <a:lumMod val="90000"/>
              </a:schemeClr>
            </a:gs>
            <a:gs pos="50000">
              <a:schemeClr val="bg2"/>
            </a:gs>
            <a:gs pos="100000">
              <a:srgbClr val="E2DEA8"/>
            </a:gs>
          </a:gsLst>
          <a:lin ang="18900000" scaled="1"/>
          <a:tileRect/>
        </a:gradFill>
        <a:ln w="25400">
          <a:noFill/>
        </a:ln>
      </c:spPr>
    </c:plotArea>
    <c:plotVisOnly val="1"/>
    <c:dispBlanksAs val="gap"/>
    <c:showDLblsOverMax val="0"/>
  </c:chart>
  <c:spPr>
    <a:gradFill flip="none" rotWithShape="1">
      <a:gsLst>
        <a:gs pos="0">
          <a:schemeClr val="bg2">
            <a:lumMod val="20000"/>
            <a:lumOff val="80000"/>
          </a:schemeClr>
        </a:gs>
        <a:gs pos="50000">
          <a:schemeClr val="bg2">
            <a:lumMod val="90000"/>
          </a:schemeClr>
        </a:gs>
        <a:gs pos="100000">
          <a:schemeClr val="accent3"/>
        </a:gs>
      </a:gsLst>
      <a:lin ang="8100000" scaled="0"/>
      <a:tileRect/>
    </a:gradFill>
  </c:spPr>
  <c:txPr>
    <a:bodyPr/>
    <a:lstStyle/>
    <a:p>
      <a:pPr>
        <a:defRPr sz="1800">
          <a:gradFill>
            <a:gsLst>
              <a:gs pos="0">
                <a:srgbClr val="ECE9C6"/>
              </a:gs>
              <a:gs pos="50000">
                <a:srgbClr val="ECE9C6">
                  <a:lumMod val="90000"/>
                </a:srgbClr>
              </a:gs>
              <a:gs pos="100000">
                <a:schemeClr val="bg2">
                  <a:lumMod val="75000"/>
                </a:schemeClr>
              </a:gs>
            </a:gsLst>
            <a:lin ang="8100000" scaled="0"/>
          </a:gradFill>
        </a:defRPr>
      </a:pPr>
      <a:endParaRPr lang="cs-CZ"/>
    </a:p>
  </c:txPr>
  <c:externalData r:id="rId1">
    <c:autoUpdate val="0"/>
  </c:externalData>
  <c:userShapes r:id="rId2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List1!$A$2:$A$6</c:f>
              <c:numCache>
                <c:formatCode>General</c:formatCode>
                <c:ptCount val="5"/>
                <c:pt idx="0">
                  <c:v>-2.5</c:v>
                </c:pt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2.5</c:v>
                </c:pt>
              </c:numCache>
            </c:numRef>
          </c:xVal>
          <c:yVal>
            <c:numRef>
              <c:f>List1!$B$2:$B$6</c:f>
              <c:numCache>
                <c:formatCode>General</c:formatCode>
                <c:ptCount val="5"/>
                <c:pt idx="0">
                  <c:v>6.25</c:v>
                </c:pt>
                <c:pt idx="1">
                  <c:v>1</c:v>
                </c:pt>
                <c:pt idx="2">
                  <c:v>0</c:v>
                </c:pt>
                <c:pt idx="3">
                  <c:v>1</c:v>
                </c:pt>
                <c:pt idx="4">
                  <c:v>6.25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80238592"/>
        <c:axId val="180670464"/>
      </c:scatterChart>
      <c:valAx>
        <c:axId val="180238592"/>
        <c:scaling>
          <c:orientation val="minMax"/>
          <c:max val="3"/>
          <c:min val="-3"/>
        </c:scaling>
        <c:delete val="0"/>
        <c:axPos val="b"/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400" b="1"/>
            </a:pPr>
            <a:endParaRPr lang="cs-CZ"/>
          </a:p>
        </c:txPr>
        <c:crossAx val="180670464"/>
        <c:crosses val="autoZero"/>
        <c:crossBetween val="midCat"/>
        <c:majorUnit val="1"/>
        <c:minorUnit val="0.5"/>
      </c:valAx>
      <c:valAx>
        <c:axId val="18067046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 b="1"/>
            </a:pPr>
            <a:endParaRPr lang="cs-CZ"/>
          </a:p>
        </c:txPr>
        <c:crossAx val="180238592"/>
        <c:crosses val="autoZero"/>
        <c:crossBetween val="midCat"/>
      </c:valAx>
    </c:plotArea>
    <c:plotVisOnly val="1"/>
    <c:dispBlanksAs val="gap"/>
    <c:showDLblsOverMax val="0"/>
  </c:chart>
  <c:spPr>
    <a:blipFill dpi="0" rotWithShape="1">
      <a:blip xmlns:r="http://schemas.openxmlformats.org/officeDocument/2006/relationships" r:embed="rId1">
        <a:alphaModFix amt="30000"/>
      </a:blip>
      <a:srcRect/>
      <a:tile tx="0" ty="0" sx="100000" sy="100000" flip="none" algn="tl"/>
    </a:blipFill>
  </c:spPr>
  <c:txPr>
    <a:bodyPr/>
    <a:lstStyle/>
    <a:p>
      <a:pPr>
        <a:defRPr sz="1800"/>
      </a:pPr>
      <a:endParaRPr lang="cs-CZ"/>
    </a:p>
  </c:txPr>
  <c:externalData r:id="rId2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6887135997234873E-2"/>
          <c:y val="8.46723932759776E-2"/>
          <c:w val="0.87889308595341253"/>
          <c:h val="0.853424200116086"/>
        </c:manualLayout>
      </c:layout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List1!$A$2:$A$6</c:f>
              <c:numCache>
                <c:formatCode>General</c:formatCode>
                <c:ptCount val="5"/>
                <c:pt idx="0">
                  <c:v>-2.5</c:v>
                </c:pt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2.5</c:v>
                </c:pt>
              </c:numCache>
            </c:numRef>
          </c:xVal>
          <c:yVal>
            <c:numRef>
              <c:f>List1!$B$2:$B$6</c:f>
              <c:numCache>
                <c:formatCode>General</c:formatCode>
                <c:ptCount val="5"/>
                <c:pt idx="0">
                  <c:v>-6.25</c:v>
                </c:pt>
                <c:pt idx="1">
                  <c:v>-1</c:v>
                </c:pt>
                <c:pt idx="2">
                  <c:v>0</c:v>
                </c:pt>
                <c:pt idx="3">
                  <c:v>-1</c:v>
                </c:pt>
                <c:pt idx="4">
                  <c:v>-6.25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10740736"/>
        <c:axId val="181534720"/>
      </c:scatterChart>
      <c:valAx>
        <c:axId val="210740736"/>
        <c:scaling>
          <c:orientation val="minMax"/>
          <c:max val="3"/>
          <c:min val="-3"/>
        </c:scaling>
        <c:delete val="0"/>
        <c:axPos val="b"/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400" b="1"/>
            </a:pPr>
            <a:endParaRPr lang="cs-CZ"/>
          </a:p>
        </c:txPr>
        <c:crossAx val="181534720"/>
        <c:crosses val="autoZero"/>
        <c:crossBetween val="midCat"/>
        <c:majorUnit val="1"/>
        <c:minorUnit val="0.5"/>
      </c:valAx>
      <c:valAx>
        <c:axId val="181534720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 b="1"/>
            </a:pPr>
            <a:endParaRPr lang="cs-CZ"/>
          </a:p>
        </c:txPr>
        <c:crossAx val="210740736"/>
        <c:crosses val="autoZero"/>
        <c:crossBetween val="midCat"/>
      </c:valAx>
    </c:plotArea>
    <c:plotVisOnly val="1"/>
    <c:dispBlanksAs val="gap"/>
    <c:showDLblsOverMax val="0"/>
  </c:chart>
  <c:spPr>
    <a:blipFill dpi="0" rotWithShape="1">
      <a:blip xmlns:r="http://schemas.openxmlformats.org/officeDocument/2006/relationships" r:embed="rId1">
        <a:alphaModFix amt="30000"/>
      </a:blip>
      <a:srcRect/>
      <a:tile tx="0" ty="0" sx="100000" sy="100000" flip="none" algn="tl"/>
    </a:blipFill>
  </c:spPr>
  <c:txPr>
    <a:bodyPr/>
    <a:lstStyle/>
    <a:p>
      <a:pPr>
        <a:defRPr sz="1800"/>
      </a:pPr>
      <a:endParaRPr lang="cs-CZ"/>
    </a:p>
  </c:txPr>
  <c:externalData r:id="rId2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8.3869686796798265E-2"/>
          <c:y val="5.2015208186744682E-2"/>
          <c:w val="0.89034544377681113"/>
          <c:h val="0.82220073819614081"/>
        </c:manualLayout>
      </c:layout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Sloupec2</c:v>
                </c:pt>
              </c:strCache>
            </c:strRef>
          </c:tx>
          <c:spPr>
            <a:ln w="38100">
              <a:solidFill>
                <a:srgbClr val="29CD25"/>
              </a:solidFill>
            </a:ln>
          </c:spPr>
          <c:marker>
            <c:symbol val="none"/>
          </c:marker>
          <c:xVal>
            <c:numRef>
              <c:f>List1!$A$2:$A$12</c:f>
              <c:numCache>
                <c:formatCode>General</c:formatCode>
                <c:ptCount val="11"/>
                <c:pt idx="0">
                  <c:v>-4</c:v>
                </c:pt>
                <c:pt idx="1">
                  <c:v>-3</c:v>
                </c:pt>
                <c:pt idx="2">
                  <c:v>-2</c:v>
                </c:pt>
                <c:pt idx="3">
                  <c:v>-1</c:v>
                </c:pt>
                <c:pt idx="4">
                  <c:v>-0.5</c:v>
                </c:pt>
                <c:pt idx="5">
                  <c:v>0</c:v>
                </c:pt>
                <c:pt idx="6">
                  <c:v>0.5</c:v>
                </c:pt>
                <c:pt idx="7">
                  <c:v>1</c:v>
                </c:pt>
                <c:pt idx="8">
                  <c:v>2</c:v>
                </c:pt>
                <c:pt idx="9">
                  <c:v>3</c:v>
                </c:pt>
                <c:pt idx="10">
                  <c:v>4</c:v>
                </c:pt>
              </c:numCache>
            </c:numRef>
          </c:xVal>
          <c:yVal>
            <c:numRef>
              <c:f>List1!$B$2:$B$12</c:f>
              <c:numCache>
                <c:formatCode>General</c:formatCode>
                <c:ptCount val="11"/>
                <c:pt idx="2">
                  <c:v>8</c:v>
                </c:pt>
                <c:pt idx="3">
                  <c:v>2</c:v>
                </c:pt>
                <c:pt idx="4">
                  <c:v>0.5</c:v>
                </c:pt>
                <c:pt idx="5">
                  <c:v>0</c:v>
                </c:pt>
                <c:pt idx="6">
                  <c:v>0.5</c:v>
                </c:pt>
                <c:pt idx="7">
                  <c:v>2</c:v>
                </c:pt>
                <c:pt idx="8">
                  <c:v>8</c:v>
                </c:pt>
              </c:numCache>
            </c:numRef>
          </c:yVal>
          <c:smooth val="1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Sloupec1</c:v>
                </c:pt>
              </c:strCache>
            </c:strRef>
          </c:tx>
          <c:spPr>
            <a:ln w="38100">
              <a:solidFill>
                <a:srgbClr val="00B0F0"/>
              </a:solidFill>
            </a:ln>
          </c:spPr>
          <c:marker>
            <c:symbol val="none"/>
          </c:marker>
          <c:xVal>
            <c:numRef>
              <c:f>List1!$A$2:$A$12</c:f>
              <c:numCache>
                <c:formatCode>General</c:formatCode>
                <c:ptCount val="11"/>
                <c:pt idx="0">
                  <c:v>-4</c:v>
                </c:pt>
                <c:pt idx="1">
                  <c:v>-3</c:v>
                </c:pt>
                <c:pt idx="2">
                  <c:v>-2</c:v>
                </c:pt>
                <c:pt idx="3">
                  <c:v>-1</c:v>
                </c:pt>
                <c:pt idx="4">
                  <c:v>-0.5</c:v>
                </c:pt>
                <c:pt idx="5">
                  <c:v>0</c:v>
                </c:pt>
                <c:pt idx="6">
                  <c:v>0.5</c:v>
                </c:pt>
                <c:pt idx="7">
                  <c:v>1</c:v>
                </c:pt>
                <c:pt idx="8">
                  <c:v>2</c:v>
                </c:pt>
                <c:pt idx="9">
                  <c:v>3</c:v>
                </c:pt>
                <c:pt idx="10">
                  <c:v>4</c:v>
                </c:pt>
              </c:numCache>
            </c:numRef>
          </c:xVal>
          <c:yVal>
            <c:numRef>
              <c:f>List1!$C$2:$C$12</c:f>
              <c:numCache>
                <c:formatCode>General</c:formatCode>
                <c:ptCount val="11"/>
                <c:pt idx="1">
                  <c:v>9</c:v>
                </c:pt>
                <c:pt idx="2">
                  <c:v>4</c:v>
                </c:pt>
                <c:pt idx="3">
                  <c:v>1</c:v>
                </c:pt>
                <c:pt idx="4">
                  <c:v>0.25</c:v>
                </c:pt>
                <c:pt idx="5">
                  <c:v>0</c:v>
                </c:pt>
                <c:pt idx="6">
                  <c:v>0.25</c:v>
                </c:pt>
                <c:pt idx="7">
                  <c:v>1</c:v>
                </c:pt>
                <c:pt idx="8">
                  <c:v>4</c:v>
                </c:pt>
                <c:pt idx="9">
                  <c:v>9</c:v>
                </c:pt>
              </c:numCache>
            </c:numRef>
          </c:yVal>
          <c:smooth val="1"/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38100">
              <a:solidFill>
                <a:srgbClr val="FFC000"/>
              </a:solidFill>
            </a:ln>
          </c:spPr>
          <c:marker>
            <c:symbol val="none"/>
          </c:marker>
          <c:xVal>
            <c:numRef>
              <c:f>List1!$A$2:$A$12</c:f>
              <c:numCache>
                <c:formatCode>General</c:formatCode>
                <c:ptCount val="11"/>
                <c:pt idx="0">
                  <c:v>-4</c:v>
                </c:pt>
                <c:pt idx="1">
                  <c:v>-3</c:v>
                </c:pt>
                <c:pt idx="2">
                  <c:v>-2</c:v>
                </c:pt>
                <c:pt idx="3">
                  <c:v>-1</c:v>
                </c:pt>
                <c:pt idx="4">
                  <c:v>-0.5</c:v>
                </c:pt>
                <c:pt idx="5">
                  <c:v>0</c:v>
                </c:pt>
                <c:pt idx="6">
                  <c:v>0.5</c:v>
                </c:pt>
                <c:pt idx="7">
                  <c:v>1</c:v>
                </c:pt>
                <c:pt idx="8">
                  <c:v>2</c:v>
                </c:pt>
                <c:pt idx="9">
                  <c:v>3</c:v>
                </c:pt>
                <c:pt idx="10">
                  <c:v>4</c:v>
                </c:pt>
              </c:numCache>
            </c:numRef>
          </c:xVal>
          <c:yVal>
            <c:numRef>
              <c:f>List1!$D$2:$D$12</c:f>
              <c:numCache>
                <c:formatCode>General</c:formatCode>
                <c:ptCount val="11"/>
                <c:pt idx="0">
                  <c:v>8</c:v>
                </c:pt>
                <c:pt idx="1">
                  <c:v>4.5</c:v>
                </c:pt>
                <c:pt idx="2">
                  <c:v>2</c:v>
                </c:pt>
                <c:pt idx="3">
                  <c:v>0.5</c:v>
                </c:pt>
                <c:pt idx="4">
                  <c:v>0.125</c:v>
                </c:pt>
                <c:pt idx="5">
                  <c:v>0</c:v>
                </c:pt>
                <c:pt idx="6">
                  <c:v>0.125</c:v>
                </c:pt>
                <c:pt idx="7">
                  <c:v>0.5</c:v>
                </c:pt>
                <c:pt idx="8">
                  <c:v>2</c:v>
                </c:pt>
                <c:pt idx="9">
                  <c:v>4.5</c:v>
                </c:pt>
                <c:pt idx="10">
                  <c:v>8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81536640"/>
        <c:axId val="181538176"/>
      </c:scatterChart>
      <c:valAx>
        <c:axId val="1815366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81538176"/>
        <c:crosses val="autoZero"/>
        <c:crossBetween val="midCat"/>
        <c:majorUnit val="1"/>
      </c:valAx>
      <c:valAx>
        <c:axId val="18153817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crossAx val="181536640"/>
        <c:crosses val="autoZero"/>
        <c:crossBetween val="midCat"/>
      </c:valAx>
    </c:plotArea>
    <c:plotVisOnly val="1"/>
    <c:dispBlanksAs val="gap"/>
    <c:showDLblsOverMax val="0"/>
  </c:chart>
  <c:spPr>
    <a:gradFill>
      <a:gsLst>
        <a:gs pos="0">
          <a:schemeClr val="bg2">
            <a:lumMod val="90000"/>
          </a:schemeClr>
        </a:gs>
        <a:gs pos="50000">
          <a:schemeClr val="bg2"/>
        </a:gs>
        <a:gs pos="100000">
          <a:srgbClr val="E2DEA8"/>
        </a:gs>
      </a:gsLst>
      <a:lin ang="18900000" scaled="1"/>
    </a:gradFill>
  </c:spPr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3DB22F-925B-47EB-A927-DC218B314283}" type="presOf" srcId="{914700B9-77B5-440A-A438-DE98B6D4894D}" destId="{BD9AF279-D483-48F2-BBBD-45F8E8923512}" srcOrd="1" destOrd="0" presId="urn:microsoft.com/office/officeart/2005/8/layout/target3"/>
    <dgm:cxn modelId="{048D04B3-F058-481A-8CC2-DDE500146C88}" type="presOf" srcId="{100B6B2E-82E6-4C11-B19B-F2DB3A0EA64F}" destId="{DBA8199F-D892-4A8E-A352-2B7844050E09}" srcOrd="1" destOrd="0" presId="urn:microsoft.com/office/officeart/2005/8/layout/target3"/>
    <dgm:cxn modelId="{F6B5417C-FF5A-46FC-9DDD-D881B71C0862}" type="presOf" srcId="{1D8420EA-BFA0-403B-80F5-647FA396CC45}" destId="{8467D0EB-87A2-4285-8ACA-0398EFBF29BC}" srcOrd="1" destOrd="0" presId="urn:microsoft.com/office/officeart/2005/8/layout/target3"/>
    <dgm:cxn modelId="{AA66E060-0E3D-4EA7-956A-020069D01C55}" type="presOf" srcId="{130831A4-0540-4EC5-8F5A-93030E89D2D9}" destId="{F69CC921-512E-49F4-824C-A648EC5F27A5}" srcOrd="0" destOrd="0" presId="urn:microsoft.com/office/officeart/2005/8/layout/target3"/>
    <dgm:cxn modelId="{4C641795-D23D-480B-8B87-04CED4835443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191CB71-1277-4449-A5DE-127546304358}" type="presOf" srcId="{914700B9-77B5-440A-A438-DE98B6D4894D}" destId="{E73F1C26-6DCD-4001-88B9-355E01E2BCE7}" srcOrd="0" destOrd="0" presId="urn:microsoft.com/office/officeart/2005/8/layout/target3"/>
    <dgm:cxn modelId="{18E75071-C3CB-4BB8-85F1-F4F23C08D1EB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6826E68-42F0-4028-A87C-11116BAF14E0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07849A4-878A-43D2-8B99-1268248EB151}" type="presOf" srcId="{100B6B2E-82E6-4C11-B19B-F2DB3A0EA64F}" destId="{645AA564-2E9E-4954-AD87-AE01782CEC59}" srcOrd="0" destOrd="0" presId="urn:microsoft.com/office/officeart/2005/8/layout/target3"/>
    <dgm:cxn modelId="{B3A84119-2852-4DC0-BF94-7B35B3A4EEDC}" type="presParOf" srcId="{FE47432B-CA46-450C-8D8F-66C300A95B52}" destId="{B522209E-30D0-49D6-A340-2D383A11C668}" srcOrd="0" destOrd="0" presId="urn:microsoft.com/office/officeart/2005/8/layout/target3"/>
    <dgm:cxn modelId="{D6CAE3F4-CD65-4832-9DF0-DBC9A0A8AB29}" type="presParOf" srcId="{FE47432B-CA46-450C-8D8F-66C300A95B52}" destId="{ED5A8377-51D5-4DC5-B0E7-680166966720}" srcOrd="1" destOrd="0" presId="urn:microsoft.com/office/officeart/2005/8/layout/target3"/>
    <dgm:cxn modelId="{A5B70B3B-C92C-4EA6-BBA2-0F74A921F27A}" type="presParOf" srcId="{FE47432B-CA46-450C-8D8F-66C300A95B52}" destId="{F69CC921-512E-49F4-824C-A648EC5F27A5}" srcOrd="2" destOrd="0" presId="urn:microsoft.com/office/officeart/2005/8/layout/target3"/>
    <dgm:cxn modelId="{A563A456-874C-4019-8709-DC994C670FBF}" type="presParOf" srcId="{FE47432B-CA46-450C-8D8F-66C300A95B52}" destId="{61C9CE18-EDA6-4EDF-BA1C-09779D38FBBF}" srcOrd="3" destOrd="0" presId="urn:microsoft.com/office/officeart/2005/8/layout/target3"/>
    <dgm:cxn modelId="{05C4292F-26D4-4A86-ADB0-826EE87FB548}" type="presParOf" srcId="{FE47432B-CA46-450C-8D8F-66C300A95B52}" destId="{D60DEAAB-7AFE-435A-ACF6-18851E4B0426}" srcOrd="4" destOrd="0" presId="urn:microsoft.com/office/officeart/2005/8/layout/target3"/>
    <dgm:cxn modelId="{B3902DC5-FCB5-4962-BD8E-18C7EB56E88D}" type="presParOf" srcId="{FE47432B-CA46-450C-8D8F-66C300A95B52}" destId="{F7B3C0B7-F0F7-4F49-B02C-3630F8C5FAE5}" srcOrd="5" destOrd="0" presId="urn:microsoft.com/office/officeart/2005/8/layout/target3"/>
    <dgm:cxn modelId="{0C4FFCFA-540A-4D6E-9247-53A0A7F19B30}" type="presParOf" srcId="{FE47432B-CA46-450C-8D8F-66C300A95B52}" destId="{C9DA9446-E2D3-4F6A-8960-3CADFBF870B8}" srcOrd="6" destOrd="0" presId="urn:microsoft.com/office/officeart/2005/8/layout/target3"/>
    <dgm:cxn modelId="{32D30FB3-5C38-4475-9677-536A7D4A83E4}" type="presParOf" srcId="{FE47432B-CA46-450C-8D8F-66C300A95B52}" destId="{9726EC6F-D322-4CD3-B489-1BE3DF7CE70B}" srcOrd="7" destOrd="0" presId="urn:microsoft.com/office/officeart/2005/8/layout/target3"/>
    <dgm:cxn modelId="{8E7BAEB6-0656-4BAC-93F3-929554EDCB48}" type="presParOf" srcId="{FE47432B-CA46-450C-8D8F-66C300A95B52}" destId="{645AA564-2E9E-4954-AD87-AE01782CEC59}" srcOrd="8" destOrd="0" presId="urn:microsoft.com/office/officeart/2005/8/layout/target3"/>
    <dgm:cxn modelId="{121331D1-5FD6-45EB-883A-92ADAB350714}" type="presParOf" srcId="{FE47432B-CA46-450C-8D8F-66C300A95B52}" destId="{8538CAC4-6A86-42B8-B5AF-2FF155DB9D02}" srcOrd="9" destOrd="0" presId="urn:microsoft.com/office/officeart/2005/8/layout/target3"/>
    <dgm:cxn modelId="{E7FF6FBE-4A15-46AF-8EDA-83CE137F2AAD}" type="presParOf" srcId="{FE47432B-CA46-450C-8D8F-66C300A95B52}" destId="{26FD6024-A07F-46D0-8BC0-B5E595C5673D}" srcOrd="10" destOrd="0" presId="urn:microsoft.com/office/officeart/2005/8/layout/target3"/>
    <dgm:cxn modelId="{CB07140B-54AF-4292-907B-FAB404DD450D}" type="presParOf" srcId="{FE47432B-CA46-450C-8D8F-66C300A95B52}" destId="{E73F1C26-6DCD-4001-88B9-355E01E2BCE7}" srcOrd="11" destOrd="0" presId="urn:microsoft.com/office/officeart/2005/8/layout/target3"/>
    <dgm:cxn modelId="{0797DCBF-3F92-442A-8D50-3AEB66153A54}" type="presParOf" srcId="{FE47432B-CA46-450C-8D8F-66C300A95B52}" destId="{8E23E229-92FC-49D1-B5FE-0303176B8A4E}" srcOrd="12" destOrd="0" presId="urn:microsoft.com/office/officeart/2005/8/layout/target3"/>
    <dgm:cxn modelId="{BF3A6577-59BD-43C5-948F-361C9F951C7A}" type="presParOf" srcId="{FE47432B-CA46-450C-8D8F-66C300A95B52}" destId="{8467D0EB-87A2-4285-8ACA-0398EFBF29BC}" srcOrd="13" destOrd="0" presId="urn:microsoft.com/office/officeart/2005/8/layout/target3"/>
    <dgm:cxn modelId="{B13526E9-B4BA-410D-8DC7-50CBEABB0AD7}" type="presParOf" srcId="{FE47432B-CA46-450C-8D8F-66C300A95B52}" destId="{DBA8199F-D892-4A8E-A352-2B7844050E09}" srcOrd="14" destOrd="0" presId="urn:microsoft.com/office/officeart/2005/8/layout/target3"/>
    <dgm:cxn modelId="{E3174111-658F-4702-BFF7-A62704D8079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0.73418</cdr:x>
      <cdr:y>0.12443</cdr:y>
    </cdr:from>
    <cdr:to>
      <cdr:x>0.88608</cdr:x>
      <cdr:y>0.24886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4176464" y="432048"/>
          <a:ext cx="864096" cy="432048"/>
        </a:xfrm>
        <a:prstGeom xmlns:a="http://schemas.openxmlformats.org/drawingml/2006/main" prst="rect">
          <a:avLst/>
        </a:prstGeom>
        <a:solidFill xmlns:a="http://schemas.openxmlformats.org/drawingml/2006/main">
          <a:schemeClr val="bg2">
            <a:lumMod val="90000"/>
          </a:schemeClr>
        </a:solidFill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18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y = x</a:t>
          </a:r>
          <a:r>
            <a:rPr lang="cs-CZ" sz="1800" b="1" baseline="300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</a:t>
          </a:r>
          <a:endParaRPr lang="cs-CZ" sz="18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  <cdr:relSizeAnchor xmlns:cdr="http://schemas.openxmlformats.org/drawingml/2006/chartDrawing">
    <cdr:from>
      <cdr:x>0.73418</cdr:x>
      <cdr:y>0.74659</cdr:y>
    </cdr:from>
    <cdr:to>
      <cdr:x>0.88608</cdr:x>
      <cdr:y>0.87102</cdr:y>
    </cdr:to>
    <cdr:sp macro="" textlink="">
      <cdr:nvSpPr>
        <cdr:cNvPr id="3" name="TextovéPole 2"/>
        <cdr:cNvSpPr txBox="1"/>
      </cdr:nvSpPr>
      <cdr:spPr>
        <a:xfrm xmlns:a="http://schemas.openxmlformats.org/drawingml/2006/main">
          <a:off x="4176464" y="2592288"/>
          <a:ext cx="864096" cy="432048"/>
        </a:xfrm>
        <a:prstGeom xmlns:a="http://schemas.openxmlformats.org/drawingml/2006/main" prst="rect">
          <a:avLst/>
        </a:prstGeom>
        <a:solidFill xmlns:a="http://schemas.openxmlformats.org/drawingml/2006/main">
          <a:schemeClr val="bg2">
            <a:lumMod val="90000"/>
          </a:schemeClr>
        </a:solidFill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cs-CZ" sz="18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y = -x</a:t>
          </a:r>
          <a:r>
            <a:rPr lang="cs-CZ" sz="1800" b="1" baseline="300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2</a:t>
          </a:r>
          <a:endParaRPr lang="cs-CZ" sz="18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43C888-55DF-43E7-AF13-C1ECDD40A18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B57A22-1B85-4533-8619-0716679D4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801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Doplňují žáci, následující list slouží jako </a:t>
            </a:r>
            <a:r>
              <a:rPr lang="cs-CZ" dirty="0" err="1" smtClean="0"/>
              <a:t>konrola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B57A22-1B85-4533-8619-0716679D4B5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5002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B57A22-1B85-4533-8619-0716679D4B5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4984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B57A22-1B85-4533-8619-0716679D4B52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812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4" Type="http://schemas.openxmlformats.org/officeDocument/2006/relationships/chart" Target="../charts/char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032137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8047733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Kvadratické funkce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5386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0174052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987126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  s kvadratickou funkcí (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definice, graf). Prohlubuje znalosti a dovednosti v rýsování grafů funkcí.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se pojmem kvadratická funkce. Procvičí si rýsování grafů v pravoúhlé soustavě souřadnic.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45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MATEMATIKA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ročník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46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268760"/>
            <a:ext cx="6696744" cy="3312368"/>
          </a:xfrm>
        </p:spPr>
        <p:txBody>
          <a:bodyPr/>
          <a:lstStyle/>
          <a:p>
            <a:pPr algn="ctr"/>
            <a:r>
              <a:rPr lang="cs-CZ" sz="5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světa </a:t>
            </a:r>
            <a:br>
              <a:rPr lang="cs-CZ" sz="5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nelineárních </a:t>
            </a:r>
            <a:br>
              <a:rPr lang="cs-CZ" sz="5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funkcí</a:t>
            </a:r>
            <a:endParaRPr lang="cs-CZ" sz="5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9306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400"/>
                            </p:stCondLst>
                            <p:childTnLst>
                              <p:par>
                                <p:cTn id="9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Nelineární funkce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s odříznutým příčným rohem 4"/>
              <p:cNvSpPr/>
              <p:nvPr/>
            </p:nvSpPr>
            <p:spPr>
              <a:xfrm>
                <a:off x="395536" y="1772816"/>
                <a:ext cx="8352928" cy="1080120"/>
              </a:xfrm>
              <a:prstGeom prst="snip2DiagRect">
                <a:avLst/>
              </a:prstGeom>
              <a:solidFill>
                <a:schemeClr val="bg2">
                  <a:lumMod val="9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chemeClr val="tx1"/>
                    </a:solidFill>
                  </a:rPr>
                  <a:t>Sestrojte graf funkce </a:t>
                </a:r>
                <a:r>
                  <a:rPr lang="cs-CZ" sz="2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y = x</a:t>
                </a:r>
                <a:r>
                  <a:rPr lang="cs-CZ" sz="2400" b="1" baseline="30000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,</a:t>
                </a:r>
              </a:p>
              <a:p>
                <a:pPr algn="ctr"/>
                <a:r>
                  <a:rPr lang="cs-CZ" sz="2400" b="1" dirty="0" smtClean="0">
                    <a:solidFill>
                      <a:schemeClr val="tx1"/>
                    </a:solidFill>
                  </a:rPr>
                  <a:t>definiční obor tvoří množina čísel </a:t>
                </a:r>
                <a:r>
                  <a:rPr lang="cs-CZ" sz="2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{-3, -2, -1,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, 0,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1, 2, 3} </a:t>
                </a:r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Obdélník s odříznutým příčným rohem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772816"/>
                <a:ext cx="8352928" cy="1080120"/>
              </a:xfrm>
              <a:prstGeom prst="snip2DiagRect">
                <a:avLst/>
              </a:prstGeom>
              <a:blipFill rotWithShape="1">
                <a:blip r:embed="rId3"/>
                <a:stretch>
                  <a:fillRect b="-4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092217"/>
              </p:ext>
            </p:extLst>
          </p:nvPr>
        </p:nvGraphicFramePr>
        <p:xfrm>
          <a:off x="251520" y="4221088"/>
          <a:ext cx="2808312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"/>
                <a:gridCol w="468052"/>
                <a:gridCol w="468052"/>
                <a:gridCol w="468052"/>
                <a:gridCol w="468052"/>
                <a:gridCol w="468052"/>
              </a:tblGrid>
              <a:tr h="14973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-3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-2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-1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-0,5</a:t>
                      </a:r>
                      <a:endParaRPr lang="cs-CZ" sz="14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</a:tr>
              <a:tr h="35432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1828393287"/>
              </p:ext>
            </p:extLst>
          </p:nvPr>
        </p:nvGraphicFramePr>
        <p:xfrm>
          <a:off x="3203848" y="3140968"/>
          <a:ext cx="5688632" cy="3472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5888681"/>
              </p:ext>
            </p:extLst>
          </p:nvPr>
        </p:nvGraphicFramePr>
        <p:xfrm>
          <a:off x="250203" y="5157192"/>
          <a:ext cx="2808312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"/>
                <a:gridCol w="468052"/>
                <a:gridCol w="468052"/>
                <a:gridCol w="468052"/>
                <a:gridCol w="468052"/>
                <a:gridCol w="468052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0,5</a:t>
                      </a:r>
                      <a:endParaRPr lang="cs-CZ" sz="14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1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2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3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</a:tr>
              <a:tr h="35432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251520" y="3068960"/>
            <a:ext cx="151216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x</a:t>
            </a:r>
            <a:r>
              <a:rPr lang="cs-CZ" sz="2400" b="1" baseline="300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364502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Doplníme tabulku: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755726" y="6008342"/>
            <a:ext cx="2304256" cy="648072"/>
          </a:xfrm>
          <a:prstGeom prst="rightArrow">
            <a:avLst>
              <a:gd name="adj1" fmla="val 69688"/>
              <a:gd name="adj2" fmla="val 50000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Sestrojíme graf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994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Graphic spid="7" grpId="0">
        <p:bldAsOne/>
      </p:bldGraphic>
      <p:bldP spid="9" grpId="0" animBg="1"/>
      <p:bldP spid="10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Nelineární funkce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s odříznutým příčným rohem 4"/>
              <p:cNvSpPr/>
              <p:nvPr/>
            </p:nvSpPr>
            <p:spPr>
              <a:xfrm>
                <a:off x="395536" y="1772816"/>
                <a:ext cx="8352928" cy="1080120"/>
              </a:xfrm>
              <a:prstGeom prst="snip2DiagRect">
                <a:avLst/>
              </a:prstGeom>
              <a:solidFill>
                <a:schemeClr val="bg2">
                  <a:lumMod val="9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chemeClr val="tx1"/>
                    </a:solidFill>
                  </a:rPr>
                  <a:t>Sestrojte graf funkce </a:t>
                </a:r>
                <a:r>
                  <a:rPr lang="cs-CZ" sz="2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y = x</a:t>
                </a:r>
                <a:r>
                  <a:rPr lang="cs-CZ" sz="2400" b="1" baseline="30000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,</a:t>
                </a:r>
              </a:p>
              <a:p>
                <a:pPr algn="ctr"/>
                <a:r>
                  <a:rPr lang="cs-CZ" sz="2400" b="1" dirty="0" smtClean="0">
                    <a:solidFill>
                      <a:schemeClr val="tx1"/>
                    </a:solidFill>
                  </a:rPr>
                  <a:t>definiční obor tvoří množina čísel </a:t>
                </a:r>
                <a:r>
                  <a:rPr lang="cs-CZ" sz="2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{-3, -2, -1,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, 0,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1, 2, 3} </a:t>
                </a:r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Obdélník s odříznutým příčným rohem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772816"/>
                <a:ext cx="8352928" cy="1080120"/>
              </a:xfrm>
              <a:prstGeom prst="snip2DiagRect">
                <a:avLst/>
              </a:prstGeom>
              <a:blipFill rotWithShape="1">
                <a:blip r:embed="rId2"/>
                <a:stretch>
                  <a:fillRect b="-4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4331412"/>
              </p:ext>
            </p:extLst>
          </p:nvPr>
        </p:nvGraphicFramePr>
        <p:xfrm>
          <a:off x="251520" y="4221088"/>
          <a:ext cx="2808312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"/>
                <a:gridCol w="468052"/>
                <a:gridCol w="468052"/>
                <a:gridCol w="468052"/>
                <a:gridCol w="566587"/>
                <a:gridCol w="369517"/>
              </a:tblGrid>
              <a:tr h="14973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-3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-2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-1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-0,5</a:t>
                      </a:r>
                      <a:endParaRPr lang="cs-CZ" sz="14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</a:tr>
              <a:tr h="35432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0,25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3568104736"/>
              </p:ext>
            </p:extLst>
          </p:nvPr>
        </p:nvGraphicFramePr>
        <p:xfrm>
          <a:off x="3203848" y="3140968"/>
          <a:ext cx="5688632" cy="3472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4030318"/>
              </p:ext>
            </p:extLst>
          </p:nvPr>
        </p:nvGraphicFramePr>
        <p:xfrm>
          <a:off x="250203" y="5157192"/>
          <a:ext cx="2808312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"/>
                <a:gridCol w="468052"/>
                <a:gridCol w="577381"/>
                <a:gridCol w="358723"/>
                <a:gridCol w="468052"/>
                <a:gridCol w="468052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0,5</a:t>
                      </a:r>
                      <a:endParaRPr lang="cs-CZ" sz="14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1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2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3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</a:tr>
              <a:tr h="35432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0,25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251520" y="3068960"/>
            <a:ext cx="151216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x</a:t>
            </a:r>
            <a:r>
              <a:rPr lang="cs-CZ" sz="2400" b="1" baseline="300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5122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Nelineární funkce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395536" y="1772816"/>
            <a:ext cx="8352928" cy="1080120"/>
          </a:xfrm>
          <a:prstGeom prst="snip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Sestrojte graf funkce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x</a:t>
            </a:r>
            <a:r>
              <a:rPr lang="cs-CZ" sz="24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,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definiční obor tvoří množina všech reálných čísel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2648808913"/>
              </p:ext>
            </p:extLst>
          </p:nvPr>
        </p:nvGraphicFramePr>
        <p:xfrm>
          <a:off x="3203848" y="3140968"/>
          <a:ext cx="5688632" cy="3472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Obdélník 8"/>
          <p:cNvSpPr/>
          <p:nvPr/>
        </p:nvSpPr>
        <p:spPr>
          <a:xfrm>
            <a:off x="251520" y="3068960"/>
            <a:ext cx="151216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x</a:t>
            </a:r>
            <a:r>
              <a:rPr lang="cs-CZ" sz="2400" b="1" baseline="300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6198" y="3604374"/>
            <a:ext cx="2960177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dirty="0" smtClean="0"/>
              <a:t>Všimli jste si, že pro navzájem opačná čísla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</a:t>
            </a:r>
            <a:r>
              <a:rPr lang="cs-CZ" dirty="0" smtClean="0"/>
              <a:t>jsou funkční hodnoty stejné?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dirty="0" smtClean="0"/>
              <a:t>Graf funkce je osově souměrný podle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osy y</a:t>
            </a:r>
            <a:r>
              <a:rPr lang="cs-CZ" dirty="0" smtClean="0"/>
              <a:t>.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Nejmenší</a:t>
            </a:r>
            <a:r>
              <a:rPr lang="cs-CZ" dirty="0" smtClean="0"/>
              <a:t> hodnota funkce </a:t>
            </a:r>
            <a:br>
              <a:rPr lang="cs-CZ" dirty="0" smtClean="0"/>
            </a:br>
            <a:r>
              <a:rPr lang="cs-CZ" dirty="0" smtClean="0"/>
              <a:t>je v bodě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= 0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2744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7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7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Graphic spid="7" grpId="0" uiExpand="1">
        <p:bldSub>
          <a:bldChart bld="series"/>
        </p:bldSub>
      </p:bldGraphic>
      <p:bldP spid="9" grpId="0" animBg="1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Nelineární funkce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395536" y="1772816"/>
            <a:ext cx="8352928" cy="1080120"/>
          </a:xfrm>
          <a:prstGeom prst="snip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Sestrojte graf funkce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-x</a:t>
            </a:r>
            <a:r>
              <a:rPr lang="cs-CZ" sz="24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,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definiční obor tvoří množina všech reálných čísel.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314411"/>
              </p:ext>
            </p:extLst>
          </p:nvPr>
        </p:nvGraphicFramePr>
        <p:xfrm>
          <a:off x="251520" y="4221088"/>
          <a:ext cx="2808312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"/>
                <a:gridCol w="468052"/>
                <a:gridCol w="468052"/>
                <a:gridCol w="468052"/>
                <a:gridCol w="566587"/>
                <a:gridCol w="369517"/>
              </a:tblGrid>
              <a:tr h="14973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-3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-2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-1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-0,5</a:t>
                      </a:r>
                      <a:endParaRPr lang="cs-CZ" sz="16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</a:tr>
              <a:tr h="35432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4241443145"/>
              </p:ext>
            </p:extLst>
          </p:nvPr>
        </p:nvGraphicFramePr>
        <p:xfrm>
          <a:off x="3203848" y="3140968"/>
          <a:ext cx="5688632" cy="3472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1630774"/>
              </p:ext>
            </p:extLst>
          </p:nvPr>
        </p:nvGraphicFramePr>
        <p:xfrm>
          <a:off x="250203" y="5157192"/>
          <a:ext cx="2808312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"/>
                <a:gridCol w="468052"/>
                <a:gridCol w="577381"/>
                <a:gridCol w="358723"/>
                <a:gridCol w="468052"/>
                <a:gridCol w="468052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0,5</a:t>
                      </a:r>
                      <a:endParaRPr lang="cs-CZ" sz="16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1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2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3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</a:tr>
              <a:tr h="35432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255558" y="3148736"/>
            <a:ext cx="151216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-x</a:t>
            </a:r>
            <a:r>
              <a:rPr lang="cs-CZ" sz="24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58" y="3611243"/>
            <a:ext cx="25882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Doplníme tabulku:</a:t>
            </a:r>
            <a:endParaRPr lang="cs-CZ" sz="2000" dirty="0"/>
          </a:p>
        </p:txBody>
      </p:sp>
      <p:sp>
        <p:nvSpPr>
          <p:cNvPr id="10" name="Šipka doprava 9"/>
          <p:cNvSpPr/>
          <p:nvPr/>
        </p:nvSpPr>
        <p:spPr>
          <a:xfrm>
            <a:off x="755726" y="6008342"/>
            <a:ext cx="2304256" cy="648072"/>
          </a:xfrm>
          <a:prstGeom prst="rightArrow">
            <a:avLst>
              <a:gd name="adj1" fmla="val 69688"/>
              <a:gd name="adj2" fmla="val 50000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Sestrojíme graf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71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2000"/>
                                        <p:tgtEl>
                                          <p:spTgt spid="7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2000"/>
                                        <p:tgtEl>
                                          <p:spTgt spid="7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2000"/>
                                        <p:tgtEl>
                                          <p:spTgt spid="7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Graphic spid="7" grpId="0">
        <p:bldSub>
          <a:bldChart bld="series"/>
        </p:bldSub>
      </p:bldGraphic>
      <p:bldP spid="9" grpId="0" animBg="1"/>
      <p:bldP spid="3" grpId="0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Nelineární funkce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395536" y="1772816"/>
            <a:ext cx="8352928" cy="1080120"/>
          </a:xfrm>
          <a:prstGeom prst="snip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Sestrojte graf funkce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-x</a:t>
            </a:r>
            <a:r>
              <a:rPr lang="cs-CZ" sz="24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,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definiční obor tvoří množina všech reálných čísel.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9529160"/>
              </p:ext>
            </p:extLst>
          </p:nvPr>
        </p:nvGraphicFramePr>
        <p:xfrm>
          <a:off x="251520" y="4221088"/>
          <a:ext cx="2808312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"/>
                <a:gridCol w="468052"/>
                <a:gridCol w="468052"/>
                <a:gridCol w="468052"/>
                <a:gridCol w="648072"/>
                <a:gridCol w="288032"/>
              </a:tblGrid>
              <a:tr h="14973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-3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-2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-1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-0,5</a:t>
                      </a:r>
                      <a:endParaRPr lang="cs-CZ" sz="16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</a:tr>
              <a:tr h="35432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-9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-4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-1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-0,25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419217005"/>
              </p:ext>
            </p:extLst>
          </p:nvPr>
        </p:nvGraphicFramePr>
        <p:xfrm>
          <a:off x="3203848" y="3140968"/>
          <a:ext cx="5688632" cy="3472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202635"/>
              </p:ext>
            </p:extLst>
          </p:nvPr>
        </p:nvGraphicFramePr>
        <p:xfrm>
          <a:off x="250203" y="5157192"/>
          <a:ext cx="2808312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"/>
                <a:gridCol w="325353"/>
                <a:gridCol w="648072"/>
                <a:gridCol w="430731"/>
                <a:gridCol w="468052"/>
                <a:gridCol w="468052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</a:rPr>
                        <a:t>x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0,5</a:t>
                      </a:r>
                      <a:endParaRPr lang="cs-CZ" sz="16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1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2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3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</a:tr>
              <a:tr h="35432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-0,25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-1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-4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-9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258809" y="3246220"/>
            <a:ext cx="151216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-x</a:t>
            </a:r>
            <a:r>
              <a:rPr lang="cs-CZ" sz="24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7097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Nelineární funkce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395536" y="1772816"/>
            <a:ext cx="8352928" cy="1080120"/>
          </a:xfrm>
          <a:prstGeom prst="snip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Porovnání grafů funkcí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x</a:t>
            </a:r>
            <a:r>
              <a:rPr lang="cs-CZ" sz="24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, </a:t>
            </a: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-x</a:t>
            </a:r>
            <a:r>
              <a:rPr lang="cs-CZ" sz="2400" b="1" baseline="300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Kde definiční obory tvoří množina všech reálných čísel.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1641624449"/>
              </p:ext>
            </p:extLst>
          </p:nvPr>
        </p:nvGraphicFramePr>
        <p:xfrm>
          <a:off x="899592" y="2878444"/>
          <a:ext cx="7344816" cy="37909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71863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Kvadratická funkce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8352928" cy="203132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400" b="1" dirty="0" smtClean="0">
                <a:solidFill>
                  <a:schemeClr val="tx1"/>
                </a:solidFill>
              </a:rPr>
              <a:t>Funkce, která je dána vzorcem 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a.x</a:t>
            </a:r>
            <a:r>
              <a:rPr lang="cs-CZ" sz="3600" b="1" baseline="30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kde a je číslo různé od nuly, se nazývá</a:t>
            </a:r>
          </a:p>
          <a:p>
            <a:pPr algn="ctr">
              <a:spcAft>
                <a:spcPts val="1200"/>
              </a:spcAft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KVADRATICKÁ FUNKCE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10131" y="4026292"/>
            <a:ext cx="8352928" cy="190821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400" b="1" dirty="0" smtClean="0">
                <a:solidFill>
                  <a:schemeClr val="tx1"/>
                </a:solidFill>
              </a:rPr>
              <a:t>Grafem funkce  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a.x</a:t>
            </a:r>
            <a:r>
              <a:rPr lang="cs-CZ" sz="2800" b="1" baseline="30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,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jejíž definiční obor tvoří všechna reálná čísla,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se nazývá</a:t>
            </a:r>
          </a:p>
          <a:p>
            <a:pPr algn="ctr">
              <a:spcAft>
                <a:spcPts val="1200"/>
              </a:spcAft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PARABOLA</a:t>
            </a:r>
          </a:p>
        </p:txBody>
      </p:sp>
    </p:spTree>
    <p:extLst>
      <p:ext uri="{BB962C8B-B14F-4D97-AF65-F5344CB8AC3E}">
        <p14:creationId xmlns:p14="http://schemas.microsoft.com/office/powerpoint/2010/main" val="222102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KVADRATICKÉ  FUNKCE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8640960" cy="2539157"/>
          </a:xfrm>
          <a:prstGeom prst="rect">
            <a:avLst/>
          </a:prstGeom>
          <a:gradFill flip="none" rotWithShape="1">
            <a:gsLst>
              <a:gs pos="0">
                <a:srgbClr val="CCECFF"/>
              </a:gs>
              <a:gs pos="53000">
                <a:schemeClr val="bg2"/>
              </a:gs>
              <a:gs pos="100000">
                <a:srgbClr val="CCECFF"/>
              </a:gs>
            </a:gsLst>
            <a:lin ang="8100000" scaled="1"/>
            <a:tileRect/>
          </a:gra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b="1" dirty="0" smtClean="0"/>
              <a:t>Graf kvadratické funkce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a.x</a:t>
            </a:r>
            <a:r>
              <a:rPr lang="cs-CZ" sz="24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smtClean="0"/>
              <a:t>, pro každé číslo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≠ 0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/>
              <a:t>Prochází počátkem soustavy souřadnic, bodem o souřadnicích </a:t>
            </a:r>
            <a:r>
              <a:rPr lang="cs-CZ" sz="2400" spc="300" dirty="0" smtClean="0"/>
              <a:t>[0,0]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/>
              <a:t>Je osově souměrný podle </a:t>
            </a:r>
            <a:r>
              <a:rPr lang="cs-CZ" sz="2400" b="1" dirty="0" smtClean="0"/>
              <a:t>usy 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/>
              <a:t>Obor hodnot tvoří všechna reálná čísla</a:t>
            </a:r>
            <a:br>
              <a:rPr lang="cs-CZ" sz="2400" dirty="0" smtClean="0"/>
            </a:br>
            <a:r>
              <a:rPr lang="cs-CZ" sz="2400" b="1" dirty="0" smtClean="0"/>
              <a:t>a) větší nebo rovná 0 pro a &gt; 0</a:t>
            </a:r>
            <a:br>
              <a:rPr lang="cs-CZ" sz="2400" b="1" dirty="0" smtClean="0"/>
            </a:br>
            <a:r>
              <a:rPr lang="cs-CZ" sz="2400" b="1" dirty="0" smtClean="0"/>
              <a:t>b) menší nebo rovná 0 pro a &lt; 0</a:t>
            </a:r>
          </a:p>
        </p:txBody>
      </p:sp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3269234998"/>
              </p:ext>
            </p:extLst>
          </p:nvPr>
        </p:nvGraphicFramePr>
        <p:xfrm>
          <a:off x="611560" y="4489738"/>
          <a:ext cx="3240360" cy="21990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Graf 5"/>
          <p:cNvGraphicFramePr/>
          <p:nvPr>
            <p:extLst>
              <p:ext uri="{D42A27DB-BD31-4B8C-83A1-F6EECF244321}">
                <p14:modId xmlns:p14="http://schemas.microsoft.com/office/powerpoint/2010/main" val="277803230"/>
              </p:ext>
            </p:extLst>
          </p:nvPr>
        </p:nvGraphicFramePr>
        <p:xfrm>
          <a:off x="5364088" y="4473687"/>
          <a:ext cx="3240360" cy="22311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Zaoblený obdélníkový popisek 10"/>
          <p:cNvSpPr/>
          <p:nvPr/>
        </p:nvSpPr>
        <p:spPr>
          <a:xfrm>
            <a:off x="4372223" y="5776566"/>
            <a:ext cx="936104" cy="360040"/>
          </a:xfrm>
          <a:prstGeom prst="wedgeRoundRectCallout">
            <a:avLst>
              <a:gd name="adj1" fmla="val 147285"/>
              <a:gd name="adj2" fmla="val -130822"/>
              <a:gd name="adj3" fmla="val 16667"/>
            </a:avLst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&lt; 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3923928" y="4900903"/>
            <a:ext cx="936104" cy="360040"/>
          </a:xfrm>
          <a:prstGeom prst="wedgeRoundRectCallout">
            <a:avLst>
              <a:gd name="adj1" fmla="val -144301"/>
              <a:gd name="adj2" fmla="val 142103"/>
              <a:gd name="adj3" fmla="val 16667"/>
            </a:avLst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&gt; 0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8185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800"/>
                            </p:stCondLst>
                            <p:childTnLst>
                              <p:par>
                                <p:cTn id="2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800"/>
                            </p:stCondLst>
                            <p:childTnLst>
                              <p:par>
                                <p:cTn id="34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Graphic spid="5" grpId="0">
        <p:bldAsOne/>
      </p:bldGraphic>
      <p:bldGraphic spid="6" grpId="0">
        <p:bldAsOne/>
      </p:bldGraphic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kvadratickÉ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funkce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4388" y="1657848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 se mění graf kvadratické funkce </a:t>
            </a:r>
            <a:br>
              <a:rPr lang="cs-CZ" sz="2400" b="1" dirty="0" smtClean="0"/>
            </a:br>
            <a:r>
              <a:rPr lang="cs-CZ" sz="2400" b="1" dirty="0" smtClean="0"/>
              <a:t>v závislosti na volbě konstanty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65438" y="2855841"/>
            <a:ext cx="2232248" cy="648072"/>
          </a:xfrm>
          <a:prstGeom prst="round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</a:schemeClr>
              </a:gs>
              <a:gs pos="50000">
                <a:srgbClr val="A6EEA4"/>
              </a:gs>
              <a:gs pos="100000">
                <a:srgbClr val="FFFF99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 prst="angle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>
                  <a:noFill/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 = 2.x</a:t>
            </a:r>
            <a:r>
              <a:rPr lang="cs-CZ" sz="2400" b="1" baseline="30000" dirty="0" smtClean="0">
                <a:ln w="11430">
                  <a:noFill/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endParaRPr lang="cs-CZ" sz="2400" b="1" dirty="0">
              <a:ln w="11430">
                <a:noFill/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aoblený obdélník 5"/>
              <p:cNvSpPr/>
              <p:nvPr/>
            </p:nvSpPr>
            <p:spPr>
              <a:xfrm>
                <a:off x="6488134" y="2855841"/>
                <a:ext cx="2232248" cy="648072"/>
              </a:xfrm>
              <a:prstGeom prst="roundRect">
                <a:avLst/>
              </a:prstGeom>
              <a:gradFill flip="none" rotWithShape="1">
                <a:gsLst>
                  <a:gs pos="0">
                    <a:srgbClr val="E7E6D0"/>
                  </a:gs>
                  <a:gs pos="50000">
                    <a:srgbClr val="EEEDB9"/>
                  </a:gs>
                  <a:gs pos="100000">
                    <a:srgbClr val="FFFF99">
                      <a:shade val="100000"/>
                      <a:satMod val="115000"/>
                    </a:srgbClr>
                  </a:gs>
                </a:gsLst>
                <a:path path="circle">
                  <a:fillToRect l="100000" b="100000"/>
                </a:path>
                <a:tileRect t="-100000" r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ln w="18000">
                      <a:solidFill>
                        <a:schemeClr val="accent2">
                          <a:satMod val="140000"/>
                        </a:schemeClr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dirty="0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dirty="0" smtClean="0">
                            <a:ln w="18000">
                              <a:solidFill>
                                <a:schemeClr val="accent2">
                                  <a:satMod val="140000"/>
                                </a:schemeClr>
                              </a:solidFill>
                              <a:prstDash val="solid"/>
                              <a:miter lim="800000"/>
                            </a:ln>
                            <a:noFill/>
                            <a:effectLst>
                              <a:outerShdw blurRad="25500" dist="23000" dir="7020000" algn="tl">
                                <a:srgbClr val="000000">
                                  <a:alpha val="50000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400" b="1" dirty="0" smtClean="0">
                    <a:ln w="18000">
                      <a:solidFill>
                        <a:schemeClr val="accent2">
                          <a:satMod val="140000"/>
                        </a:schemeClr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.x</a:t>
                </a:r>
                <a:r>
                  <a:rPr lang="cs-CZ" sz="2400" b="1" baseline="30000" dirty="0" smtClean="0">
                    <a:ln w="18000">
                      <a:solidFill>
                        <a:schemeClr val="accent2">
                          <a:satMod val="140000"/>
                        </a:schemeClr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2</a:t>
                </a:r>
                <a:endParaRPr lang="cs-CZ" sz="2400" b="1" dirty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6" name="Zaoblený 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8134" y="2855841"/>
                <a:ext cx="2232248" cy="648072"/>
              </a:xfrm>
              <a:prstGeom prst="roundRect">
                <a:avLst/>
              </a:prstGeom>
              <a:blipFill rotWithShape="1">
                <a:blip r:embed="rId2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3564147" y="2855841"/>
            <a:ext cx="2232248" cy="648072"/>
          </a:xfrm>
          <a:prstGeom prst="round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 = 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x</a:t>
            </a:r>
            <a:r>
              <a:rPr lang="cs-CZ" sz="2400" b="1" baseline="300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aphicFrame>
        <p:nvGraphicFramePr>
          <p:cNvPr id="9" name="Graf 8"/>
          <p:cNvGraphicFramePr/>
          <p:nvPr>
            <p:extLst>
              <p:ext uri="{D42A27DB-BD31-4B8C-83A1-F6EECF244321}">
                <p14:modId xmlns:p14="http://schemas.microsoft.com/office/powerpoint/2010/main" val="551647775"/>
              </p:ext>
            </p:extLst>
          </p:nvPr>
        </p:nvGraphicFramePr>
        <p:xfrm>
          <a:off x="1475656" y="3630628"/>
          <a:ext cx="6416633" cy="303873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5580112" y="38488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2x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363062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x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588224" y="5013176"/>
                <a:ext cx="864096" cy="5085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box>
                      <m:boxPr>
                        <m:ctrlPr>
                          <a:rPr lang="cs-CZ" b="1" i="1" smtClean="0">
                            <a:latin typeface="Cambria Math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b="1" dirty="0" smtClean="0"/>
                  <a:t>x</a:t>
                </a:r>
                <a:r>
                  <a:rPr lang="cs-CZ" b="1" baseline="30000" dirty="0" smtClean="0"/>
                  <a:t>2</a:t>
                </a:r>
                <a:endParaRPr lang="cs-CZ" b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8224" y="5013176"/>
                <a:ext cx="864096" cy="508537"/>
              </a:xfrm>
              <a:prstGeom prst="rect">
                <a:avLst/>
              </a:prstGeom>
              <a:blipFill rotWithShape="1">
                <a:blip r:embed="rId4"/>
                <a:stretch>
                  <a:fillRect b="-4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033490" y="243425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= 2</a:t>
            </a:r>
            <a:endParaRPr lang="cs-CZ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32199" y="243425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= 1</a:t>
            </a:r>
            <a:endParaRPr lang="cs-CZ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7020272" y="2349166"/>
                <a:ext cx="1296144" cy="6010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2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200" b="1" i="1" dirty="0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2200" b="1" i="1" dirty="0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200" b="1" i="1" dirty="0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2200" b="1" i="1" dirty="0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e>
                    </m:box>
                  </m:oMath>
                </a14:m>
                <a:endParaRPr lang="cs-CZ" sz="22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0272" y="2349166"/>
                <a:ext cx="1296144" cy="601062"/>
              </a:xfrm>
              <a:prstGeom prst="rect">
                <a:avLst/>
              </a:prstGeom>
              <a:blipFill rotWithShape="1">
                <a:blip r:embed="rId5"/>
                <a:stretch>
                  <a:fillRect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61082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9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000"/>
                                        <p:tgtEl>
                                          <p:spTgt spid="9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2000"/>
                                        <p:tgtEl>
                                          <p:spTgt spid="9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  <p:bldGraphic spid="9" grpId="0" uiExpand="1">
        <p:bldSub>
          <a:bldChart bld="series"/>
        </p:bldSub>
      </p:bldGraphic>
      <p:bldP spid="10" grpId="0"/>
      <p:bldP spid="11" grpId="0"/>
      <p:bldP spid="12" grpId="0"/>
      <p:bldP spid="3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Kvadratická funkce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shrnutí a procvičení</a:t>
            </a:r>
            <a:endParaRPr lang="cs-CZ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27406" y="1772816"/>
            <a:ext cx="77370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 dána kvadratická funkce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2,5.x</a:t>
            </a:r>
            <a:r>
              <a:rPr lang="cs-CZ" sz="24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smtClean="0"/>
              <a:t>Rozhodněte, které z následujících bodů patří do grafu této funkce.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775711" y="3116187"/>
            <a:ext cx="1290477" cy="608254"/>
          </a:xfrm>
          <a:prstGeom prst="ellipse">
            <a:avLst/>
          </a:prstGeom>
          <a:solidFill>
            <a:srgbClr val="92D050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[</a:t>
            </a:r>
            <a:r>
              <a:rPr lang="cs-CZ" sz="2400" b="1" spc="300" dirty="0" smtClean="0">
                <a:solidFill>
                  <a:schemeClr val="tx1"/>
                </a:solidFill>
              </a:rPr>
              <a:t>0;0</a:t>
            </a:r>
            <a:r>
              <a:rPr lang="cs-CZ" sz="2400" b="1" dirty="0" smtClean="0">
                <a:solidFill>
                  <a:schemeClr val="tx1"/>
                </a:solidFill>
              </a:rPr>
              <a:t>]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Vývojový diagram: sloučení 5"/>
          <p:cNvSpPr/>
          <p:nvPr/>
        </p:nvSpPr>
        <p:spPr>
          <a:xfrm>
            <a:off x="340830" y="1772816"/>
            <a:ext cx="1080120" cy="864096"/>
          </a:xfrm>
          <a:prstGeom prst="flowChartMerg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4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3807048" y="4000564"/>
            <a:ext cx="1695990" cy="642470"/>
          </a:xfrm>
          <a:prstGeom prst="ellipse">
            <a:avLst/>
          </a:prstGeom>
          <a:solidFill>
            <a:srgbClr val="92D050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[-1; 2,5]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162757" y="4055492"/>
            <a:ext cx="2257832" cy="648072"/>
          </a:xfrm>
          <a:prstGeom prst="ellipse">
            <a:avLst/>
          </a:prstGeom>
          <a:solidFill>
            <a:srgbClr val="92D050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[-0,1 ; 0,25]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542486" y="3093137"/>
            <a:ext cx="1997313" cy="631304"/>
          </a:xfrm>
          <a:prstGeom prst="ellipse">
            <a:avLst/>
          </a:prstGeom>
          <a:solidFill>
            <a:srgbClr val="92D050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[-1 ;-2,5]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843808" y="4941168"/>
            <a:ext cx="1695991" cy="576064"/>
          </a:xfrm>
          <a:prstGeom prst="ellipse">
            <a:avLst/>
          </a:prstGeom>
          <a:solidFill>
            <a:srgbClr val="92D050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[</a:t>
            </a:r>
            <a:r>
              <a:rPr lang="cs-CZ" sz="2400" b="1" spc="300" dirty="0" smtClean="0">
                <a:solidFill>
                  <a:schemeClr val="tx1"/>
                </a:solidFill>
              </a:rPr>
              <a:t>-2;10</a:t>
            </a:r>
            <a:r>
              <a:rPr lang="cs-CZ" sz="2400" b="1" dirty="0" smtClean="0">
                <a:solidFill>
                  <a:schemeClr val="tx1"/>
                </a:solidFill>
              </a:rPr>
              <a:t>]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689637" y="4055492"/>
            <a:ext cx="1290477" cy="582511"/>
          </a:xfrm>
          <a:prstGeom prst="ellipse">
            <a:avLst/>
          </a:prstGeom>
          <a:solidFill>
            <a:srgbClr val="92D050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[</a:t>
            </a:r>
            <a:r>
              <a:rPr lang="cs-CZ" sz="2400" b="1" spc="300" dirty="0" smtClean="0">
                <a:solidFill>
                  <a:schemeClr val="tx1"/>
                </a:solidFill>
              </a:rPr>
              <a:t>2;8</a:t>
            </a:r>
            <a:r>
              <a:rPr lang="cs-CZ" sz="2400" b="1" dirty="0" smtClean="0">
                <a:solidFill>
                  <a:schemeClr val="tx1"/>
                </a:solidFill>
              </a:rPr>
              <a:t>]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409506" y="3140791"/>
            <a:ext cx="1506501" cy="583650"/>
          </a:xfrm>
          <a:prstGeom prst="ellipse">
            <a:avLst/>
          </a:prstGeom>
          <a:solidFill>
            <a:srgbClr val="92D050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[2 ; 10]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291673" y="3164618"/>
            <a:ext cx="1620170" cy="583650"/>
          </a:xfrm>
          <a:prstGeom prst="ellipse">
            <a:avLst/>
          </a:prstGeom>
          <a:solidFill>
            <a:srgbClr val="92D050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[1 ; 2,5]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997349" y="4901245"/>
            <a:ext cx="2330815" cy="655909"/>
          </a:xfrm>
          <a:prstGeom prst="ellipse">
            <a:avLst/>
          </a:prstGeom>
          <a:solidFill>
            <a:srgbClr val="92D050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[0,1 ; 0,025]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6836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1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1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1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1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1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1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81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5" grpId="1" animBg="1"/>
      <p:bldP spid="6" grpId="0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Kvadratická funkce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shrnutí a procvičení</a:t>
            </a:r>
            <a:endParaRPr lang="cs-CZ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27406" y="1772816"/>
            <a:ext cx="77370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Víme, že na grafu kvadratické funkce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= a.x</a:t>
            </a:r>
            <a:r>
              <a:rPr lang="cs-CZ" sz="24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leží bod </a:t>
            </a:r>
            <a:r>
              <a:rPr lang="cs-CZ" sz="2400" spc="300" dirty="0" smtClean="0"/>
              <a:t>[3;6].</a:t>
            </a:r>
          </a:p>
          <a:p>
            <a:pPr algn="ctr"/>
            <a:r>
              <a:rPr lang="cs-CZ" sz="2400" spc="300" dirty="0" smtClean="0"/>
              <a:t>Vypočtěte, čemu se rovná </a:t>
            </a:r>
            <a:r>
              <a:rPr lang="cs-CZ" sz="24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400" spc="300" dirty="0" smtClean="0"/>
              <a:t>.</a:t>
            </a:r>
            <a:endParaRPr lang="cs-CZ" sz="2400" dirty="0"/>
          </a:p>
        </p:txBody>
      </p:sp>
      <p:sp>
        <p:nvSpPr>
          <p:cNvPr id="6" name="Vývojový diagram: sloučení 5"/>
          <p:cNvSpPr/>
          <p:nvPr/>
        </p:nvSpPr>
        <p:spPr>
          <a:xfrm>
            <a:off x="340830" y="1772816"/>
            <a:ext cx="1080120" cy="864096"/>
          </a:xfrm>
          <a:prstGeom prst="flowChartMerg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340830" y="3140968"/>
                <a:ext cx="4087154" cy="3426225"/>
              </a:xfrm>
              <a:prstGeom prst="rect">
                <a:avLst/>
              </a:prstGeom>
              <a:gradFill flip="none" rotWithShape="1">
                <a:gsLst>
                  <a:gs pos="0">
                    <a:srgbClr val="DDEBCF">
                      <a:alpha val="0"/>
                    </a:srgbClr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lin ang="2700000" scaled="1"/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x = 3 , y = 6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sz="2400" dirty="0" smtClean="0">
                    <a:solidFill>
                      <a:schemeClr val="tx1"/>
                    </a:solidFill>
                  </a:rPr>
                  <a:t>Dosadíme do rovnice funkce:    </a:t>
                </a:r>
                <a:br>
                  <a:rPr lang="cs-CZ" sz="2400" dirty="0" smtClean="0">
                    <a:solidFill>
                      <a:schemeClr val="tx1"/>
                    </a:solidFill>
                  </a:rPr>
                </a:br>
                <a:r>
                  <a:rPr lang="cs-CZ" sz="2400" dirty="0" smtClean="0">
                    <a:solidFill>
                      <a:schemeClr val="tx1"/>
                    </a:solidFill>
                  </a:rPr>
                  <a:t>                    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y = a.x</a:t>
                </a:r>
                <a:r>
                  <a:rPr lang="cs-CZ" sz="2400" b="1" baseline="300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sz="2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           6 = a . 3</a:t>
                </a:r>
                <a:r>
                  <a:rPr lang="cs-CZ" sz="2400" b="1" baseline="300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sz="2400" b="1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          6 = a . 9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sz="24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           a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2400" b="1" i="1" smtClean="0">
                                <a:solidFill>
                                  <a:schemeClr val="tx1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solidFill>
                                  <a:schemeClr val="tx1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𝟔</m:t>
                            </m:r>
                          </m:num>
                          <m:den>
                            <m:r>
                              <a:rPr lang="cs-CZ" sz="2400" b="1" i="1" smtClean="0">
                                <a:solidFill>
                                  <a:schemeClr val="tx1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𝟗</m:t>
                            </m:r>
                          </m:den>
                        </m:f>
                      </m:e>
                    </m:box>
                  </m:oMath>
                </a14:m>
                <a:endParaRPr lang="cs-CZ" sz="2400" dirty="0" smtClean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830" y="3140968"/>
                <a:ext cx="4087154" cy="3426225"/>
              </a:xfrm>
              <a:prstGeom prst="rect">
                <a:avLst/>
              </a:prstGeom>
              <a:blipFill rotWithShape="1">
                <a:blip r:embed="rId3"/>
                <a:stretch>
                  <a:fillRect l="-22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716016" y="3140968"/>
                <a:ext cx="4104456" cy="3426225"/>
              </a:xfrm>
              <a:prstGeom prst="rect">
                <a:avLst/>
              </a:prstGeom>
              <a:gradFill flip="none" rotWithShape="1">
                <a:gsLst>
                  <a:gs pos="0">
                    <a:srgbClr val="DDEBCF">
                      <a:alpha val="0"/>
                    </a:srgbClr>
                  </a:gs>
                  <a:gs pos="50000">
                    <a:srgbClr val="9CB86E"/>
                  </a:gs>
                  <a:gs pos="100000">
                    <a:srgbClr val="156B13"/>
                  </a:gs>
                </a:gsLst>
                <a:lin ang="2700000" scaled="1"/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spcAft>
                    <a:spcPts val="600"/>
                  </a:spcAft>
                </a:pPr>
                <a:r>
                  <a:rPr lang="cs-CZ" sz="4000" b="1" dirty="0" smtClean="0">
                    <a:solidFill>
                      <a:srgbClr val="FFFF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 </a:t>
                </a:r>
                <a:r>
                  <a:rPr lang="cs-CZ" sz="4000" b="1" dirty="0">
                    <a:solidFill>
                      <a:srgbClr val="FFFF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4000" b="1" i="1">
                            <a:solidFill>
                              <a:srgbClr val="FFFF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4000" b="1" i="1">
                                <a:solidFill>
                                  <a:srgbClr val="FFFF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000" b="1" i="1" smtClean="0">
                                <a:solidFill>
                                  <a:srgbClr val="FFFF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𝟐</m:t>
                            </m:r>
                          </m:num>
                          <m:den>
                            <m:r>
                              <a:rPr lang="cs-CZ" sz="4000" b="1" i="1" smtClean="0">
                                <a:solidFill>
                                  <a:srgbClr val="FFFF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𝟑</m:t>
                            </m:r>
                          </m:den>
                        </m:f>
                      </m:e>
                    </m:box>
                  </m:oMath>
                </a14:m>
                <a:endParaRPr lang="cs-CZ" sz="4000" b="1" dirty="0" smtClean="0">
                  <a:solidFill>
                    <a:srgbClr val="FFFF00"/>
                  </a:solidFill>
                </a:endParaRPr>
              </a:p>
              <a:p>
                <a:pPr algn="ctr">
                  <a:spcAft>
                    <a:spcPts val="600"/>
                  </a:spcAft>
                </a:pPr>
                <a:r>
                  <a:rPr lang="cs-CZ" sz="1600" b="1" dirty="0" smtClean="0">
                    <a:solidFill>
                      <a:srgbClr val="FFFF00"/>
                    </a:solidFill>
                  </a:rPr>
                  <a:t>       </a:t>
                </a:r>
              </a:p>
              <a:p>
                <a:pPr algn="ctr">
                  <a:spcAft>
                    <a:spcPts val="600"/>
                  </a:spcAft>
                </a:pPr>
                <a:r>
                  <a:rPr lang="cs-CZ" sz="4000" b="1" dirty="0" smtClean="0">
                    <a:solidFill>
                      <a:schemeClr val="bg1"/>
                    </a:solidFill>
                  </a:rPr>
                  <a:t>    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bg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bg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000" b="1" i="1">
                            <a:solidFill>
                              <a:schemeClr val="bg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bg1"/>
                    </a:solidFill>
                  </a:rPr>
                  <a:t> . x</a:t>
                </a:r>
                <a:r>
                  <a:rPr lang="cs-CZ" sz="4000" b="1" baseline="30000" dirty="0" smtClean="0">
                    <a:solidFill>
                      <a:schemeClr val="bg1"/>
                    </a:solidFill>
                  </a:rPr>
                  <a:t>2</a:t>
                </a:r>
                <a:endParaRPr lang="cs-CZ" sz="40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3140968"/>
                <a:ext cx="4104456" cy="342622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9427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3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KvadratickÁ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funkce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2276872"/>
            <a:ext cx="7128792" cy="3672408"/>
          </a:xfrm>
          <a:prstGeom prst="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5400000" scaled="1"/>
            <a:tileRect/>
          </a:gradFill>
          <a:effectLst>
            <a:innerShdw blurRad="63500" dist="50800" dir="13500000">
              <a:prstClr val="black">
                <a:alpha val="50000"/>
              </a:prstClr>
            </a:innerShdw>
            <a:softEdge rad="317500"/>
          </a:effectLst>
          <a:scene3d>
            <a:camera prst="perspectiveRelaxedModerately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KONEC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917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844824"/>
            <a:ext cx="8928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1400" dirty="0"/>
              <a:t>ODVÁRKO, Oldřich a Jiří KADLEČEK. </a:t>
            </a:r>
            <a:r>
              <a:rPr lang="cs-CZ" sz="1400" i="1" dirty="0"/>
              <a:t>Matematika pro 9. ročník základní školy</a:t>
            </a:r>
            <a:r>
              <a:rPr lang="cs-CZ" sz="1400" dirty="0"/>
              <a:t>. 2. vyd. Praha: Prometheus, 2004, 90 s. Učebnice pro základní školy (Prometheus). ISBN 978-80-7196-282-3. </a:t>
            </a:r>
          </a:p>
        </p:txBody>
      </p:sp>
    </p:spTree>
    <p:extLst>
      <p:ext uri="{BB962C8B-B14F-4D97-AF65-F5344CB8AC3E}">
        <p14:creationId xmlns:p14="http://schemas.microsoft.com/office/powerpoint/2010/main" val="348113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řížk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395</TotalTime>
  <Words>729</Words>
  <Application>Microsoft Office PowerPoint</Application>
  <PresentationFormat>Předvádění na obrazovce (4:3)</PresentationFormat>
  <Paragraphs>203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Default Theme</vt:lpstr>
      <vt:lpstr>Mřížka</vt:lpstr>
      <vt:lpstr>Prezentace aplikace PowerPoint</vt:lpstr>
      <vt:lpstr>ANOTACE:</vt:lpstr>
      <vt:lpstr>MATEMATIKA 9. ročník</vt:lpstr>
      <vt:lpstr>Ze světa  nelineárních  funkcí</vt:lpstr>
      <vt:lpstr>Nelineární funkce</vt:lpstr>
      <vt:lpstr>Nelineární funkce</vt:lpstr>
      <vt:lpstr>Nelineární funkce</vt:lpstr>
      <vt:lpstr>Nelineární funkce</vt:lpstr>
      <vt:lpstr>Nelineární funkce</vt:lpstr>
      <vt:lpstr>Nelineární funkce</vt:lpstr>
      <vt:lpstr>Kvadratická funkce</vt:lpstr>
      <vt:lpstr>VLASTNOSTI  KVADRATICKÉ  FUNKCE</vt:lpstr>
      <vt:lpstr>Vlastnosti kvadratickÉ  funkce</vt:lpstr>
      <vt:lpstr>Kvadratická funkce shrnutí a procvičení</vt:lpstr>
      <vt:lpstr>Kvadratická funkce shrnutí a procvičení</vt:lpstr>
      <vt:lpstr>KvadratickÁ  funkce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41</cp:revision>
  <dcterms:created xsi:type="dcterms:W3CDTF">2013-02-27T16:06:43Z</dcterms:created>
  <dcterms:modified xsi:type="dcterms:W3CDTF">2013-07-26T11:51:46Z</dcterms:modified>
</cp:coreProperties>
</file>