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92" r:id="rId2"/>
  </p:sldMasterIdLst>
  <p:sldIdLst>
    <p:sldId id="257" r:id="rId3"/>
    <p:sldId id="258" r:id="rId4"/>
    <p:sldId id="259" r:id="rId5"/>
    <p:sldId id="267" r:id="rId6"/>
    <p:sldId id="262" r:id="rId7"/>
    <p:sldId id="261" r:id="rId8"/>
    <p:sldId id="264" r:id="rId9"/>
    <p:sldId id="263" r:id="rId10"/>
    <p:sldId id="268" r:id="rId11"/>
    <p:sldId id="265" r:id="rId12"/>
    <p:sldId id="269" r:id="rId13"/>
    <p:sldId id="266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00FA"/>
    <a:srgbClr val="FF66FF"/>
    <a:srgbClr val="FFDB81"/>
    <a:srgbClr val="FFEFB3"/>
    <a:srgbClr val="FFEBB3"/>
    <a:srgbClr val="FFF1C9"/>
    <a:srgbClr val="FFDC5D"/>
    <a:srgbClr val="FFD96D"/>
    <a:srgbClr val="E6A400"/>
    <a:srgbClr val="F7DD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1514107611548553E-2"/>
          <c:y val="2.7734498031496062E-2"/>
          <c:w val="0.89772555774278218"/>
          <c:h val="0.86509867125984252"/>
        </c:manualLayout>
      </c:layout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1">
                  <c:v>14.54</c:v>
                </c:pt>
                <c:pt idx="2">
                  <c:v>16</c:v>
                </c:pt>
                <c:pt idx="3">
                  <c:v>20</c:v>
                </c:pt>
                <c:pt idx="4">
                  <c:v>25</c:v>
                </c:pt>
                <c:pt idx="5">
                  <c:v>30</c:v>
                </c:pt>
                <c:pt idx="6">
                  <c:v>35</c:v>
                </c:pt>
                <c:pt idx="7">
                  <c:v>40</c:v>
                </c:pt>
                <c:pt idx="8">
                  <c:v>50</c:v>
                </c:pt>
                <c:pt idx="9">
                  <c:v>55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1">
                  <c:v>55</c:v>
                </c:pt>
                <c:pt idx="2">
                  <c:v>50</c:v>
                </c:pt>
                <c:pt idx="3">
                  <c:v>40</c:v>
                </c:pt>
                <c:pt idx="4">
                  <c:v>32</c:v>
                </c:pt>
                <c:pt idx="5">
                  <c:v>26.7</c:v>
                </c:pt>
                <c:pt idx="6">
                  <c:v>22.86</c:v>
                </c:pt>
                <c:pt idx="7">
                  <c:v>20</c:v>
                </c:pt>
                <c:pt idx="8">
                  <c:v>16</c:v>
                </c:pt>
                <c:pt idx="9">
                  <c:v>14.54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1420800"/>
        <c:axId val="94005120"/>
      </c:scatterChart>
      <c:valAx>
        <c:axId val="31420800"/>
        <c:scaling>
          <c:orientation val="minMax"/>
          <c:max val="60"/>
          <c:min val="0"/>
        </c:scaling>
        <c:delete val="0"/>
        <c:axPos val="b"/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400" b="1"/>
            </a:pPr>
            <a:endParaRPr lang="cs-CZ"/>
          </a:p>
        </c:txPr>
        <c:crossAx val="94005120"/>
        <c:crosses val="autoZero"/>
        <c:crossBetween val="midCat"/>
        <c:majorUnit val="5"/>
        <c:minorUnit val="0.1"/>
      </c:valAx>
      <c:valAx>
        <c:axId val="94005120"/>
        <c:scaling>
          <c:orientation val="minMax"/>
          <c:max val="60"/>
          <c:min val="0"/>
        </c:scaling>
        <c:delete val="0"/>
        <c:axPos val="l"/>
        <c:majorGridlines/>
        <c:numFmt formatCode="General" sourceLinked="1"/>
        <c:majorTickMark val="cross"/>
        <c:minorTickMark val="none"/>
        <c:tickLblPos val="nextTo"/>
        <c:txPr>
          <a:bodyPr/>
          <a:lstStyle/>
          <a:p>
            <a:pPr>
              <a:defRPr sz="1400" b="1"/>
            </a:pPr>
            <a:endParaRPr lang="cs-CZ"/>
          </a:p>
        </c:txPr>
        <c:crossAx val="31420800"/>
        <c:crosses val="autoZero"/>
        <c:crossBetween val="midCat"/>
        <c:majorUnit val="5"/>
      </c:valAx>
      <c:spPr>
        <a:solidFill>
          <a:schemeClr val="accent3">
            <a:lumMod val="20000"/>
            <a:lumOff val="80000"/>
          </a:schemeClr>
        </a:solidFill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5981180759574144E-2"/>
          <c:y val="6.1971091971390863E-2"/>
          <c:w val="0.80914493474308913"/>
          <c:h val="0.86848345759579637"/>
        </c:manualLayout>
      </c:layout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List1!$A$2:$A$17</c:f>
              <c:numCache>
                <c:formatCode>General</c:formatCode>
                <c:ptCount val="16"/>
                <c:pt idx="0">
                  <c:v>0.6</c:v>
                </c:pt>
                <c:pt idx="1">
                  <c:v>1</c:v>
                </c:pt>
                <c:pt idx="2">
                  <c:v>1.5</c:v>
                </c:pt>
                <c:pt idx="3">
                  <c:v>2</c:v>
                </c:pt>
                <c:pt idx="4">
                  <c:v>2.5</c:v>
                </c:pt>
                <c:pt idx="5">
                  <c:v>3</c:v>
                </c:pt>
                <c:pt idx="6">
                  <c:v>5</c:v>
                </c:pt>
                <c:pt idx="8">
                  <c:v>-0.6</c:v>
                </c:pt>
                <c:pt idx="9">
                  <c:v>-1</c:v>
                </c:pt>
                <c:pt idx="10">
                  <c:v>-1.5</c:v>
                </c:pt>
                <c:pt idx="11">
                  <c:v>-2</c:v>
                </c:pt>
                <c:pt idx="12">
                  <c:v>-2.5</c:v>
                </c:pt>
                <c:pt idx="13">
                  <c:v>-3</c:v>
                </c:pt>
                <c:pt idx="14">
                  <c:v>-5</c:v>
                </c:pt>
              </c:numCache>
            </c:numRef>
          </c:xVal>
          <c:yVal>
            <c:numRef>
              <c:f>List1!$B$2:$B$17</c:f>
              <c:numCache>
                <c:formatCode>General</c:formatCode>
                <c:ptCount val="16"/>
                <c:pt idx="0">
                  <c:v>5</c:v>
                </c:pt>
                <c:pt idx="1">
                  <c:v>3</c:v>
                </c:pt>
                <c:pt idx="2">
                  <c:v>2</c:v>
                </c:pt>
                <c:pt idx="3">
                  <c:v>1.5</c:v>
                </c:pt>
                <c:pt idx="4">
                  <c:v>1.2</c:v>
                </c:pt>
                <c:pt idx="5">
                  <c:v>1</c:v>
                </c:pt>
                <c:pt idx="6">
                  <c:v>0.6</c:v>
                </c:pt>
                <c:pt idx="8">
                  <c:v>-5</c:v>
                </c:pt>
                <c:pt idx="9">
                  <c:v>-3</c:v>
                </c:pt>
                <c:pt idx="10">
                  <c:v>-2</c:v>
                </c:pt>
                <c:pt idx="11">
                  <c:v>-1.5</c:v>
                </c:pt>
                <c:pt idx="12">
                  <c:v>-1.2</c:v>
                </c:pt>
                <c:pt idx="13">
                  <c:v>-1</c:v>
                </c:pt>
                <c:pt idx="14">
                  <c:v>-0.6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1423872"/>
        <c:axId val="41975808"/>
      </c:scatterChart>
      <c:valAx>
        <c:axId val="3142387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cs-CZ"/>
          </a:p>
        </c:txPr>
        <c:crossAx val="41975808"/>
        <c:crosses val="autoZero"/>
        <c:crossBetween val="midCat"/>
        <c:majorUnit val="1"/>
      </c:valAx>
      <c:valAx>
        <c:axId val="41975808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cs-CZ"/>
          </a:p>
        </c:txPr>
        <c:crossAx val="31423872"/>
        <c:crosses val="autoZero"/>
        <c:crossBetween val="midCat"/>
        <c:majorUnit val="1"/>
      </c:valAx>
      <c:spPr>
        <a:gradFill>
          <a:gsLst>
            <a:gs pos="0">
              <a:srgbClr val="FFDB81"/>
            </a:gs>
            <a:gs pos="50000">
              <a:srgbClr val="FFEBB3"/>
            </a:gs>
            <a:gs pos="100000">
              <a:srgbClr val="FFEFB3"/>
            </a:gs>
          </a:gsLst>
          <a:lin ang="2700000" scaled="1"/>
        </a:gradFill>
      </c:spPr>
    </c:plotArea>
    <c:plotVisOnly val="1"/>
    <c:dispBlanksAs val="gap"/>
    <c:showDLblsOverMax val="0"/>
  </c:chart>
  <c:spPr>
    <a:solidFill>
      <a:srgbClr val="FFEBB3"/>
    </a:solidFill>
  </c:spPr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4339456"/>
        <c:axId val="94340992"/>
      </c:scatterChart>
      <c:valAx>
        <c:axId val="94339456"/>
        <c:scaling>
          <c:orientation val="minMax"/>
          <c:max val="4"/>
          <c:min val="-4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spPr>
          <a:noFill/>
          <a:ln w="28575" cap="flat" cmpd="sng" algn="ctr">
            <a:solidFill>
              <a:schemeClr val="accent1"/>
            </a:solidFill>
            <a:prstDash val="solid"/>
          </a:ln>
          <a:effectLst/>
        </c:spPr>
        <c:txPr>
          <a:bodyPr/>
          <a:lstStyle/>
          <a:p>
            <a:pPr>
              <a:defRPr sz="14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94340992"/>
        <c:crosses val="autoZero"/>
        <c:crossBetween val="midCat"/>
        <c:majorUnit val="0.5"/>
      </c:valAx>
      <c:valAx>
        <c:axId val="94340992"/>
        <c:scaling>
          <c:orientation val="minMax"/>
          <c:max val="6"/>
          <c:min val="-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spPr>
          <a:noFill/>
          <a:ln w="28575" cap="flat" cmpd="sng" algn="ctr">
            <a:solidFill>
              <a:schemeClr val="accent1"/>
            </a:solidFill>
            <a:prstDash val="solid"/>
          </a:ln>
          <a:effectLst/>
        </c:spPr>
        <c:txPr>
          <a:bodyPr/>
          <a:lstStyle/>
          <a:p>
            <a:pPr>
              <a:defRPr sz="14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94339456"/>
        <c:crosses val="autoZero"/>
        <c:crossBetween val="midCat"/>
        <c:majorUnit val="1"/>
      </c:valAx>
      <c:spPr>
        <a:ln w="28575"/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0000">
              <a:noFill/>
            </a:ln>
          </c:spPr>
          <c:marker>
            <c:symbol val="diamond"/>
            <c:size val="10"/>
            <c:spPr>
              <a:solidFill>
                <a:schemeClr val="accent5">
                  <a:lumMod val="60000"/>
                  <a:lumOff val="40000"/>
                </a:schemeClr>
              </a:solidFill>
            </c:spPr>
          </c:marker>
          <c:xVal>
            <c:numRef>
              <c:f>List1!$A$2:$A$16</c:f>
              <c:numCache>
                <c:formatCode>General</c:formatCode>
                <c:ptCount val="15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-0.33</c:v>
                </c:pt>
                <c:pt idx="5">
                  <c:v>0.33</c:v>
                </c:pt>
                <c:pt idx="6">
                  <c:v>0.5</c:v>
                </c:pt>
                <c:pt idx="7">
                  <c:v>1</c:v>
                </c:pt>
                <c:pt idx="8">
                  <c:v>2</c:v>
                </c:pt>
                <c:pt idx="9">
                  <c:v>3</c:v>
                </c:pt>
              </c:numCache>
            </c:numRef>
          </c:xVal>
          <c:yVal>
            <c:numRef>
              <c:f>List1!$B$2:$B$16</c:f>
              <c:numCache>
                <c:formatCode>General</c:formatCode>
                <c:ptCount val="15"/>
                <c:pt idx="0">
                  <c:v>-0.67</c:v>
                </c:pt>
                <c:pt idx="1">
                  <c:v>-1</c:v>
                </c:pt>
                <c:pt idx="2">
                  <c:v>-2</c:v>
                </c:pt>
                <c:pt idx="3">
                  <c:v>-4</c:v>
                </c:pt>
                <c:pt idx="4">
                  <c:v>-6</c:v>
                </c:pt>
                <c:pt idx="5">
                  <c:v>6</c:v>
                </c:pt>
                <c:pt idx="6">
                  <c:v>4</c:v>
                </c:pt>
                <c:pt idx="7">
                  <c:v>2</c:v>
                </c:pt>
                <c:pt idx="8">
                  <c:v>1</c:v>
                </c:pt>
                <c:pt idx="9">
                  <c:v>0.67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5687424"/>
        <c:axId val="95689728"/>
      </c:scatterChart>
      <c:valAx>
        <c:axId val="95687424"/>
        <c:scaling>
          <c:orientation val="minMax"/>
          <c:max val="4"/>
          <c:min val="-4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spPr>
          <a:noFill/>
          <a:ln w="28575" cap="flat" cmpd="sng" algn="ctr">
            <a:solidFill>
              <a:schemeClr val="accent1"/>
            </a:solidFill>
            <a:prstDash val="solid"/>
          </a:ln>
          <a:effectLst/>
        </c:spPr>
        <c:txPr>
          <a:bodyPr/>
          <a:lstStyle/>
          <a:p>
            <a:pPr>
              <a:defRPr sz="14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95689728"/>
        <c:crosses val="autoZero"/>
        <c:crossBetween val="midCat"/>
        <c:majorUnit val="0.5"/>
      </c:valAx>
      <c:valAx>
        <c:axId val="95689728"/>
        <c:scaling>
          <c:orientation val="minMax"/>
          <c:max val="6"/>
          <c:min val="-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spPr>
          <a:noFill/>
          <a:ln w="28575" cap="flat" cmpd="sng" algn="ctr">
            <a:solidFill>
              <a:schemeClr val="accent1"/>
            </a:solidFill>
            <a:prstDash val="solid"/>
          </a:ln>
          <a:effectLst/>
        </c:spPr>
        <c:txPr>
          <a:bodyPr/>
          <a:lstStyle/>
          <a:p>
            <a:pPr>
              <a:defRPr sz="14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95687424"/>
        <c:crosses val="autoZero"/>
        <c:crossBetween val="midCat"/>
        <c:majorUnit val="1"/>
      </c:valAx>
      <c:spPr>
        <a:ln w="28575"/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5552128"/>
        <c:axId val="107712512"/>
      </c:scatterChart>
      <c:valAx>
        <c:axId val="105552128"/>
        <c:scaling>
          <c:orientation val="minMax"/>
          <c:max val="4"/>
          <c:min val="-4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spPr>
          <a:noFill/>
          <a:ln w="28575" cap="flat" cmpd="sng" algn="ctr">
            <a:solidFill>
              <a:schemeClr val="accent1"/>
            </a:solidFill>
            <a:prstDash val="solid"/>
          </a:ln>
          <a:effectLst/>
        </c:spPr>
        <c:txPr>
          <a:bodyPr/>
          <a:lstStyle/>
          <a:p>
            <a:pPr>
              <a:defRPr sz="14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07712512"/>
        <c:crosses val="autoZero"/>
        <c:crossBetween val="midCat"/>
        <c:majorUnit val="0.5"/>
      </c:valAx>
      <c:valAx>
        <c:axId val="107712512"/>
        <c:scaling>
          <c:orientation val="minMax"/>
          <c:max val="6"/>
          <c:min val="-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spPr>
          <a:noFill/>
          <a:ln w="28575" cap="flat" cmpd="sng" algn="ctr">
            <a:solidFill>
              <a:schemeClr val="accent1"/>
            </a:solidFill>
            <a:prstDash val="solid"/>
          </a:ln>
          <a:effectLst/>
        </c:spPr>
        <c:txPr>
          <a:bodyPr/>
          <a:lstStyle/>
          <a:p>
            <a:pPr>
              <a:defRPr sz="14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05552128"/>
        <c:crosses val="autoZero"/>
        <c:crossBetween val="midCat"/>
        <c:majorUnit val="1"/>
      </c:valAx>
      <c:spPr>
        <a:ln w="28575"/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30000">
              <a:noFill/>
            </a:ln>
          </c:spPr>
          <c:marker>
            <c:symbol val="diamond"/>
            <c:size val="9"/>
            <c:spPr>
              <a:solidFill>
                <a:srgbClr val="FA00FA"/>
              </a:solidFill>
            </c:spPr>
          </c:marker>
          <c:xVal>
            <c:numRef>
              <c:f>List1!$A$2:$A$14</c:f>
              <c:numCache>
                <c:formatCode>General</c:formatCode>
                <c:ptCount val="13"/>
                <c:pt idx="0">
                  <c:v>-3</c:v>
                </c:pt>
                <c:pt idx="1">
                  <c:v>-2</c:v>
                </c:pt>
                <c:pt idx="2">
                  <c:v>-1</c:v>
                </c:pt>
                <c:pt idx="3">
                  <c:v>-0.5</c:v>
                </c:pt>
                <c:pt idx="4">
                  <c:v>-0.33</c:v>
                </c:pt>
                <c:pt idx="6">
                  <c:v>0.33</c:v>
                </c:pt>
                <c:pt idx="7">
                  <c:v>0.5</c:v>
                </c:pt>
                <c:pt idx="8">
                  <c:v>1</c:v>
                </c:pt>
                <c:pt idx="9">
                  <c:v>2</c:v>
                </c:pt>
                <c:pt idx="10">
                  <c:v>3</c:v>
                </c:pt>
              </c:numCache>
            </c:numRef>
          </c:xVal>
          <c:yVal>
            <c:numRef>
              <c:f>List1!$B$2:$B$14</c:f>
              <c:numCache>
                <c:formatCode>General</c:formatCode>
                <c:ptCount val="13"/>
                <c:pt idx="0">
                  <c:v>0.67</c:v>
                </c:pt>
                <c:pt idx="1">
                  <c:v>1</c:v>
                </c:pt>
                <c:pt idx="2">
                  <c:v>2</c:v>
                </c:pt>
                <c:pt idx="3">
                  <c:v>4</c:v>
                </c:pt>
                <c:pt idx="4">
                  <c:v>6</c:v>
                </c:pt>
                <c:pt idx="6">
                  <c:v>-6</c:v>
                </c:pt>
                <c:pt idx="7">
                  <c:v>-4</c:v>
                </c:pt>
                <c:pt idx="8">
                  <c:v>-2</c:v>
                </c:pt>
                <c:pt idx="9">
                  <c:v>-1</c:v>
                </c:pt>
                <c:pt idx="10">
                  <c:v>-0.67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07214336"/>
        <c:axId val="107216256"/>
      </c:scatterChart>
      <c:valAx>
        <c:axId val="107214336"/>
        <c:scaling>
          <c:orientation val="minMax"/>
          <c:max val="4"/>
          <c:min val="-4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spPr>
          <a:noFill/>
          <a:ln w="28575" cap="flat" cmpd="sng" algn="ctr">
            <a:solidFill>
              <a:schemeClr val="accent1"/>
            </a:solidFill>
            <a:prstDash val="solid"/>
          </a:ln>
          <a:effectLst/>
        </c:spPr>
        <c:txPr>
          <a:bodyPr/>
          <a:lstStyle/>
          <a:p>
            <a:pPr>
              <a:defRPr sz="14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07216256"/>
        <c:crosses val="autoZero"/>
        <c:crossBetween val="midCat"/>
        <c:majorUnit val="0.5"/>
      </c:valAx>
      <c:valAx>
        <c:axId val="107216256"/>
        <c:scaling>
          <c:orientation val="minMax"/>
          <c:max val="6"/>
          <c:min val="-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spPr>
          <a:noFill/>
          <a:ln w="28575" cap="flat" cmpd="sng" algn="ctr">
            <a:solidFill>
              <a:schemeClr val="accent1"/>
            </a:solidFill>
            <a:prstDash val="solid"/>
          </a:ln>
          <a:effectLst/>
        </c:spPr>
        <c:txPr>
          <a:bodyPr/>
          <a:lstStyle/>
          <a:p>
            <a:pPr>
              <a:defRPr sz="14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07214336"/>
        <c:crosses val="autoZero"/>
        <c:crossBetween val="midCat"/>
        <c:majorUnit val="1"/>
      </c:valAx>
      <c:spPr>
        <a:ln w="28575"/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3DB22F-925B-47EB-A927-DC218B314283}" type="presOf" srcId="{914700B9-77B5-440A-A438-DE98B6D4894D}" destId="{BD9AF279-D483-48F2-BBBD-45F8E8923512}" srcOrd="1" destOrd="0" presId="urn:microsoft.com/office/officeart/2005/8/layout/target3"/>
    <dgm:cxn modelId="{048D04B3-F058-481A-8CC2-DDE500146C88}" type="presOf" srcId="{100B6B2E-82E6-4C11-B19B-F2DB3A0EA64F}" destId="{DBA8199F-D892-4A8E-A352-2B7844050E09}" srcOrd="1" destOrd="0" presId="urn:microsoft.com/office/officeart/2005/8/layout/target3"/>
    <dgm:cxn modelId="{F6B5417C-FF5A-46FC-9DDD-D881B71C0862}" type="presOf" srcId="{1D8420EA-BFA0-403B-80F5-647FA396CC45}" destId="{8467D0EB-87A2-4285-8ACA-0398EFBF29BC}" srcOrd="1" destOrd="0" presId="urn:microsoft.com/office/officeart/2005/8/layout/target3"/>
    <dgm:cxn modelId="{AA66E060-0E3D-4EA7-956A-020069D01C55}" type="presOf" srcId="{130831A4-0540-4EC5-8F5A-93030E89D2D9}" destId="{F69CC921-512E-49F4-824C-A648EC5F27A5}" srcOrd="0" destOrd="0" presId="urn:microsoft.com/office/officeart/2005/8/layout/target3"/>
    <dgm:cxn modelId="{4C641795-D23D-480B-8B87-04CED4835443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191CB71-1277-4449-A5DE-127546304358}" type="presOf" srcId="{914700B9-77B5-440A-A438-DE98B6D4894D}" destId="{E73F1C26-6DCD-4001-88B9-355E01E2BCE7}" srcOrd="0" destOrd="0" presId="urn:microsoft.com/office/officeart/2005/8/layout/target3"/>
    <dgm:cxn modelId="{18E75071-C3CB-4BB8-85F1-F4F23C08D1EB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6826E68-42F0-4028-A87C-11116BAF14E0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07849A4-878A-43D2-8B99-1268248EB151}" type="presOf" srcId="{100B6B2E-82E6-4C11-B19B-F2DB3A0EA64F}" destId="{645AA564-2E9E-4954-AD87-AE01782CEC59}" srcOrd="0" destOrd="0" presId="urn:microsoft.com/office/officeart/2005/8/layout/target3"/>
    <dgm:cxn modelId="{B3A84119-2852-4DC0-BF94-7B35B3A4EEDC}" type="presParOf" srcId="{FE47432B-CA46-450C-8D8F-66C300A95B52}" destId="{B522209E-30D0-49D6-A340-2D383A11C668}" srcOrd="0" destOrd="0" presId="urn:microsoft.com/office/officeart/2005/8/layout/target3"/>
    <dgm:cxn modelId="{D6CAE3F4-CD65-4832-9DF0-DBC9A0A8AB29}" type="presParOf" srcId="{FE47432B-CA46-450C-8D8F-66C300A95B52}" destId="{ED5A8377-51D5-4DC5-B0E7-680166966720}" srcOrd="1" destOrd="0" presId="urn:microsoft.com/office/officeart/2005/8/layout/target3"/>
    <dgm:cxn modelId="{A5B70B3B-C92C-4EA6-BBA2-0F74A921F27A}" type="presParOf" srcId="{FE47432B-CA46-450C-8D8F-66C300A95B52}" destId="{F69CC921-512E-49F4-824C-A648EC5F27A5}" srcOrd="2" destOrd="0" presId="urn:microsoft.com/office/officeart/2005/8/layout/target3"/>
    <dgm:cxn modelId="{A563A456-874C-4019-8709-DC994C670FBF}" type="presParOf" srcId="{FE47432B-CA46-450C-8D8F-66C300A95B52}" destId="{61C9CE18-EDA6-4EDF-BA1C-09779D38FBBF}" srcOrd="3" destOrd="0" presId="urn:microsoft.com/office/officeart/2005/8/layout/target3"/>
    <dgm:cxn modelId="{05C4292F-26D4-4A86-ADB0-826EE87FB548}" type="presParOf" srcId="{FE47432B-CA46-450C-8D8F-66C300A95B52}" destId="{D60DEAAB-7AFE-435A-ACF6-18851E4B0426}" srcOrd="4" destOrd="0" presId="urn:microsoft.com/office/officeart/2005/8/layout/target3"/>
    <dgm:cxn modelId="{B3902DC5-FCB5-4962-BD8E-18C7EB56E88D}" type="presParOf" srcId="{FE47432B-CA46-450C-8D8F-66C300A95B52}" destId="{F7B3C0B7-F0F7-4F49-B02C-3630F8C5FAE5}" srcOrd="5" destOrd="0" presId="urn:microsoft.com/office/officeart/2005/8/layout/target3"/>
    <dgm:cxn modelId="{0C4FFCFA-540A-4D6E-9247-53A0A7F19B30}" type="presParOf" srcId="{FE47432B-CA46-450C-8D8F-66C300A95B52}" destId="{C9DA9446-E2D3-4F6A-8960-3CADFBF870B8}" srcOrd="6" destOrd="0" presId="urn:microsoft.com/office/officeart/2005/8/layout/target3"/>
    <dgm:cxn modelId="{32D30FB3-5C38-4475-9677-536A7D4A83E4}" type="presParOf" srcId="{FE47432B-CA46-450C-8D8F-66C300A95B52}" destId="{9726EC6F-D322-4CD3-B489-1BE3DF7CE70B}" srcOrd="7" destOrd="0" presId="urn:microsoft.com/office/officeart/2005/8/layout/target3"/>
    <dgm:cxn modelId="{8E7BAEB6-0656-4BAC-93F3-929554EDCB48}" type="presParOf" srcId="{FE47432B-CA46-450C-8D8F-66C300A95B52}" destId="{645AA564-2E9E-4954-AD87-AE01782CEC59}" srcOrd="8" destOrd="0" presId="urn:microsoft.com/office/officeart/2005/8/layout/target3"/>
    <dgm:cxn modelId="{121331D1-5FD6-45EB-883A-92ADAB350714}" type="presParOf" srcId="{FE47432B-CA46-450C-8D8F-66C300A95B52}" destId="{8538CAC4-6A86-42B8-B5AF-2FF155DB9D02}" srcOrd="9" destOrd="0" presId="urn:microsoft.com/office/officeart/2005/8/layout/target3"/>
    <dgm:cxn modelId="{E7FF6FBE-4A15-46AF-8EDA-83CE137F2AAD}" type="presParOf" srcId="{FE47432B-CA46-450C-8D8F-66C300A95B52}" destId="{26FD6024-A07F-46D0-8BC0-B5E595C5673D}" srcOrd="10" destOrd="0" presId="urn:microsoft.com/office/officeart/2005/8/layout/target3"/>
    <dgm:cxn modelId="{CB07140B-54AF-4292-907B-FAB404DD450D}" type="presParOf" srcId="{FE47432B-CA46-450C-8D8F-66C300A95B52}" destId="{E73F1C26-6DCD-4001-88B9-355E01E2BCE7}" srcOrd="11" destOrd="0" presId="urn:microsoft.com/office/officeart/2005/8/layout/target3"/>
    <dgm:cxn modelId="{0797DCBF-3F92-442A-8D50-3AEB66153A54}" type="presParOf" srcId="{FE47432B-CA46-450C-8D8F-66C300A95B52}" destId="{8E23E229-92FC-49D1-B5FE-0303176B8A4E}" srcOrd="12" destOrd="0" presId="urn:microsoft.com/office/officeart/2005/8/layout/target3"/>
    <dgm:cxn modelId="{BF3A6577-59BD-43C5-948F-361C9F951C7A}" type="presParOf" srcId="{FE47432B-CA46-450C-8D8F-66C300A95B52}" destId="{8467D0EB-87A2-4285-8ACA-0398EFBF29BC}" srcOrd="13" destOrd="0" presId="urn:microsoft.com/office/officeart/2005/8/layout/target3"/>
    <dgm:cxn modelId="{B13526E9-B4BA-410D-8DC7-50CBEABB0AD7}" type="presParOf" srcId="{FE47432B-CA46-450C-8D8F-66C300A95B52}" destId="{DBA8199F-D892-4A8E-A352-2B7844050E09}" srcOrd="14" destOrd="0" presId="urn:microsoft.com/office/officeart/2005/8/layout/target3"/>
    <dgm:cxn modelId="{E3174111-658F-4702-BFF7-A62704D8079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032137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783502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Nepřímá úměrnost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538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174052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7574624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  s nepřímou úměrností (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definice, graf). Prohlubuje znalosti a dovednosti v rýsování grafů funkcí.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se pojmem funkce – nepřímá úměrnost. Procvičí si rýsování grafů v pravoúhlé soustavě souřadnic.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45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MATEMATIKA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ročník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46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úměrnost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1968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 úměrnost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811942"/>
            <a:ext cx="3384376" cy="1506777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31540" y="2149833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obdélníku je </a:t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 m</a:t>
            </a:r>
            <a:r>
              <a:rPr lang="cs-CZ" sz="24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95936" y="1811942"/>
            <a:ext cx="4896544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Délka jedné strany je 32 m.</a:t>
            </a:r>
          </a:p>
          <a:p>
            <a:r>
              <a:rPr lang="cs-CZ" sz="2000" dirty="0" smtClean="0"/>
              <a:t>Jak dlouhá bude délka druhé strany obdélníku?</a:t>
            </a:r>
            <a:endParaRPr lang="cs-CZ" sz="20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995936" y="2980830"/>
            <a:ext cx="47525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5580112" y="3068960"/>
            <a:ext cx="1368152" cy="36004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 m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1540" y="3717032"/>
            <a:ext cx="8316924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Dokážete vyjádřit závislost délky pozemku na jeho šířce pomocí vzorce?</a:t>
            </a:r>
            <a:endParaRPr lang="cs-CZ" sz="20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403648" y="4653136"/>
            <a:ext cx="64087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aoblený obdélník 12"/>
              <p:cNvSpPr/>
              <p:nvPr/>
            </p:nvSpPr>
            <p:spPr>
              <a:xfrm>
                <a:off x="3567041" y="4767123"/>
                <a:ext cx="1719102" cy="720080"/>
              </a:xfrm>
              <a:prstGeom prst="roundRect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8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2800" b="1" i="1" smtClean="0">
                                <a:solidFill>
                                  <a:srgbClr val="0070C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 smtClean="0">
                                <a:solidFill>
                                  <a:srgbClr val="0070C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𝟖𝟎𝟎</m:t>
                            </m:r>
                          </m:num>
                          <m:den>
                            <m:r>
                              <a:rPr lang="cs-CZ" sz="2800" b="1" i="1" smtClean="0">
                                <a:solidFill>
                                  <a:srgbClr val="0070C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𝒙</m:t>
                            </m:r>
                          </m:den>
                        </m:f>
                      </m:e>
                    </m:box>
                  </m:oMath>
                </a14:m>
                <a:endParaRPr lang="cs-CZ" sz="28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3" name="Zaoblený 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7041" y="4767123"/>
                <a:ext cx="1719102" cy="720080"/>
              </a:xfrm>
              <a:prstGeom prst="roundRect">
                <a:avLst/>
              </a:prstGeom>
              <a:blipFill rotWithShape="1">
                <a:blip r:embed="rId2"/>
                <a:stretch>
                  <a:fillRect b="-148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1565193" y="324433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23806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5661248"/>
            <a:ext cx="8784976" cy="1138773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Závěr:</a:t>
            </a:r>
          </a:p>
          <a:p>
            <a:pPr algn="ctr"/>
            <a:r>
              <a:rPr lang="cs-CZ" sz="2200" dirty="0" smtClean="0">
                <a:solidFill>
                  <a:srgbClr val="FFFF00"/>
                </a:solidFill>
              </a:rPr>
              <a:t>Kolikrát se délka jedné strany </a:t>
            </a:r>
            <a:r>
              <a:rPr lang="cs-CZ" sz="2200" b="1" dirty="0" smtClean="0">
                <a:solidFill>
                  <a:srgbClr val="FFFF00"/>
                </a:solidFill>
              </a:rPr>
              <a:t>zvětší</a:t>
            </a:r>
            <a:r>
              <a:rPr lang="cs-CZ" sz="2200" dirty="0" smtClean="0">
                <a:solidFill>
                  <a:srgbClr val="FFFF00"/>
                </a:solidFill>
              </a:rPr>
              <a:t>, tolikrát se délka druhé strany </a:t>
            </a:r>
            <a:r>
              <a:rPr lang="cs-CZ" sz="2200" b="1" dirty="0" smtClean="0">
                <a:solidFill>
                  <a:srgbClr val="FFFF00"/>
                </a:solidFill>
              </a:rPr>
              <a:t>zmenší</a:t>
            </a:r>
            <a:r>
              <a:rPr lang="cs-CZ" sz="2200" dirty="0" smtClean="0">
                <a:solidFill>
                  <a:srgbClr val="FFFF00"/>
                </a:solidFill>
              </a:rPr>
              <a:t>.</a:t>
            </a:r>
          </a:p>
          <a:p>
            <a:pPr algn="ctr"/>
            <a:r>
              <a:rPr lang="cs-CZ" sz="2200" dirty="0" smtClean="0">
                <a:solidFill>
                  <a:srgbClr val="FFFF00"/>
                </a:solidFill>
              </a:rPr>
              <a:t>Říkáme, že délka jedné strany je nepřímo úměrná délce druhé strany.</a:t>
            </a:r>
            <a:endParaRPr lang="cs-CZ" sz="2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081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4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2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20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700"/>
                            </p:stCondLst>
                            <p:childTnLst>
                              <p:par>
                                <p:cTn id="47" presetID="4" presetClass="entr" presetSubtype="32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24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 animBg="1"/>
      <p:bldP spid="8" grpId="0" animBg="1"/>
      <p:bldP spid="10" grpId="0" animBg="1"/>
      <p:bldP spid="13" grpId="0" animBg="1"/>
      <p:bldP spid="15" grpId="0"/>
      <p:bldP spid="16" grpId="0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 úměrnost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844824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Jak vypadá graf vyjadřující závislost délek stran obdélníku při stejném obsahu?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aoblený obdélník 4"/>
              <p:cNvSpPr/>
              <p:nvPr/>
            </p:nvSpPr>
            <p:spPr>
              <a:xfrm>
                <a:off x="395536" y="2348880"/>
                <a:ext cx="1719102" cy="720080"/>
              </a:xfrm>
              <a:prstGeom prst="roundRect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8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2800" b="1" i="1" smtClean="0">
                                <a:solidFill>
                                  <a:srgbClr val="0070C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 smtClean="0">
                                <a:solidFill>
                                  <a:srgbClr val="0070C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𝟖𝟎𝟎</m:t>
                            </m:r>
                          </m:num>
                          <m:den>
                            <m:r>
                              <a:rPr lang="cs-CZ" sz="2800" b="1" i="1" smtClean="0">
                                <a:solidFill>
                                  <a:srgbClr val="0070C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𝒙</m:t>
                            </m:r>
                          </m:den>
                        </m:f>
                      </m:e>
                    </m:box>
                  </m:oMath>
                </a14:m>
                <a:endParaRPr lang="cs-CZ" sz="28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" name="Zaoblený 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348880"/>
                <a:ext cx="1719102" cy="720080"/>
              </a:xfrm>
              <a:prstGeom prst="roundRect">
                <a:avLst/>
              </a:prstGeom>
              <a:blipFill rotWithShape="1">
                <a:blip r:embed="rId2"/>
                <a:stretch>
                  <a:fillRect b="-148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2164660791"/>
              </p:ext>
            </p:extLst>
          </p:nvPr>
        </p:nvGraphicFramePr>
        <p:xfrm>
          <a:off x="2699792" y="2389336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cxnSp>
        <p:nvCxnSpPr>
          <p:cNvPr id="8" name="Přímá spojnice se šipkou 7"/>
          <p:cNvCxnSpPr/>
          <p:nvPr/>
        </p:nvCxnSpPr>
        <p:spPr>
          <a:xfrm flipV="1">
            <a:off x="5364088" y="4149080"/>
            <a:ext cx="0" cy="1872208"/>
          </a:xfrm>
          <a:prstGeom prst="straightConnector1">
            <a:avLst/>
          </a:prstGeom>
          <a:ln w="28575">
            <a:solidFill>
              <a:srgbClr val="00B0F0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059832" y="4149080"/>
            <a:ext cx="2304256" cy="0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499992" y="3068960"/>
            <a:ext cx="0" cy="2952328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059832" y="3068960"/>
            <a:ext cx="1440160" cy="0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51520" y="3429000"/>
            <a:ext cx="2304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Vyčtete z grafu přibližné rozměry obdélníku vyznačené šipkami.</a:t>
            </a:r>
            <a:endParaRPr lang="cs-CZ" sz="2000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251520" y="551723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251520" y="5733256"/>
            <a:ext cx="2448272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spc="300" dirty="0" smtClean="0">
                <a:solidFill>
                  <a:srgbClr val="004274"/>
                </a:solidFill>
              </a:rPr>
              <a:t>[16,50], [25,32] [32,25], [40,20] </a:t>
            </a:r>
            <a:endParaRPr lang="cs-CZ" sz="2000" b="1" spc="300" dirty="0">
              <a:solidFill>
                <a:srgbClr val="004274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3059832" y="4545124"/>
            <a:ext cx="2880320" cy="0"/>
          </a:xfrm>
          <a:prstGeom prst="straightConnector1">
            <a:avLst/>
          </a:prstGeom>
          <a:ln w="28575">
            <a:solidFill>
              <a:schemeClr val="accent5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5940152" y="4545124"/>
            <a:ext cx="0" cy="1476164"/>
          </a:xfrm>
          <a:prstGeom prst="straightConnector1">
            <a:avLst/>
          </a:prstGeom>
          <a:ln w="28575">
            <a:solidFill>
              <a:schemeClr val="accent5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6732185" y="4869160"/>
            <a:ext cx="0" cy="1152103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3059832" y="4869160"/>
            <a:ext cx="3672353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1082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7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25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75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5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78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Graphic spid="6" grpId="0">
        <p:bldAsOne/>
      </p:bldGraphic>
      <p:bldP spid="15" grpId="0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 úměrnost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51520" y="1772816"/>
                <a:ext cx="8640960" cy="1370055"/>
              </a:xfrm>
              <a:prstGeom prst="rect">
                <a:avLst/>
              </a:prstGeom>
              <a:gradFill flip="none" rotWithShape="1">
                <a:gsLst>
                  <a:gs pos="0">
                    <a:schemeClr val="bg1">
                      <a:lumMod val="75000"/>
                    </a:schemeClr>
                  </a:gs>
                  <a:gs pos="50000">
                    <a:schemeClr val="bg1">
                      <a:lumMod val="95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18900000" scaled="1"/>
                <a:tileRect/>
              </a:gra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dirty="0" smtClean="0">
                    <a:effectLst/>
                  </a:rPr>
                  <a:t>Nepřímá úměrnost je funkce vyjádřená vzorcem</a:t>
                </a:r>
              </a:p>
              <a:p>
                <a:pPr algn="ctr"/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𝒌</m:t>
                        </m:r>
                      </m:num>
                      <m:den>
                        <m:r>
                          <a:rPr lang="cs-CZ" sz="24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2400" dirty="0" smtClean="0">
                    <a:effectLst/>
                  </a:rPr>
                  <a:t> , </a:t>
                </a:r>
                <a:br>
                  <a:rPr lang="cs-CZ" sz="2400" dirty="0" smtClean="0">
                    <a:effectLst/>
                  </a:rPr>
                </a:br>
                <a:r>
                  <a:rPr lang="cs-CZ" sz="2200" dirty="0" smtClean="0"/>
                  <a:t>k</a:t>
                </a:r>
                <a:r>
                  <a:rPr lang="cs-CZ" sz="2200" dirty="0" smtClean="0">
                    <a:effectLst/>
                  </a:rPr>
                  <a:t>de k je libovolné reálné číslo různé od nuly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772816"/>
                <a:ext cx="8640960" cy="1370055"/>
              </a:xfrm>
              <a:prstGeom prst="rect">
                <a:avLst/>
              </a:prstGeom>
              <a:blipFill rotWithShape="1">
                <a:blip r:embed="rId2"/>
                <a:stretch>
                  <a:fillRect t="-3556" b="-5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251520" y="3356992"/>
            <a:ext cx="4392488" cy="1538883"/>
          </a:xfrm>
          <a:prstGeom prst="rect">
            <a:avLst/>
          </a:prstGeom>
          <a:gradFill flip="none" rotWithShape="1">
            <a:gsLst>
              <a:gs pos="0">
                <a:srgbClr val="CDC1B3"/>
              </a:gs>
              <a:gs pos="50000">
                <a:srgbClr val="E0CCB6"/>
              </a:gs>
              <a:gs pos="100000">
                <a:srgbClr val="F7DDC1"/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Definičním oborem </a:t>
            </a:r>
            <a:br>
              <a:rPr lang="cs-CZ" sz="2400" b="1" dirty="0" smtClean="0"/>
            </a:br>
            <a:r>
              <a:rPr lang="cs-CZ" sz="2200" dirty="0" smtClean="0"/>
              <a:t>(pokud není uvedeno jinak)</a:t>
            </a:r>
            <a:br>
              <a:rPr lang="cs-CZ" sz="2200" dirty="0" smtClean="0"/>
            </a:br>
            <a:r>
              <a:rPr lang="cs-CZ" sz="2400" dirty="0" smtClean="0"/>
              <a:t>jsou všechna reálná čísla </a:t>
            </a:r>
            <a:br>
              <a:rPr lang="cs-CZ" sz="2400" dirty="0" smtClean="0"/>
            </a:br>
            <a:r>
              <a:rPr lang="cs-CZ" sz="2400" dirty="0" smtClean="0"/>
              <a:t>různá od nuly.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085184"/>
            <a:ext cx="4392488" cy="830997"/>
          </a:xfrm>
          <a:prstGeom prst="rect">
            <a:avLst/>
          </a:prstGeom>
          <a:gradFill flip="none" rotWithShape="1">
            <a:gsLst>
              <a:gs pos="0">
                <a:srgbClr val="E6A400"/>
              </a:gs>
              <a:gs pos="50000">
                <a:srgbClr val="FFD96D"/>
              </a:gs>
              <a:gs pos="100000">
                <a:srgbClr val="FFDC5D"/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Grafem nepřímé úměrnosti je </a:t>
            </a:r>
            <a:br>
              <a:rPr lang="cs-CZ" sz="2400" dirty="0" smtClean="0"/>
            </a:b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HYPERBOLA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Graf 5"/>
          <p:cNvGraphicFramePr/>
          <p:nvPr>
            <p:extLst>
              <p:ext uri="{D42A27DB-BD31-4B8C-83A1-F6EECF244321}">
                <p14:modId xmlns:p14="http://schemas.microsoft.com/office/powerpoint/2010/main" val="2059357045"/>
              </p:ext>
            </p:extLst>
          </p:nvPr>
        </p:nvGraphicFramePr>
        <p:xfrm>
          <a:off x="4865750" y="3284984"/>
          <a:ext cx="4026730" cy="33123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92150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 úměrnost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49859" y="1700808"/>
                <a:ext cx="8424936" cy="1325940"/>
              </a:xfrm>
              <a:prstGeom prst="rect">
                <a:avLst/>
              </a:prstGeom>
              <a:solidFill>
                <a:srgbClr val="FFEBB3"/>
              </a:solidFill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sz="2000" dirty="0" smtClean="0"/>
                  <a:t>Sestrojte graf nepřímé úměrnosti       </a:t>
                </a:r>
                <a:r>
                  <a:rPr lang="cs-CZ" sz="2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</m:t>
                            </m:r>
                          </m:num>
                          <m:den>
                            <m: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𝒙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2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>
                  <a:lnSpc>
                    <a:spcPct val="150000"/>
                  </a:lnSpc>
                </a:pPr>
                <a:r>
                  <a:rPr lang="cs-CZ" sz="2000" dirty="0" smtClean="0"/>
                  <a:t>Jejíž definiční obor tvoří čísla </a:t>
                </a:r>
                <a:r>
                  <a:rPr lang="cs-CZ" sz="2400" dirty="0" smtClean="0"/>
                  <a:t>-3, -2, -1, 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dirty="0" smtClean="0"/>
                  <a:t> ,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  <m:r>
                      <a:rPr lang="cs-CZ" sz="2400" b="0" i="0" smtClean="0">
                        <a:latin typeface="Cambria Math"/>
                      </a:rPr>
                      <m:t> ,</m:t>
                    </m:r>
                  </m:oMath>
                </a14:m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  <m:r>
                      <a:rPr lang="cs-CZ" sz="2400" b="0" i="0" smtClean="0">
                        <a:latin typeface="Cambria Math"/>
                      </a:rPr>
                      <m:t> ,</m:t>
                    </m:r>
                  </m:oMath>
                </a14:m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 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dirty="0" smtClean="0"/>
                  <a:t> , 1, 2, 3 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859" y="1700808"/>
                <a:ext cx="8424936" cy="1325940"/>
              </a:xfrm>
              <a:prstGeom prst="rect">
                <a:avLst/>
              </a:prstGeom>
              <a:blipFill rotWithShape="1">
                <a:blip r:embed="rId2"/>
                <a:stretch>
                  <a:fillRect l="-724" b="-3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1053739139"/>
              </p:ext>
            </p:extLst>
          </p:nvPr>
        </p:nvGraphicFramePr>
        <p:xfrm>
          <a:off x="755576" y="2924944"/>
          <a:ext cx="7488832" cy="37039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Pěticípá hvězda 5"/>
          <p:cNvSpPr/>
          <p:nvPr/>
        </p:nvSpPr>
        <p:spPr>
          <a:xfrm>
            <a:off x="7740030" y="1700808"/>
            <a:ext cx="1008112" cy="79208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828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Graphic spid="4" grpId="0">
        <p:bldAsOne/>
      </p:bldGraphic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 úměrnost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49859" y="1700808"/>
                <a:ext cx="8424936" cy="1325940"/>
              </a:xfrm>
              <a:prstGeom prst="rect">
                <a:avLst/>
              </a:prstGeom>
              <a:solidFill>
                <a:srgbClr val="FFEBB3"/>
              </a:solidFill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sz="2000" dirty="0" smtClean="0"/>
                  <a:t>Sestrojte graf nepřímé úměrnosti       </a:t>
                </a:r>
                <a:r>
                  <a:rPr lang="cs-CZ" sz="2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</m:t>
                            </m:r>
                          </m:num>
                          <m:den>
                            <m: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𝒙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2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>
                  <a:lnSpc>
                    <a:spcPct val="150000"/>
                  </a:lnSpc>
                </a:pPr>
                <a:r>
                  <a:rPr lang="cs-CZ" sz="2000" dirty="0" smtClean="0"/>
                  <a:t>Jejíž definiční obor tvoří čísla </a:t>
                </a:r>
                <a:r>
                  <a:rPr lang="cs-CZ" sz="2400" dirty="0" smtClean="0"/>
                  <a:t>-3, -2, -1, 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dirty="0" smtClean="0"/>
                  <a:t> ,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  <m:r>
                      <a:rPr lang="cs-CZ" sz="2400" b="0" i="0" smtClean="0">
                        <a:latin typeface="Cambria Math"/>
                      </a:rPr>
                      <m:t> ,</m:t>
                    </m:r>
                  </m:oMath>
                </a14:m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  <m:r>
                      <a:rPr lang="cs-CZ" sz="2400" b="0" i="0" smtClean="0">
                        <a:latin typeface="Cambria Math"/>
                      </a:rPr>
                      <m:t> ,</m:t>
                    </m:r>
                  </m:oMath>
                </a14:m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 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dirty="0" smtClean="0"/>
                  <a:t> , 1, 2, 3 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859" y="1700808"/>
                <a:ext cx="8424936" cy="1325940"/>
              </a:xfrm>
              <a:prstGeom prst="rect">
                <a:avLst/>
              </a:prstGeom>
              <a:blipFill rotWithShape="1">
                <a:blip r:embed="rId2"/>
                <a:stretch>
                  <a:fillRect l="-724" b="-3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2724746787"/>
              </p:ext>
            </p:extLst>
          </p:nvPr>
        </p:nvGraphicFramePr>
        <p:xfrm>
          <a:off x="755576" y="2924944"/>
          <a:ext cx="7488832" cy="37039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Pěticípá hvězda 5"/>
          <p:cNvSpPr/>
          <p:nvPr/>
        </p:nvSpPr>
        <p:spPr>
          <a:xfrm>
            <a:off x="7740030" y="1700808"/>
            <a:ext cx="1008112" cy="79208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803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 úměrnost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49859" y="1700808"/>
                <a:ext cx="8424936" cy="1325940"/>
              </a:xfrm>
              <a:prstGeom prst="rect">
                <a:avLst/>
              </a:prstGeom>
              <a:solidFill>
                <a:srgbClr val="FFEBB3"/>
              </a:solidFill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sz="2000" dirty="0" smtClean="0"/>
                  <a:t>Sestrojte graf nepřímé úměrnosti       </a:t>
                </a:r>
                <a:r>
                  <a:rPr lang="cs-CZ" sz="2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</m:t>
                            </m:r>
                          </m:num>
                          <m:den>
                            <m: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𝒙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2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>
                  <a:lnSpc>
                    <a:spcPct val="150000"/>
                  </a:lnSpc>
                </a:pPr>
                <a:r>
                  <a:rPr lang="cs-CZ" sz="2000" dirty="0" smtClean="0"/>
                  <a:t>Jejíž definiční obor tvoří čísla </a:t>
                </a:r>
                <a:r>
                  <a:rPr lang="cs-CZ" sz="2400" dirty="0" smtClean="0"/>
                  <a:t>-3, -2, -1, 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dirty="0" smtClean="0"/>
                  <a:t> ,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  <m:r>
                      <a:rPr lang="cs-CZ" sz="2400" b="0" i="0" smtClean="0">
                        <a:latin typeface="Cambria Math"/>
                      </a:rPr>
                      <m:t> ,</m:t>
                    </m:r>
                  </m:oMath>
                </a14:m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  <m:r>
                      <a:rPr lang="cs-CZ" sz="2400" b="0" i="0" smtClean="0">
                        <a:latin typeface="Cambria Math"/>
                      </a:rPr>
                      <m:t> ,</m:t>
                    </m:r>
                  </m:oMath>
                </a14:m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 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dirty="0" smtClean="0"/>
                  <a:t> , 1, 2, 3 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859" y="1700808"/>
                <a:ext cx="8424936" cy="1325940"/>
              </a:xfrm>
              <a:prstGeom prst="rect">
                <a:avLst/>
              </a:prstGeom>
              <a:blipFill rotWithShape="1">
                <a:blip r:embed="rId2"/>
                <a:stretch>
                  <a:fillRect l="-724" b="-3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72668554"/>
              </p:ext>
            </p:extLst>
          </p:nvPr>
        </p:nvGraphicFramePr>
        <p:xfrm>
          <a:off x="755576" y="2924944"/>
          <a:ext cx="7488832" cy="37039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Pěticípá hvězda 5"/>
          <p:cNvSpPr/>
          <p:nvPr/>
        </p:nvSpPr>
        <p:spPr>
          <a:xfrm>
            <a:off x="7759273" y="1700808"/>
            <a:ext cx="1008112" cy="79208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13309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Graphic spid="4" grpId="0">
        <p:bldAsOne/>
      </p:bldGraphic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 úměrnost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cap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b="1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49859" y="1700808"/>
                <a:ext cx="8424936" cy="1325940"/>
              </a:xfrm>
              <a:prstGeom prst="rect">
                <a:avLst/>
              </a:prstGeom>
              <a:solidFill>
                <a:srgbClr val="FFEBB3"/>
              </a:solidFill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sz="2000" dirty="0" smtClean="0"/>
                  <a:t>Sestrojte graf nepřímé úměrnosti       </a:t>
                </a:r>
                <a:r>
                  <a:rPr lang="cs-CZ" sz="2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</m:t>
                            </m:r>
                          </m:num>
                          <m:den>
                            <m:r>
                              <a:rPr lang="cs-CZ" sz="2400" b="1" i="1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𝒙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2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>
                  <a:lnSpc>
                    <a:spcPct val="150000"/>
                  </a:lnSpc>
                </a:pPr>
                <a:r>
                  <a:rPr lang="cs-CZ" sz="2000" dirty="0" smtClean="0"/>
                  <a:t>Jejíž definiční obor tvoří čísla </a:t>
                </a:r>
                <a:r>
                  <a:rPr lang="cs-CZ" sz="2400" dirty="0" smtClean="0"/>
                  <a:t>-3, -2, -1, 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dirty="0" smtClean="0"/>
                  <a:t> ,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  <m:r>
                      <a:rPr lang="cs-CZ" sz="2400" b="0" i="0" smtClean="0">
                        <a:latin typeface="Cambria Math"/>
                      </a:rPr>
                      <m:t> ,</m:t>
                    </m:r>
                  </m:oMath>
                </a14:m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box>
                    <m:r>
                      <a:rPr lang="cs-CZ" sz="2400" b="0" i="0" smtClean="0">
                        <a:latin typeface="Cambria Math"/>
                      </a:rPr>
                      <m:t> ,</m:t>
                    </m:r>
                  </m:oMath>
                </a14:m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 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dirty="0" smtClean="0"/>
                  <a:t> , 1, 2, 3 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859" y="1700808"/>
                <a:ext cx="8424936" cy="1325940"/>
              </a:xfrm>
              <a:prstGeom prst="rect">
                <a:avLst/>
              </a:prstGeom>
              <a:blipFill rotWithShape="1">
                <a:blip r:embed="rId2"/>
                <a:stretch>
                  <a:fillRect l="-724" b="-3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1779004590"/>
              </p:ext>
            </p:extLst>
          </p:nvPr>
        </p:nvGraphicFramePr>
        <p:xfrm>
          <a:off x="755576" y="2924944"/>
          <a:ext cx="7488832" cy="37039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Pěticípá hvězda 5"/>
          <p:cNvSpPr/>
          <p:nvPr/>
        </p:nvSpPr>
        <p:spPr>
          <a:xfrm>
            <a:off x="7759273" y="1700808"/>
            <a:ext cx="1008112" cy="79208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0148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 úměrnost</a:t>
            </a:r>
            <a:endParaRPr lang="cs-CZ" dirty="0"/>
          </a:p>
        </p:txBody>
      </p:sp>
      <p:sp>
        <p:nvSpPr>
          <p:cNvPr id="3" name="Pěticípá hvězda 2"/>
          <p:cNvSpPr/>
          <p:nvPr/>
        </p:nvSpPr>
        <p:spPr>
          <a:xfrm>
            <a:off x="179512" y="1700808"/>
            <a:ext cx="1008112" cy="79208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700808"/>
            <a:ext cx="7488832" cy="400110"/>
          </a:xfrm>
          <a:prstGeom prst="rect">
            <a:avLst/>
          </a:prstGeom>
          <a:solidFill>
            <a:srgbClr val="FFDB8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Zapište rovnici nepřímé úměrnosti, do jejíhož grafu patří bod </a:t>
            </a:r>
            <a:r>
              <a:rPr lang="cs-CZ" b="1" spc="300" dirty="0" smtClean="0"/>
              <a:t>A[2,-6]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31640" y="2204864"/>
            <a:ext cx="3600400" cy="223224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Výpočet: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62928" y="2204864"/>
                <a:ext cx="3744416" cy="21609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spcBef>
                    <a:spcPts val="1200"/>
                  </a:spcBef>
                </a:pPr>
                <a:r>
                  <a:rPr lang="cs-CZ" dirty="0" smtClean="0"/>
                  <a:t>Výpočet:    </a:t>
                </a:r>
                <a:r>
                  <a:rPr lang="cs-CZ" dirty="0"/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>
                  <a:spcBef>
                    <a:spcPts val="1200"/>
                  </a:spcBef>
                </a:pPr>
                <a:r>
                  <a:rPr lang="cs-CZ" dirty="0" smtClean="0"/>
                  <a:t>                 -</a:t>
                </a:r>
                <a:r>
                  <a:rPr lang="cs-CZ" dirty="0"/>
                  <a:t>6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   │. 2         </a:t>
                </a:r>
                <a:endParaRPr lang="cs-CZ" dirty="0"/>
              </a:p>
              <a:p>
                <a:pPr>
                  <a:spcBef>
                    <a:spcPts val="1200"/>
                  </a:spcBef>
                </a:pPr>
                <a:r>
                  <a:rPr lang="cs-CZ" dirty="0" smtClean="0"/>
                  <a:t>                 -12 = k</a:t>
                </a:r>
                <a:endParaRPr lang="cs-CZ" dirty="0"/>
              </a:p>
              <a:p>
                <a:endParaRPr lang="cs-CZ" sz="1000" dirty="0" smtClean="0"/>
              </a:p>
              <a:p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4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2400" b="1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2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2928" y="2204864"/>
                <a:ext cx="3744416" cy="2160913"/>
              </a:xfrm>
              <a:prstGeom prst="rect">
                <a:avLst/>
              </a:prstGeom>
              <a:blipFill rotWithShape="1">
                <a:blip r:embed="rId2"/>
                <a:stretch>
                  <a:fillRect l="-1466" b="-42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5076056" y="2204864"/>
            <a:ext cx="3757544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10" name="Pěticípá hvězda 9"/>
          <p:cNvSpPr/>
          <p:nvPr/>
        </p:nvSpPr>
        <p:spPr>
          <a:xfrm>
            <a:off x="179512" y="4487066"/>
            <a:ext cx="1008112" cy="79208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331640" y="4581128"/>
                <a:ext cx="7488832" cy="535468"/>
              </a:xfrm>
              <a:prstGeom prst="rect">
                <a:avLst/>
              </a:prstGeom>
              <a:solidFill>
                <a:srgbClr val="FFDB8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Rozhodni, které z následujících bodů patří do grafu funkce   </a:t>
                </a:r>
                <a:r>
                  <a:rPr lang="cs-CZ" sz="2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000" b="1" i="0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2000" b="1" i="0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𝐱</m:t>
                        </m:r>
                      </m:den>
                    </m:f>
                  </m:oMath>
                </a14:m>
                <a:endParaRPr lang="cs-CZ" sz="2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4581128"/>
                <a:ext cx="7488832" cy="535468"/>
              </a:xfrm>
              <a:prstGeom prst="rect">
                <a:avLst/>
              </a:prstGeom>
              <a:blipFill rotWithShape="1">
                <a:blip r:embed="rId3"/>
                <a:stretch>
                  <a:fillRect l="-814" b="-15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s odříznutým příčným rohem 11"/>
          <p:cNvSpPr/>
          <p:nvPr/>
        </p:nvSpPr>
        <p:spPr>
          <a:xfrm>
            <a:off x="1763688" y="5242029"/>
            <a:ext cx="1368152" cy="419219"/>
          </a:xfrm>
          <a:prstGeom prst="snip2DiagRect">
            <a:avLst>
              <a:gd name="adj1" fmla="val 0"/>
              <a:gd name="adj2" fmla="val 5000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pc="300" dirty="0" smtClean="0">
                <a:solidFill>
                  <a:schemeClr val="tx1"/>
                </a:solidFill>
              </a:rPr>
              <a:t>[2,-6]</a:t>
            </a:r>
            <a:endParaRPr lang="cs-CZ" b="1" spc="3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3431" y="5323209"/>
            <a:ext cx="1374233" cy="132343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Kliknutím na obrazce zkontrolujete správnost svého řešení.</a:t>
            </a:r>
            <a:endParaRPr lang="cs-CZ" sz="1600" dirty="0"/>
          </a:p>
        </p:txBody>
      </p:sp>
      <p:sp>
        <p:nvSpPr>
          <p:cNvPr id="14" name="Obdélník s odříznutým příčným rohem 13"/>
          <p:cNvSpPr/>
          <p:nvPr/>
        </p:nvSpPr>
        <p:spPr>
          <a:xfrm>
            <a:off x="2928505" y="5984928"/>
            <a:ext cx="1368152" cy="419219"/>
          </a:xfrm>
          <a:prstGeom prst="snip2DiagRect">
            <a:avLst>
              <a:gd name="adj1" fmla="val 0"/>
              <a:gd name="adj2" fmla="val 5000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pc="300" dirty="0" smtClean="0">
                <a:solidFill>
                  <a:schemeClr val="tx1"/>
                </a:solidFill>
              </a:rPr>
              <a:t>[-2,-6]</a:t>
            </a:r>
            <a:endParaRPr lang="cs-CZ" b="1" spc="300" dirty="0">
              <a:solidFill>
                <a:schemeClr val="tx1"/>
              </a:solidFill>
            </a:endParaRPr>
          </a:p>
        </p:txBody>
      </p:sp>
      <p:sp>
        <p:nvSpPr>
          <p:cNvPr id="15" name="Obdélník s odříznutým příčným rohem 14"/>
          <p:cNvSpPr/>
          <p:nvPr/>
        </p:nvSpPr>
        <p:spPr>
          <a:xfrm>
            <a:off x="7236296" y="5256384"/>
            <a:ext cx="1368152" cy="419219"/>
          </a:xfrm>
          <a:prstGeom prst="snip2DiagRect">
            <a:avLst>
              <a:gd name="adj1" fmla="val 0"/>
              <a:gd name="adj2" fmla="val 5000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pc="300" dirty="0" smtClean="0">
                <a:solidFill>
                  <a:schemeClr val="tx1"/>
                </a:solidFill>
              </a:rPr>
              <a:t>[-3,4]</a:t>
            </a:r>
            <a:endParaRPr lang="cs-CZ" b="1" spc="300" dirty="0">
              <a:solidFill>
                <a:schemeClr val="tx1"/>
              </a:solidFill>
            </a:endParaRPr>
          </a:p>
        </p:txBody>
      </p:sp>
      <p:sp>
        <p:nvSpPr>
          <p:cNvPr id="16" name="Obdélník s odříznutým příčným rohem 15"/>
          <p:cNvSpPr/>
          <p:nvPr/>
        </p:nvSpPr>
        <p:spPr>
          <a:xfrm>
            <a:off x="5364088" y="5256383"/>
            <a:ext cx="1368152" cy="419219"/>
          </a:xfrm>
          <a:prstGeom prst="snip2DiagRect">
            <a:avLst>
              <a:gd name="adj1" fmla="val 0"/>
              <a:gd name="adj2" fmla="val 5000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pc="300" dirty="0" smtClean="0">
                <a:solidFill>
                  <a:schemeClr val="tx1"/>
                </a:solidFill>
              </a:rPr>
              <a:t>[3,-4]</a:t>
            </a:r>
            <a:endParaRPr lang="cs-CZ" b="1" spc="300" dirty="0">
              <a:solidFill>
                <a:schemeClr val="tx1"/>
              </a:solidFill>
            </a:endParaRPr>
          </a:p>
        </p:txBody>
      </p:sp>
      <p:sp>
        <p:nvSpPr>
          <p:cNvPr id="17" name="Obdélník s odříznutým příčným rohem 16"/>
          <p:cNvSpPr/>
          <p:nvPr/>
        </p:nvSpPr>
        <p:spPr>
          <a:xfrm>
            <a:off x="3589040" y="5256384"/>
            <a:ext cx="1368152" cy="419219"/>
          </a:xfrm>
          <a:prstGeom prst="snip2DiagRect">
            <a:avLst>
              <a:gd name="adj1" fmla="val 0"/>
              <a:gd name="adj2" fmla="val 5000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pc="300" dirty="0" smtClean="0">
                <a:solidFill>
                  <a:schemeClr val="tx1"/>
                </a:solidFill>
              </a:rPr>
              <a:t>[-2,6]</a:t>
            </a:r>
            <a:endParaRPr lang="cs-CZ" b="1" spc="300" dirty="0">
              <a:solidFill>
                <a:schemeClr val="tx1"/>
              </a:solidFill>
            </a:endParaRPr>
          </a:p>
        </p:txBody>
      </p:sp>
      <p:sp>
        <p:nvSpPr>
          <p:cNvPr id="18" name="Obdélník s odříznutým příčným rohem 17"/>
          <p:cNvSpPr/>
          <p:nvPr/>
        </p:nvSpPr>
        <p:spPr>
          <a:xfrm>
            <a:off x="6588224" y="5984926"/>
            <a:ext cx="1332148" cy="419220"/>
          </a:xfrm>
          <a:prstGeom prst="snip2DiagRect">
            <a:avLst>
              <a:gd name="adj1" fmla="val 0"/>
              <a:gd name="adj2" fmla="val 5000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pc="300" dirty="0" smtClean="0">
                <a:solidFill>
                  <a:schemeClr val="tx1"/>
                </a:solidFill>
              </a:rPr>
              <a:t>[-3,-4]</a:t>
            </a:r>
            <a:endParaRPr lang="cs-CZ" b="1" spc="3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255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06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06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6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6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106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06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306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8" grpId="0"/>
      <p:bldP spid="9" grpId="0" animBg="1"/>
      <p:bldP spid="9" grpId="1" animBg="1"/>
      <p:bldP spid="10" grpId="0" animBg="1"/>
      <p:bldP spid="11" grpId="0" animBg="1"/>
      <p:bldP spid="12" grpId="0" animBg="1"/>
      <p:bldP spid="12" grpId="1" animBg="1"/>
      <p:bldP spid="13" grpId="0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8892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1400" dirty="0"/>
              <a:t>ODVÁRKO, Oldřich a Jiří KADLEČEK. </a:t>
            </a:r>
            <a:r>
              <a:rPr lang="cs-CZ" sz="1400" i="1" dirty="0"/>
              <a:t>Matematika pro 9. ročník základní školy</a:t>
            </a:r>
            <a:r>
              <a:rPr lang="cs-CZ" sz="1400" dirty="0"/>
              <a:t>. 2. vyd. Praha: Prometheus, 2004, 90 s. Učebnice pro základní školy (Prometheus). ISBN 978-80-7196-282-3. </a:t>
            </a:r>
          </a:p>
        </p:txBody>
      </p:sp>
    </p:spTree>
    <p:extLst>
      <p:ext uri="{BB962C8B-B14F-4D97-AF65-F5344CB8AC3E}">
        <p14:creationId xmlns:p14="http://schemas.microsoft.com/office/powerpoint/2010/main" val="348113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řížk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405</TotalTime>
  <Words>671</Words>
  <Application>Microsoft Office PowerPoint</Application>
  <PresentationFormat>Předvádění na obrazovce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Default Theme</vt:lpstr>
      <vt:lpstr>Mřížka</vt:lpstr>
      <vt:lpstr>Prezentace aplikace PowerPoint</vt:lpstr>
      <vt:lpstr>ANOTACE:</vt:lpstr>
      <vt:lpstr>MATEMATIKA 9. ročník</vt:lpstr>
      <vt:lpstr>Nepřímá úměrnost</vt:lpstr>
      <vt:lpstr>Nepřímá úměrnost</vt:lpstr>
      <vt:lpstr>Nepřímá úměrnost</vt:lpstr>
      <vt:lpstr>Nepřímá úměrnost</vt:lpstr>
      <vt:lpstr>Nepřímá úměrnost procvičení</vt:lpstr>
      <vt:lpstr>Nepřímá úměrnost procvičení</vt:lpstr>
      <vt:lpstr>Nepřímá úměrnost procvičení</vt:lpstr>
      <vt:lpstr>Nepřímá úměrnost procvičení</vt:lpstr>
      <vt:lpstr>Nepřímá úměrnost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38</cp:revision>
  <dcterms:created xsi:type="dcterms:W3CDTF">2013-02-27T16:06:43Z</dcterms:created>
  <dcterms:modified xsi:type="dcterms:W3CDTF">2013-07-26T11:51:34Z</dcterms:modified>
</cp:coreProperties>
</file>