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92" r:id="rId2"/>
  </p:sldMasterIdLst>
  <p:notesMasterIdLst>
    <p:notesMasterId r:id="rId17"/>
  </p:notesMasterIdLst>
  <p:sldIdLst>
    <p:sldId id="257" r:id="rId3"/>
    <p:sldId id="258" r:id="rId4"/>
    <p:sldId id="259" r:id="rId5"/>
    <p:sldId id="265" r:id="rId6"/>
    <p:sldId id="266" r:id="rId7"/>
    <p:sldId id="263" r:id="rId8"/>
    <p:sldId id="262" r:id="rId9"/>
    <p:sldId id="264" r:id="rId10"/>
    <p:sldId id="268" r:id="rId11"/>
    <p:sldId id="271" r:id="rId12"/>
    <p:sldId id="272" r:id="rId13"/>
    <p:sldId id="270" r:id="rId14"/>
    <p:sldId id="273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E2FF"/>
    <a:srgbClr val="FFFF99"/>
    <a:srgbClr val="99CCFF"/>
    <a:srgbClr val="FF9900"/>
    <a:srgbClr val="FFCC99"/>
    <a:srgbClr val="003399"/>
    <a:srgbClr val="FF99FF"/>
    <a:srgbClr val="B83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DB22F-925B-47EB-A927-DC218B314283}" type="presOf" srcId="{914700B9-77B5-440A-A438-DE98B6D4894D}" destId="{BD9AF279-D483-48F2-BBBD-45F8E8923512}" srcOrd="1" destOrd="0" presId="urn:microsoft.com/office/officeart/2005/8/layout/target3"/>
    <dgm:cxn modelId="{048D04B3-F058-481A-8CC2-DDE500146C88}" type="presOf" srcId="{100B6B2E-82E6-4C11-B19B-F2DB3A0EA64F}" destId="{DBA8199F-D892-4A8E-A352-2B7844050E09}" srcOrd="1" destOrd="0" presId="urn:microsoft.com/office/officeart/2005/8/layout/target3"/>
    <dgm:cxn modelId="{F6B5417C-FF5A-46FC-9DDD-D881B71C0862}" type="presOf" srcId="{1D8420EA-BFA0-403B-80F5-647FA396CC45}" destId="{8467D0EB-87A2-4285-8ACA-0398EFBF29BC}" srcOrd="1" destOrd="0" presId="urn:microsoft.com/office/officeart/2005/8/layout/target3"/>
    <dgm:cxn modelId="{AA66E060-0E3D-4EA7-956A-020069D01C55}" type="presOf" srcId="{130831A4-0540-4EC5-8F5A-93030E89D2D9}" destId="{F69CC921-512E-49F4-824C-A648EC5F27A5}" srcOrd="0" destOrd="0" presId="urn:microsoft.com/office/officeart/2005/8/layout/target3"/>
    <dgm:cxn modelId="{4C641795-D23D-480B-8B87-04CED4835443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191CB71-1277-4449-A5DE-127546304358}" type="presOf" srcId="{914700B9-77B5-440A-A438-DE98B6D4894D}" destId="{E73F1C26-6DCD-4001-88B9-355E01E2BCE7}" srcOrd="0" destOrd="0" presId="urn:microsoft.com/office/officeart/2005/8/layout/target3"/>
    <dgm:cxn modelId="{18E75071-C3CB-4BB8-85F1-F4F23C08D1E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6826E68-42F0-4028-A87C-11116BAF14E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07849A4-878A-43D2-8B99-1268248EB151}" type="presOf" srcId="{100B6B2E-82E6-4C11-B19B-F2DB3A0EA64F}" destId="{645AA564-2E9E-4954-AD87-AE01782CEC59}" srcOrd="0" destOrd="0" presId="urn:microsoft.com/office/officeart/2005/8/layout/target3"/>
    <dgm:cxn modelId="{B3A84119-2852-4DC0-BF94-7B35B3A4EEDC}" type="presParOf" srcId="{FE47432B-CA46-450C-8D8F-66C300A95B52}" destId="{B522209E-30D0-49D6-A340-2D383A11C668}" srcOrd="0" destOrd="0" presId="urn:microsoft.com/office/officeart/2005/8/layout/target3"/>
    <dgm:cxn modelId="{D6CAE3F4-CD65-4832-9DF0-DBC9A0A8AB29}" type="presParOf" srcId="{FE47432B-CA46-450C-8D8F-66C300A95B52}" destId="{ED5A8377-51D5-4DC5-B0E7-680166966720}" srcOrd="1" destOrd="0" presId="urn:microsoft.com/office/officeart/2005/8/layout/target3"/>
    <dgm:cxn modelId="{A5B70B3B-C92C-4EA6-BBA2-0F74A921F27A}" type="presParOf" srcId="{FE47432B-CA46-450C-8D8F-66C300A95B52}" destId="{F69CC921-512E-49F4-824C-A648EC5F27A5}" srcOrd="2" destOrd="0" presId="urn:microsoft.com/office/officeart/2005/8/layout/target3"/>
    <dgm:cxn modelId="{A563A456-874C-4019-8709-DC994C670FBF}" type="presParOf" srcId="{FE47432B-CA46-450C-8D8F-66C300A95B52}" destId="{61C9CE18-EDA6-4EDF-BA1C-09779D38FBBF}" srcOrd="3" destOrd="0" presId="urn:microsoft.com/office/officeart/2005/8/layout/target3"/>
    <dgm:cxn modelId="{05C4292F-26D4-4A86-ADB0-826EE87FB548}" type="presParOf" srcId="{FE47432B-CA46-450C-8D8F-66C300A95B52}" destId="{D60DEAAB-7AFE-435A-ACF6-18851E4B0426}" srcOrd="4" destOrd="0" presId="urn:microsoft.com/office/officeart/2005/8/layout/target3"/>
    <dgm:cxn modelId="{B3902DC5-FCB5-4962-BD8E-18C7EB56E88D}" type="presParOf" srcId="{FE47432B-CA46-450C-8D8F-66C300A95B52}" destId="{F7B3C0B7-F0F7-4F49-B02C-3630F8C5FAE5}" srcOrd="5" destOrd="0" presId="urn:microsoft.com/office/officeart/2005/8/layout/target3"/>
    <dgm:cxn modelId="{0C4FFCFA-540A-4D6E-9247-53A0A7F19B30}" type="presParOf" srcId="{FE47432B-CA46-450C-8D8F-66C300A95B52}" destId="{C9DA9446-E2D3-4F6A-8960-3CADFBF870B8}" srcOrd="6" destOrd="0" presId="urn:microsoft.com/office/officeart/2005/8/layout/target3"/>
    <dgm:cxn modelId="{32D30FB3-5C38-4475-9677-536A7D4A83E4}" type="presParOf" srcId="{FE47432B-CA46-450C-8D8F-66C300A95B52}" destId="{9726EC6F-D322-4CD3-B489-1BE3DF7CE70B}" srcOrd="7" destOrd="0" presId="urn:microsoft.com/office/officeart/2005/8/layout/target3"/>
    <dgm:cxn modelId="{8E7BAEB6-0656-4BAC-93F3-929554EDCB48}" type="presParOf" srcId="{FE47432B-CA46-450C-8D8F-66C300A95B52}" destId="{645AA564-2E9E-4954-AD87-AE01782CEC59}" srcOrd="8" destOrd="0" presId="urn:microsoft.com/office/officeart/2005/8/layout/target3"/>
    <dgm:cxn modelId="{121331D1-5FD6-45EB-883A-92ADAB350714}" type="presParOf" srcId="{FE47432B-CA46-450C-8D8F-66C300A95B52}" destId="{8538CAC4-6A86-42B8-B5AF-2FF155DB9D02}" srcOrd="9" destOrd="0" presId="urn:microsoft.com/office/officeart/2005/8/layout/target3"/>
    <dgm:cxn modelId="{E7FF6FBE-4A15-46AF-8EDA-83CE137F2AAD}" type="presParOf" srcId="{FE47432B-CA46-450C-8D8F-66C300A95B52}" destId="{26FD6024-A07F-46D0-8BC0-B5E595C5673D}" srcOrd="10" destOrd="0" presId="urn:microsoft.com/office/officeart/2005/8/layout/target3"/>
    <dgm:cxn modelId="{CB07140B-54AF-4292-907B-FAB404DD450D}" type="presParOf" srcId="{FE47432B-CA46-450C-8D8F-66C300A95B52}" destId="{E73F1C26-6DCD-4001-88B9-355E01E2BCE7}" srcOrd="11" destOrd="0" presId="urn:microsoft.com/office/officeart/2005/8/layout/target3"/>
    <dgm:cxn modelId="{0797DCBF-3F92-442A-8D50-3AEB66153A54}" type="presParOf" srcId="{FE47432B-CA46-450C-8D8F-66C300A95B52}" destId="{8E23E229-92FC-49D1-B5FE-0303176B8A4E}" srcOrd="12" destOrd="0" presId="urn:microsoft.com/office/officeart/2005/8/layout/target3"/>
    <dgm:cxn modelId="{BF3A6577-59BD-43C5-948F-361C9F951C7A}" type="presParOf" srcId="{FE47432B-CA46-450C-8D8F-66C300A95B52}" destId="{8467D0EB-87A2-4285-8ACA-0398EFBF29BC}" srcOrd="13" destOrd="0" presId="urn:microsoft.com/office/officeart/2005/8/layout/target3"/>
    <dgm:cxn modelId="{B13526E9-B4BA-410D-8DC7-50CBEABB0AD7}" type="presParOf" srcId="{FE47432B-CA46-450C-8D8F-66C300A95B52}" destId="{DBA8199F-D892-4A8E-A352-2B7844050E09}" srcOrd="14" destOrd="0" presId="urn:microsoft.com/office/officeart/2005/8/layout/target3"/>
    <dgm:cxn modelId="{E3174111-658F-4702-BFF7-A62704D8079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444E-D346-40F3-9FCD-7CBCF5D26F37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DD46D-29FA-42D9-A202-EC70F4425C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735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zelených oválků žáci zapíší:  ANO</a:t>
            </a:r>
            <a:r>
              <a:rPr lang="cs-CZ" baseline="0" dirty="0" smtClean="0"/>
              <a:t> - NE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DD46D-29FA-42D9-A202-EC70F4425CA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08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Nuremberg_chronicles_f_61v_2.pn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032137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313657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Pythagorova věta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38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174052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54914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procvičení Pythagorovy věty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Prohlubuje znalosti o pravoúhlém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trojůhelníku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použít Pythagorovu větu pro pravoúhlý trojúhelník,  zná pojmy odvěsna, přepona.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5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46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ravoúhlý trojúhelník 2"/>
          <p:cNvSpPr/>
          <p:nvPr/>
        </p:nvSpPr>
        <p:spPr>
          <a:xfrm flipH="1">
            <a:off x="1634571" y="2172191"/>
            <a:ext cx="4885746" cy="2801028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56948" y="3670758"/>
            <a:ext cx="1584176" cy="46166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louk 4"/>
          <p:cNvSpPr/>
          <p:nvPr/>
        </p:nvSpPr>
        <p:spPr>
          <a:xfrm rot="1623723">
            <a:off x="1801238" y="4390725"/>
            <a:ext cx="1090442" cy="1296144"/>
          </a:xfrm>
          <a:prstGeom prst="arc">
            <a:avLst>
              <a:gd name="adj1" fmla="val 15923157"/>
              <a:gd name="adj2" fmla="val 1978981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6569924">
            <a:off x="5776011" y="4342942"/>
            <a:ext cx="1089424" cy="1000849"/>
          </a:xfrm>
          <a:prstGeom prst="arc">
            <a:avLst>
              <a:gd name="adj1" fmla="val 15001572"/>
              <a:gd name="adj2" fmla="val 65167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0800000">
            <a:off x="5747740" y="1806575"/>
            <a:ext cx="1382748" cy="1302506"/>
          </a:xfrm>
          <a:prstGeom prst="arc">
            <a:avLst>
              <a:gd name="adj1" fmla="val 15642966"/>
              <a:gd name="adj2" fmla="val 205499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49036" y="4454021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7177" y="2444951"/>
            <a:ext cx="364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54725" y="4413847"/>
            <a:ext cx="3843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5201402"/>
            <a:ext cx="1343728" cy="461665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 w="127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493458"/>
            <a:ext cx="1824167" cy="46166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</a:t>
            </a:r>
            <a:endParaRPr lang="cs-CZ" sz="2400" b="1" dirty="0"/>
          </a:p>
        </p:txBody>
      </p:sp>
      <p:cxnSp>
        <p:nvCxnSpPr>
          <p:cNvPr id="14" name="Přímá spojnice 13"/>
          <p:cNvCxnSpPr>
            <a:stCxn id="3" idx="2"/>
            <a:endCxn id="3" idx="4"/>
          </p:cNvCxnSpPr>
          <p:nvPr/>
        </p:nvCxnSpPr>
        <p:spPr>
          <a:xfrm flipH="1">
            <a:off x="1634571" y="4973219"/>
            <a:ext cx="4885746" cy="0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515337" y="2157355"/>
            <a:ext cx="0" cy="280102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648219" y="2157355"/>
            <a:ext cx="4885746" cy="280102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533964" y="5432234"/>
            <a:ext cx="2214499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Strany svírající pravý úhel</a:t>
            </a:r>
            <a:endParaRPr lang="cs-CZ" sz="2400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7572315" y="3955123"/>
            <a:ext cx="0" cy="1529836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5004048" y="5438673"/>
            <a:ext cx="1581441" cy="52013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46510" y="1762368"/>
            <a:ext cx="4661106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Nejdelší strana pravoúhlého trojúhelníku, která leží proti pravému úhlu.</a:t>
            </a:r>
            <a:endParaRPr lang="cs-CZ" sz="2400" b="1" dirty="0"/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1091751" y="2793887"/>
            <a:ext cx="1157285" cy="76398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22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3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3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9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3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3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9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2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6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6203032" cy="3528392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Zopakujme si Pythagorovu větu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959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47864" y="1772816"/>
            <a:ext cx="5478734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65000"/>
                  <a:tint val="66000"/>
                  <a:satMod val="160000"/>
                </a:schemeClr>
              </a:gs>
              <a:gs pos="50000">
                <a:schemeClr val="bg1">
                  <a:lumMod val="65000"/>
                  <a:tint val="44500"/>
                  <a:satMod val="160000"/>
                </a:schemeClr>
              </a:gs>
              <a:gs pos="100000">
                <a:schemeClr val="bg1">
                  <a:lumMod val="65000"/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9050">
            <a:solidFill>
              <a:schemeClr val="accent3">
                <a:lumMod val="50000"/>
              </a:schemeClr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Pythagorova věta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pochází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řeckého matematika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Pythagora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6. století př. n. l. 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b/b0/Nuremberg_chronicles_f_61v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52842"/>
            <a:ext cx="2834456" cy="267765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glow rad="101600">
              <a:schemeClr val="accent4">
                <a:satMod val="175000"/>
                <a:alpha val="40000"/>
              </a:schemeClr>
            </a:glow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3359299" y="3068960"/>
            <a:ext cx="5478734" cy="1523494"/>
          </a:xfrm>
          <a:prstGeom prst="rect">
            <a:avLst/>
          </a:prstGeom>
          <a:solidFill>
            <a:srgbClr val="B83D00"/>
          </a:solidFill>
          <a:ln w="19050">
            <a:solidFill>
              <a:schemeClr val="bg2">
                <a:lumMod val="2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cs-CZ" sz="2000" dirty="0">
                <a:solidFill>
                  <a:srgbClr val="FFFF00"/>
                </a:solidFill>
              </a:rPr>
              <a:t>Jde o vzorec, který umožňuje vypočítat všechny strany </a:t>
            </a:r>
            <a:r>
              <a:rPr lang="cs-CZ" sz="2000" b="1" u="sng" dirty="0">
                <a:solidFill>
                  <a:srgbClr val="FFFF00"/>
                </a:solidFill>
              </a:rPr>
              <a:t>pravoúhlého </a:t>
            </a:r>
            <a:r>
              <a:rPr lang="cs-CZ" sz="2000" dirty="0">
                <a:solidFill>
                  <a:srgbClr val="FFFF00"/>
                </a:solidFill>
              </a:rPr>
              <a:t>trojúhelníku na základě 2 stran. </a:t>
            </a:r>
            <a:br>
              <a:rPr lang="cs-CZ" sz="2000" dirty="0">
                <a:solidFill>
                  <a:srgbClr val="FFFF00"/>
                </a:solidFill>
              </a:rPr>
            </a:br>
            <a:r>
              <a:rPr lang="cs-CZ" sz="2800" b="1" dirty="0" smtClean="0">
                <a:solidFill>
                  <a:srgbClr val="FFFF00"/>
                </a:solidFill>
              </a:rPr>
              <a:t>c</a:t>
            </a:r>
            <a:r>
              <a:rPr lang="cs-CZ" sz="28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>
                <a:solidFill>
                  <a:srgbClr val="FFFF00"/>
                </a:solidFill>
              </a:rPr>
              <a:t>= a</a:t>
            </a:r>
            <a:r>
              <a:rPr lang="cs-CZ" sz="2800" b="1" baseline="30000" dirty="0">
                <a:solidFill>
                  <a:srgbClr val="FFFF00"/>
                </a:solidFill>
              </a:rPr>
              <a:t>2</a:t>
            </a:r>
            <a:r>
              <a:rPr lang="cs-CZ" sz="2800" b="1" dirty="0">
                <a:solidFill>
                  <a:srgbClr val="FFFF00"/>
                </a:solidFill>
              </a:rPr>
              <a:t> + b</a:t>
            </a:r>
            <a:r>
              <a:rPr lang="cs-CZ" sz="2800" b="1" baseline="30000" dirty="0">
                <a:solidFill>
                  <a:srgbClr val="FFFF00"/>
                </a:solidFill>
              </a:rPr>
              <a:t>2</a:t>
            </a:r>
          </a:p>
          <a:p>
            <a:pPr algn="ctr"/>
            <a:r>
              <a:rPr lang="cs-CZ" sz="2000" b="1" u="sng" dirty="0">
                <a:solidFill>
                  <a:srgbClr val="FFFF00"/>
                </a:solidFill>
              </a:rPr>
              <a:t>a</a:t>
            </a: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err="1">
                <a:solidFill>
                  <a:srgbClr val="FFFF00"/>
                </a:solidFill>
              </a:rPr>
              <a:t>a</a:t>
            </a: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b="1" u="sng" dirty="0">
                <a:solidFill>
                  <a:srgbClr val="FFFF00"/>
                </a:solidFill>
              </a:rPr>
              <a:t>b</a:t>
            </a:r>
            <a:r>
              <a:rPr lang="cs-CZ" sz="2000" dirty="0">
                <a:solidFill>
                  <a:srgbClr val="FFFF00"/>
                </a:solidFill>
              </a:rPr>
              <a:t> jsou odvěsny a </a:t>
            </a:r>
            <a:r>
              <a:rPr lang="cs-CZ" sz="2000" b="1" u="sng" dirty="0">
                <a:solidFill>
                  <a:srgbClr val="FFFF00"/>
                </a:solidFill>
              </a:rPr>
              <a:t>c</a:t>
            </a:r>
            <a:r>
              <a:rPr lang="cs-CZ" sz="2000" dirty="0">
                <a:solidFill>
                  <a:srgbClr val="FFFF00"/>
                </a:solidFill>
              </a:rPr>
              <a:t> předpona trojúhelníku</a:t>
            </a:r>
          </a:p>
        </p:txBody>
      </p:sp>
      <p:sp>
        <p:nvSpPr>
          <p:cNvPr id="5" name="Pravoúhlý trojúhelník 4"/>
          <p:cNvSpPr/>
          <p:nvPr/>
        </p:nvSpPr>
        <p:spPr>
          <a:xfrm>
            <a:off x="2915816" y="4725144"/>
            <a:ext cx="4680520" cy="1440160"/>
          </a:xfrm>
          <a:prstGeom prst="rtTriangl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árový popisek 2 8"/>
          <p:cNvSpPr/>
          <p:nvPr/>
        </p:nvSpPr>
        <p:spPr>
          <a:xfrm>
            <a:off x="5868144" y="5011179"/>
            <a:ext cx="1296144" cy="432048"/>
          </a:xfrm>
          <a:prstGeom prst="borderCallout2">
            <a:avLst>
              <a:gd name="adj1" fmla="val 21211"/>
              <a:gd name="adj2" fmla="val -2591"/>
              <a:gd name="adj3" fmla="val 18750"/>
              <a:gd name="adj4" fmla="val -16667"/>
              <a:gd name="adj5" fmla="val 80507"/>
              <a:gd name="adj6" fmla="val -54870"/>
            </a:avLst>
          </a:prstGeom>
          <a:gradFill flip="none" rotWithShape="1">
            <a:gsLst>
              <a:gs pos="0">
                <a:schemeClr val="bg2">
                  <a:lumMod val="90000"/>
                </a:schemeClr>
              </a:gs>
              <a:gs pos="50000">
                <a:schemeClr val="bg2">
                  <a:lumMod val="90000"/>
                </a:schemeClr>
              </a:gs>
              <a:gs pos="100000">
                <a:schemeClr val="bg2">
                  <a:lumMod val="75000"/>
                </a:schemeClr>
              </a:gs>
            </a:gsLst>
            <a:lin ang="2700000" scaled="1"/>
            <a:tileRect/>
          </a:gra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přepona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Čárový popisek 2 10"/>
          <p:cNvSpPr/>
          <p:nvPr/>
        </p:nvSpPr>
        <p:spPr>
          <a:xfrm>
            <a:off x="5270301" y="6220754"/>
            <a:ext cx="1296144" cy="432048"/>
          </a:xfrm>
          <a:prstGeom prst="borderCallout2">
            <a:avLst>
              <a:gd name="adj1" fmla="val 75352"/>
              <a:gd name="adj2" fmla="val -3411"/>
              <a:gd name="adj3" fmla="val 70430"/>
              <a:gd name="adj4" fmla="val -15847"/>
              <a:gd name="adj5" fmla="val -15470"/>
              <a:gd name="adj6" fmla="val -49235"/>
            </a:avLst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odvěsna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Čárový popisek 2 11"/>
          <p:cNvSpPr/>
          <p:nvPr/>
        </p:nvSpPr>
        <p:spPr>
          <a:xfrm>
            <a:off x="899592" y="5023830"/>
            <a:ext cx="1296144" cy="432048"/>
          </a:xfrm>
          <a:prstGeom prst="borderCallout2">
            <a:avLst>
              <a:gd name="adj1" fmla="val 90118"/>
              <a:gd name="adj2" fmla="val 152022"/>
              <a:gd name="adj3" fmla="val 1523"/>
              <a:gd name="adj4" fmla="val 114049"/>
              <a:gd name="adj5" fmla="val 1756"/>
              <a:gd name="adj6" fmla="val 104593"/>
            </a:avLst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odvěsna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Čárový popisek 2 12"/>
          <p:cNvSpPr/>
          <p:nvPr/>
        </p:nvSpPr>
        <p:spPr>
          <a:xfrm>
            <a:off x="395536" y="6165304"/>
            <a:ext cx="1800200" cy="432048"/>
          </a:xfrm>
          <a:prstGeom prst="borderCallout2">
            <a:avLst>
              <a:gd name="adj1" fmla="val -32930"/>
              <a:gd name="adj2" fmla="val 144678"/>
              <a:gd name="adj3" fmla="val 1523"/>
              <a:gd name="adj4" fmla="val 114049"/>
              <a:gd name="adj5" fmla="val 1756"/>
              <a:gd name="adj6" fmla="val 104593"/>
            </a:avLst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pravý úhel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>
            <a:off x="2567211" y="5769260"/>
            <a:ext cx="792088" cy="79208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56403" y="5975771"/>
            <a:ext cx="97364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84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 autoUpdateAnimBg="0"/>
      <p:bldP spid="5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ravoúhlý trojúhelník 3"/>
          <p:cNvSpPr/>
          <p:nvPr/>
        </p:nvSpPr>
        <p:spPr>
          <a:xfrm flipH="1">
            <a:off x="2797402" y="4315032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10512" y="1700807"/>
            <a:ext cx="1440000" cy="144002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10512" y="3152853"/>
            <a:ext cx="900000" cy="90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893399">
            <a:off x="6837576" y="4580527"/>
            <a:ext cx="1692000" cy="1692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oúhlý trojúhelník 13"/>
          <p:cNvSpPr/>
          <p:nvPr/>
        </p:nvSpPr>
        <p:spPr>
          <a:xfrm flipH="1">
            <a:off x="6509996" y="1718487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oúhlý trojúhelník 14"/>
          <p:cNvSpPr/>
          <p:nvPr/>
        </p:nvSpPr>
        <p:spPr>
          <a:xfrm rot="10800000" flipH="1">
            <a:off x="6509996" y="1700807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 rot="16200000" flipH="1">
            <a:off x="7679996" y="2882853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5400000" flipH="1">
            <a:off x="7679996" y="2870832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6200000" flipH="1">
            <a:off x="7680512" y="3968123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 rot="5400000" flipH="1">
            <a:off x="6779996" y="5420170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10800000" flipH="1">
            <a:off x="6510511" y="4238124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flipH="1">
            <a:off x="7962557" y="5150170"/>
            <a:ext cx="900000" cy="1440000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949996" y="2204864"/>
            <a:ext cx="582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baseline="30000" dirty="0"/>
              <a:t>2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28126" y="3372020"/>
            <a:ext cx="580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r>
              <a:rPr lang="cs-CZ" sz="2800" b="1" baseline="30000" dirty="0" smtClean="0"/>
              <a:t>2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87436" y="5170935"/>
            <a:ext cx="5409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</a:t>
            </a:r>
            <a:r>
              <a:rPr lang="cs-CZ" sz="2800" b="1" baseline="30000" dirty="0" smtClean="0">
                <a:solidFill>
                  <a:schemeClr val="bg1"/>
                </a:solidFill>
              </a:rPr>
              <a:t>2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94658" y="1695173"/>
            <a:ext cx="2352561" cy="2357680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509996" y="4238124"/>
            <a:ext cx="2352561" cy="2352046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3500000" scaled="1"/>
            <a:tileRect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75945" y="1700807"/>
            <a:ext cx="3140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Důkaz </a:t>
            </a:r>
            <a:b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Pythagorovy věty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183079" y="5673324"/>
            <a:ext cx="266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000" b="1" dirty="0">
              <a:solidFill>
                <a:srgbClr val="00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 rot="10968964" flipV="1">
            <a:off x="2864951" y="4834977"/>
            <a:ext cx="3308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000" b="1" dirty="0">
              <a:solidFill>
                <a:srgbClr val="00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97653" y="4925649"/>
            <a:ext cx="2664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000" b="1" dirty="0">
              <a:solidFill>
                <a:srgbClr val="00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1893399">
            <a:off x="1687758" y="3762655"/>
            <a:ext cx="1692000" cy="1692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8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07772" y="4315032"/>
            <a:ext cx="1440000" cy="144002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8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09737" y="5772297"/>
            <a:ext cx="900000" cy="9000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8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82535" y="2730018"/>
            <a:ext cx="2127202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32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a</a:t>
            </a:r>
            <a:r>
              <a:rPr lang="cs-CZ" sz="32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b</a:t>
            </a:r>
            <a:r>
              <a:rPr lang="cs-CZ" sz="32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183079" y="1683577"/>
            <a:ext cx="3189121" cy="19389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Obsah čtverce sestrojeného </a:t>
            </a:r>
            <a:br>
              <a:rPr lang="cs-CZ" sz="2000" b="1" dirty="0" smtClean="0"/>
            </a:br>
            <a:r>
              <a:rPr lang="cs-CZ" sz="2000" b="1" dirty="0" smtClean="0"/>
              <a:t>nad přeponou pravoúhlého trojúhelníku se rovná součtu obsahů čtverců sestrojenými nad </a:t>
            </a:r>
            <a:br>
              <a:rPr lang="cs-CZ" sz="2000" b="1" dirty="0" smtClean="0"/>
            </a:br>
            <a:r>
              <a:rPr lang="cs-CZ" sz="2000" b="1" dirty="0" smtClean="0"/>
              <a:t>oběma odvěsnami.</a:t>
            </a:r>
            <a:endParaRPr lang="cs-CZ" sz="2000" b="1" dirty="0"/>
          </a:p>
        </p:txBody>
      </p:sp>
      <p:sp>
        <p:nvSpPr>
          <p:cNvPr id="34" name="Šipka doprava 33"/>
          <p:cNvSpPr/>
          <p:nvPr/>
        </p:nvSpPr>
        <p:spPr>
          <a:xfrm>
            <a:off x="4139952" y="6073434"/>
            <a:ext cx="2088232" cy="598863"/>
          </a:xfrm>
          <a:prstGeom prst="rightArrow">
            <a:avLst>
              <a:gd name="adj1" fmla="val 50000"/>
              <a:gd name="adj2" fmla="val 3402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SLEDUJTE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780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9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3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3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5" grpId="0" animBg="1"/>
      <p:bldP spid="26" grpId="0" animBg="1"/>
      <p:bldP spid="28" grpId="0"/>
      <p:bldP spid="29" grpId="0"/>
      <p:bldP spid="30" grpId="0"/>
      <p:bldP spid="31" grpId="0"/>
      <p:bldP spid="7" grpId="0" animBg="1"/>
      <p:bldP spid="5" grpId="0" animBg="1"/>
      <p:bldP spid="6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182223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a ještě jednou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129" y="2780928"/>
            <a:ext cx="3112740" cy="3112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61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6203032" cy="3528392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Užití </a:t>
            </a:r>
            <a:b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Pythagorovy věty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310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trojúhelník pravoúhlý?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00808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Která z následujících trojic čísel může představovat délky stran pravoúhlého trojúhelníku </a:t>
            </a:r>
            <a:br>
              <a:rPr lang="cs-CZ" sz="2400" b="1" dirty="0"/>
            </a:br>
            <a:r>
              <a:rPr lang="cs-CZ" sz="2400" b="1" dirty="0"/>
              <a:t>a) 4; 6; 10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b</a:t>
            </a:r>
            <a:r>
              <a:rPr lang="cs-CZ" sz="2400" b="1" dirty="0"/>
              <a:t>) 6; 10; 12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c</a:t>
            </a:r>
            <a:r>
              <a:rPr lang="cs-CZ" sz="2400" b="1" dirty="0"/>
              <a:t>) 8; 10; 12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d</a:t>
            </a:r>
            <a:r>
              <a:rPr lang="cs-CZ" sz="2400" b="1" dirty="0"/>
              <a:t>) 6; 8; 10 </a:t>
            </a:r>
          </a:p>
        </p:txBody>
      </p:sp>
      <p:sp>
        <p:nvSpPr>
          <p:cNvPr id="6" name="Obláček 5"/>
          <p:cNvSpPr/>
          <p:nvPr/>
        </p:nvSpPr>
        <p:spPr>
          <a:xfrm>
            <a:off x="3491880" y="2208932"/>
            <a:ext cx="5256584" cy="1800200"/>
          </a:xfrm>
          <a:prstGeom prst="cloudCallout">
            <a:avLst>
              <a:gd name="adj1" fmla="val -59778"/>
              <a:gd name="adj2" fmla="val 46579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Pro každý pravoúhlý trojúhelník platí:</a:t>
            </a:r>
          </a:p>
          <a:p>
            <a:pPr algn="ctr"/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800" b="1" baseline="300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a</a:t>
            </a:r>
            <a:r>
              <a:rPr lang="cs-CZ" sz="2800" b="1" baseline="300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b</a:t>
            </a:r>
            <a:r>
              <a:rPr lang="cs-CZ" sz="2800" b="1" baseline="300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3614" y="4149080"/>
            <a:ext cx="2088232" cy="2160240"/>
          </a:xfrm>
          <a:prstGeom prst="roundRect">
            <a:avLst>
              <a:gd name="adj" fmla="val 8824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c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= a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+ </a:t>
            </a:r>
            <a:r>
              <a:rPr lang="cs-CZ" sz="2400" b="1" dirty="0" smtClean="0">
                <a:solidFill>
                  <a:schemeClr val="tx1"/>
                </a:solidFill>
              </a:rPr>
              <a:t>b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= </a:t>
            </a:r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+ </a:t>
            </a:r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 = 36 + 16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 ≠ 52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446335" y="4149080"/>
            <a:ext cx="2088232" cy="2160240"/>
          </a:xfrm>
          <a:prstGeom prst="roundRect">
            <a:avLst>
              <a:gd name="adj" fmla="val 8824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c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= a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+ b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= 6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+10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144 </a:t>
            </a:r>
            <a:r>
              <a:rPr lang="cs-CZ" sz="2400" b="1" dirty="0">
                <a:solidFill>
                  <a:schemeClr val="tx1"/>
                </a:solidFill>
              </a:rPr>
              <a:t>= 36 </a:t>
            </a:r>
            <a:r>
              <a:rPr lang="cs-CZ" sz="2400" b="1" dirty="0" smtClean="0">
                <a:solidFill>
                  <a:schemeClr val="tx1"/>
                </a:solidFill>
              </a:rPr>
              <a:t>+100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144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≠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136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4678563" y="4149080"/>
            <a:ext cx="2088232" cy="2160240"/>
          </a:xfrm>
          <a:prstGeom prst="roundRect">
            <a:avLst>
              <a:gd name="adj" fmla="val 10131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c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= a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+ b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= </a:t>
            </a:r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+ </a:t>
            </a:r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144 </a:t>
            </a:r>
            <a:r>
              <a:rPr lang="cs-CZ" sz="2400" b="1" dirty="0">
                <a:solidFill>
                  <a:schemeClr val="tx1"/>
                </a:solidFill>
              </a:rPr>
              <a:t>= </a:t>
            </a:r>
            <a:r>
              <a:rPr lang="cs-CZ" sz="2400" b="1" dirty="0" smtClean="0">
                <a:solidFill>
                  <a:schemeClr val="tx1"/>
                </a:solidFill>
              </a:rPr>
              <a:t>64 +100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144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≠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164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859058" y="4149080"/>
            <a:ext cx="2088232" cy="2160240"/>
          </a:xfrm>
          <a:prstGeom prst="roundRect">
            <a:avLst>
              <a:gd name="adj" fmla="val 8824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c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= a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+ b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10</a:t>
            </a:r>
            <a:r>
              <a:rPr lang="cs-CZ" sz="2400" b="1" baseline="30000" dirty="0">
                <a:solidFill>
                  <a:schemeClr val="tx1"/>
                </a:solidFill>
              </a:rPr>
              <a:t>2</a:t>
            </a:r>
            <a:r>
              <a:rPr lang="cs-CZ" sz="2400" b="1" dirty="0">
                <a:solidFill>
                  <a:schemeClr val="tx1"/>
                </a:solidFill>
              </a:rPr>
              <a:t> = </a:t>
            </a:r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+ </a:t>
            </a:r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100 = </a:t>
            </a:r>
            <a:r>
              <a:rPr lang="cs-CZ" sz="2400" b="1" dirty="0" smtClean="0">
                <a:solidFill>
                  <a:schemeClr val="tx1"/>
                </a:solidFill>
              </a:rPr>
              <a:t>64 </a:t>
            </a:r>
            <a:r>
              <a:rPr lang="cs-CZ" sz="2400" b="1" dirty="0">
                <a:solidFill>
                  <a:schemeClr val="tx1"/>
                </a:solidFill>
              </a:rPr>
              <a:t>+ </a:t>
            </a:r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 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100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614" y="4149080"/>
            <a:ext cx="2100326" cy="216024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cs-CZ" b="1" dirty="0" smtClean="0">
                <a:solidFill>
                  <a:schemeClr val="tx1"/>
                </a:solidFill>
              </a:rPr>
              <a:t>a)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46335" y="4149080"/>
            <a:ext cx="2100326" cy="216024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cs-CZ" b="1" dirty="0" smtClean="0">
                <a:solidFill>
                  <a:schemeClr val="tx1"/>
                </a:solidFill>
              </a:rPr>
              <a:t>b)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9350" y="4149080"/>
            <a:ext cx="2100326" cy="216024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cs-CZ" b="1" dirty="0" smtClean="0">
                <a:solidFill>
                  <a:schemeClr val="tx1"/>
                </a:solidFill>
              </a:rPr>
              <a:t>c)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59058" y="4149080"/>
            <a:ext cx="2100326" cy="216024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cs-CZ" b="1" dirty="0" smtClean="0">
                <a:solidFill>
                  <a:schemeClr val="tx1"/>
                </a:solidFill>
              </a:rPr>
              <a:t>d)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11560" y="6324682"/>
            <a:ext cx="1368152" cy="432048"/>
          </a:xfrm>
          <a:prstGeom prst="ellips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807804" y="6314957"/>
            <a:ext cx="1368152" cy="432048"/>
          </a:xfrm>
          <a:prstGeom prst="ellips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045437" y="6335911"/>
            <a:ext cx="1368152" cy="432048"/>
          </a:xfrm>
          <a:prstGeom prst="ellips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225145" y="6314957"/>
            <a:ext cx="1368152" cy="432048"/>
          </a:xfrm>
          <a:prstGeom prst="ellips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4009132"/>
            <a:ext cx="9144000" cy="284886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25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6" grpId="1" animBg="1"/>
      <p:bldP spid="11" grpId="0" animBg="1"/>
      <p:bldP spid="12" grpId="0" animBg="1"/>
      <p:bldP spid="13" grpId="0" animBg="1"/>
      <p:bldP spid="14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přepony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3196" y="1772816"/>
            <a:ext cx="8355268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Je dán pravoúhlý trojúhelník ABC s přeponou c.</a:t>
            </a:r>
            <a:br>
              <a:rPr lang="cs-CZ" sz="2400" b="1" dirty="0"/>
            </a:br>
            <a:r>
              <a:rPr lang="cs-CZ" sz="2400" b="1" dirty="0"/>
              <a:t>Vypočítejte délku </a:t>
            </a:r>
            <a:r>
              <a:rPr lang="cs-CZ" sz="2400" b="1" dirty="0" smtClean="0"/>
              <a:t>přepony, je-li  </a:t>
            </a:r>
            <a:r>
              <a:rPr lang="cs-CZ" sz="2400" b="1" dirty="0"/>
              <a:t>a = 7,2 cm , b = 3,5 </a:t>
            </a:r>
            <a:r>
              <a:rPr lang="cs-CZ" sz="2400" b="1" dirty="0" smtClean="0"/>
              <a:t>cm. </a:t>
            </a:r>
            <a:endParaRPr lang="cs-CZ" sz="2400" b="1" dirty="0"/>
          </a:p>
        </p:txBody>
      </p:sp>
      <p:sp>
        <p:nvSpPr>
          <p:cNvPr id="5" name="Popisek se šipkou dolů 4"/>
          <p:cNvSpPr/>
          <p:nvPr/>
        </p:nvSpPr>
        <p:spPr>
          <a:xfrm>
            <a:off x="393196" y="2780928"/>
            <a:ext cx="2234588" cy="720080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VYPOČTĚTE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053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98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přepony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3196" y="1772816"/>
            <a:ext cx="8355268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Je dán pravoúhlý trojúhelník ABC s přeponou c.</a:t>
            </a:r>
            <a:br>
              <a:rPr lang="cs-CZ" sz="2400" b="1" dirty="0"/>
            </a:br>
            <a:r>
              <a:rPr lang="cs-CZ" sz="2400" b="1" dirty="0"/>
              <a:t>Vypočítejte délku </a:t>
            </a:r>
            <a:r>
              <a:rPr lang="cs-CZ" sz="2400" b="1" dirty="0" smtClean="0"/>
              <a:t>přepony, je-li  </a:t>
            </a:r>
            <a:r>
              <a:rPr lang="cs-CZ" sz="2400" b="1" dirty="0"/>
              <a:t>a = 7,2 cm , b = 3,5 </a:t>
            </a:r>
            <a:r>
              <a:rPr lang="cs-CZ" sz="2400" b="1" dirty="0" smtClean="0"/>
              <a:t>cm. 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1619672" y="3438376"/>
            <a:ext cx="3168352" cy="30623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800" b="1" dirty="0"/>
              <a:t>c</a:t>
            </a:r>
            <a:r>
              <a:rPr lang="cs-CZ" sz="2800" b="1" baseline="30000" dirty="0"/>
              <a:t>2</a:t>
            </a:r>
            <a:r>
              <a:rPr lang="cs-CZ" sz="2800" b="1" dirty="0"/>
              <a:t> = a</a:t>
            </a:r>
            <a:r>
              <a:rPr lang="cs-CZ" sz="2800" b="1" baseline="30000" dirty="0"/>
              <a:t>2</a:t>
            </a:r>
            <a:r>
              <a:rPr lang="cs-CZ" sz="2800" b="1" dirty="0"/>
              <a:t> + </a:t>
            </a:r>
            <a:r>
              <a:rPr lang="cs-CZ" sz="2800" b="1" dirty="0" smtClean="0"/>
              <a:t>b</a:t>
            </a:r>
            <a:r>
              <a:rPr lang="cs-CZ" sz="2800" b="1" baseline="30000" dirty="0" smtClean="0"/>
              <a:t>2</a:t>
            </a:r>
          </a:p>
          <a:p>
            <a:pPr algn="ctr">
              <a:spcAft>
                <a:spcPts val="600"/>
              </a:spcAft>
            </a:pPr>
            <a:r>
              <a:rPr lang="cs-CZ" sz="2800" b="1" dirty="0"/>
              <a:t>c</a:t>
            </a:r>
            <a:r>
              <a:rPr lang="cs-CZ" sz="2800" b="1" baseline="30000" dirty="0"/>
              <a:t>2</a:t>
            </a:r>
            <a:r>
              <a:rPr lang="cs-CZ" sz="2800" b="1" dirty="0"/>
              <a:t> = </a:t>
            </a:r>
            <a:r>
              <a:rPr lang="cs-CZ" sz="2800" b="1" dirty="0" smtClean="0"/>
              <a:t>7,2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r>
              <a:rPr lang="cs-CZ" sz="2800" b="1" dirty="0"/>
              <a:t>+ </a:t>
            </a:r>
            <a:r>
              <a:rPr lang="cs-CZ" sz="2800" b="1" dirty="0" smtClean="0"/>
              <a:t>3,5</a:t>
            </a:r>
            <a:r>
              <a:rPr lang="cs-CZ" sz="2800" b="1" baseline="30000" dirty="0" smtClean="0"/>
              <a:t>2</a:t>
            </a:r>
            <a:endParaRPr lang="cs-CZ" sz="2800" b="1" dirty="0"/>
          </a:p>
          <a:p>
            <a:pPr algn="ctr">
              <a:spcAft>
                <a:spcPts val="600"/>
              </a:spcAft>
            </a:pPr>
            <a:r>
              <a:rPr lang="cs-CZ" sz="2800" b="1" dirty="0"/>
              <a:t>c</a:t>
            </a:r>
            <a:r>
              <a:rPr lang="cs-CZ" sz="2800" b="1" baseline="30000" dirty="0"/>
              <a:t>2</a:t>
            </a:r>
            <a:r>
              <a:rPr lang="cs-CZ" sz="2800" b="1" dirty="0"/>
              <a:t> = </a:t>
            </a:r>
            <a:r>
              <a:rPr lang="cs-CZ" sz="2800" b="1" dirty="0" smtClean="0"/>
              <a:t>51,84 </a:t>
            </a:r>
            <a:r>
              <a:rPr lang="cs-CZ" sz="2800" b="1" dirty="0"/>
              <a:t>+ </a:t>
            </a:r>
            <a:r>
              <a:rPr lang="cs-CZ" sz="2800" b="1" dirty="0" smtClean="0"/>
              <a:t>12,25</a:t>
            </a:r>
            <a:endParaRPr lang="cs-CZ" sz="2800" b="1" dirty="0"/>
          </a:p>
          <a:p>
            <a:pPr algn="ctr">
              <a:spcAft>
                <a:spcPts val="600"/>
              </a:spcAft>
            </a:pPr>
            <a:r>
              <a:rPr lang="cs-CZ" sz="2800" b="1" dirty="0"/>
              <a:t>c</a:t>
            </a:r>
            <a:r>
              <a:rPr lang="cs-CZ" sz="2800" b="1" baseline="30000" dirty="0"/>
              <a:t>2</a:t>
            </a:r>
            <a:r>
              <a:rPr lang="cs-CZ" sz="2800" b="1" dirty="0"/>
              <a:t> = </a:t>
            </a:r>
            <a:r>
              <a:rPr lang="cs-CZ" sz="2800" b="1" dirty="0" smtClean="0"/>
              <a:t>64,09</a:t>
            </a:r>
          </a:p>
          <a:p>
            <a:pPr algn="ctr">
              <a:spcAft>
                <a:spcPts val="600"/>
              </a:spcAft>
            </a:pPr>
            <a:r>
              <a:rPr lang="cs-CZ" sz="2800" b="1" dirty="0"/>
              <a:t>c</a:t>
            </a:r>
            <a:r>
              <a:rPr lang="cs-CZ" sz="2800" b="1" baseline="30000" dirty="0"/>
              <a:t>2</a:t>
            </a:r>
            <a:r>
              <a:rPr lang="cs-CZ" sz="2800" b="1" dirty="0"/>
              <a:t> = </a:t>
            </a:r>
            <a:r>
              <a:rPr lang="cs-CZ" sz="2800" b="1" dirty="0" smtClean="0"/>
              <a:t>64</a:t>
            </a:r>
            <a:endParaRPr lang="cs-CZ" sz="2800" b="1" dirty="0"/>
          </a:p>
          <a:p>
            <a:pPr algn="ctr">
              <a:spcAft>
                <a:spcPts val="600"/>
              </a:spcAft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= 8 cm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ravoúhlý trojúhelník 4"/>
          <p:cNvSpPr/>
          <p:nvPr/>
        </p:nvSpPr>
        <p:spPr>
          <a:xfrm flipH="1">
            <a:off x="4788024" y="3078088"/>
            <a:ext cx="3312368" cy="2367136"/>
          </a:xfrm>
          <a:prstGeom prst="rtTriangle">
            <a:avLst/>
          </a:prstGeom>
          <a:gradFill flip="none" rotWithShape="1">
            <a:gsLst>
              <a:gs pos="0">
                <a:srgbClr val="C5E2FF">
                  <a:shade val="30000"/>
                  <a:satMod val="115000"/>
                  <a:alpha val="0"/>
                </a:srgbClr>
              </a:gs>
              <a:gs pos="50000">
                <a:srgbClr val="C5E2FF">
                  <a:shade val="67500"/>
                  <a:satMod val="115000"/>
                </a:srgbClr>
              </a:gs>
              <a:gs pos="100000">
                <a:srgbClr val="C5E2FF">
                  <a:shade val="100000"/>
                  <a:satMod val="115000"/>
                </a:srgbClr>
              </a:gs>
            </a:gsLst>
            <a:lin ang="2700000" scaled="1"/>
            <a:tileRect/>
          </a:gra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530120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05450" y="3861048"/>
            <a:ext cx="464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64524" y="395640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1" name="Popisek se šipkou dolů 10"/>
          <p:cNvSpPr/>
          <p:nvPr/>
        </p:nvSpPr>
        <p:spPr>
          <a:xfrm>
            <a:off x="393196" y="2718296"/>
            <a:ext cx="2032322" cy="720080"/>
          </a:xfrm>
          <a:prstGeom prst="downArrow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8279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příklady využití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pythagorovy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věty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3612441"/>
              </p:ext>
            </p:extLst>
          </p:nvPr>
        </p:nvGraphicFramePr>
        <p:xfrm>
          <a:off x="251520" y="1772816"/>
          <a:ext cx="8640960" cy="4824534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432048"/>
                <a:gridCol w="8208912"/>
              </a:tblGrid>
              <a:tr h="759081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1.</a:t>
                      </a:r>
                      <a:endParaRPr lang="cs-CZ" sz="1800" b="1" dirty="0"/>
                    </a:p>
                  </a:txBody>
                  <a:tcPr marL="47901" marR="47901" marT="23951" marB="23951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Žebřík délky 5 m je opřen o zeď tak, že pata žebříku je od zdi vzdálena 1,4 m. </a:t>
                      </a:r>
                      <a:br>
                        <a:rPr lang="cs-CZ" sz="1800" dirty="0" smtClean="0"/>
                      </a:br>
                      <a:r>
                        <a:rPr lang="cs-CZ" sz="1800" dirty="0" smtClean="0"/>
                        <a:t>Jak vysoko nad zemí je druhý konec žebříku ?</a:t>
                      </a:r>
                      <a:endParaRPr lang="cs-CZ" sz="1800" dirty="0"/>
                    </a:p>
                  </a:txBody>
                  <a:tcPr marL="47901" marR="47901" marT="23951" marB="23951" anchor="ctr"/>
                </a:tc>
              </a:tr>
              <a:tr h="654461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2.</a:t>
                      </a:r>
                      <a:endParaRPr lang="cs-CZ" sz="1800" b="1" dirty="0"/>
                    </a:p>
                  </a:txBody>
                  <a:tcPr marL="47901" marR="47901" marT="23951" marB="23951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Úhlopříčka ve čtverci má délku 9,2 cm. Urči délku strany čtverce </a:t>
                      </a:r>
                      <a:r>
                        <a:rPr lang="cs-CZ" sz="1800" dirty="0" smtClean="0"/>
                        <a:t>:</a:t>
                      </a:r>
                      <a:endParaRPr lang="cs-CZ" sz="1800" dirty="0"/>
                    </a:p>
                  </a:txBody>
                  <a:tcPr marL="47901" marR="47901" marT="23951" marB="23951" anchor="ctr"/>
                </a:tc>
              </a:tr>
              <a:tr h="759081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3.</a:t>
                      </a:r>
                      <a:endParaRPr lang="cs-CZ" sz="1800" b="1" dirty="0"/>
                    </a:p>
                  </a:txBody>
                  <a:tcPr marL="47901" marR="47901" marT="23951" marB="23951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Vypočítejte obsah </a:t>
                      </a:r>
                      <a:r>
                        <a:rPr lang="cs-CZ" sz="1800" dirty="0"/>
                        <a:t>rovnostranného trojúhelníku, který má obvod 72 </a:t>
                      </a:r>
                      <a:r>
                        <a:rPr lang="cs-CZ" sz="1800" dirty="0" smtClean="0"/>
                        <a:t>cm.</a:t>
                      </a:r>
                      <a:endParaRPr lang="cs-CZ" sz="1800" dirty="0"/>
                    </a:p>
                  </a:txBody>
                  <a:tcPr marL="47901" marR="47901" marT="23951" marB="23951" anchor="ctr"/>
                </a:tc>
              </a:tr>
              <a:tr h="58390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4.</a:t>
                      </a:r>
                      <a:endParaRPr lang="cs-CZ" sz="1800" b="1" dirty="0"/>
                    </a:p>
                  </a:txBody>
                  <a:tcPr marL="47901" marR="47901" marT="23951" marB="23951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Vypočítejte obsah rovnostranného trojúhelníku ABC o straně 12,4 cm . Nakresli náčrt. </a:t>
                      </a:r>
                    </a:p>
                  </a:txBody>
                  <a:tcPr marL="47901" marR="47901" marT="23951" marB="23951" anchor="ctr"/>
                </a:tc>
              </a:tr>
              <a:tr h="654461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5.</a:t>
                      </a:r>
                      <a:endParaRPr lang="cs-CZ" sz="1800" b="1" dirty="0"/>
                    </a:p>
                  </a:txBody>
                  <a:tcPr marL="47901" marR="47901" marT="23951" marB="23951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Vypočítejte obsah rovnoramenného trojúhelníku ABC se základnou délky 10,4 cm a rameny délky 6,4 cm. Nakresli náčrt.</a:t>
                      </a:r>
                    </a:p>
                  </a:txBody>
                  <a:tcPr marL="47901" marR="47901" marT="23951" marB="23951" anchor="ctr"/>
                </a:tc>
              </a:tr>
              <a:tr h="759081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6.</a:t>
                      </a:r>
                      <a:endParaRPr lang="cs-CZ" sz="1800" b="1" dirty="0"/>
                    </a:p>
                  </a:txBody>
                  <a:tcPr marL="47901" marR="47901" marT="23951" marB="23951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Kosočtverec má úhlopříčku délky 21 cm a stranu délky 12 cm .</a:t>
                      </a:r>
                      <a:br>
                        <a:rPr lang="cs-CZ" sz="1800" dirty="0"/>
                      </a:br>
                      <a:r>
                        <a:rPr lang="cs-CZ" sz="1800" dirty="0"/>
                        <a:t>Urči délku jeho druhé úhlopříčky. Nakresli obrázek . </a:t>
                      </a:r>
                    </a:p>
                  </a:txBody>
                  <a:tcPr marL="47901" marR="47901" marT="23951" marB="23951" anchor="ctr"/>
                </a:tc>
              </a:tr>
              <a:tr h="654461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7.</a:t>
                      </a:r>
                      <a:endParaRPr lang="cs-CZ" sz="1800" b="1" dirty="0"/>
                    </a:p>
                  </a:txBody>
                  <a:tcPr marL="47901" marR="47901" marT="23951" marB="23951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Jak vysoko je uchycený stožár , je-li lano dlouhé 12,9 m a vzdálenost kolíku lana od paty stožáru je 9,3 m . Udělejte náčrt . </a:t>
                      </a:r>
                    </a:p>
                  </a:txBody>
                  <a:tcPr marL="47901" marR="47901" marT="23951" marB="23951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748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en-US" sz="1400" b="1" dirty="0"/>
              <a:t>File:Nuremberg chronicles f 61v </a:t>
            </a:r>
            <a:r>
              <a:rPr lang="en-US" sz="1400" b="1" dirty="0" smtClean="0"/>
              <a:t>2.png</a:t>
            </a:r>
            <a:r>
              <a:rPr lang="cs-CZ" sz="1400" b="1" dirty="0"/>
              <a:t>, </a:t>
            </a:r>
            <a:r>
              <a:rPr lang="cs-CZ" sz="1400" dirty="0" smtClean="0"/>
              <a:t>obrázek je </a:t>
            </a:r>
            <a:r>
              <a:rPr lang="cs-CZ" sz="1400" dirty="0"/>
              <a:t>ve veřejné doméně, protože jeho autorských práv již </a:t>
            </a:r>
            <a:r>
              <a:rPr lang="cs-CZ" sz="1400" dirty="0" smtClean="0"/>
              <a:t>vypršela, [citováno 19.03.2013],  </a:t>
            </a:r>
            <a:r>
              <a:rPr lang="cs-CZ" sz="1400" b="1" dirty="0" smtClean="0">
                <a:hlinkClick r:id="rId2"/>
              </a:rPr>
              <a:t>http</a:t>
            </a:r>
            <a:r>
              <a:rPr lang="cs-CZ" sz="1400" b="1" dirty="0">
                <a:hlinkClick r:id="rId2"/>
              </a:rPr>
              <a:t>://</a:t>
            </a:r>
            <a:r>
              <a:rPr lang="cs-CZ" sz="1400" b="1" dirty="0" smtClean="0">
                <a:hlinkClick r:id="rId2"/>
              </a:rPr>
              <a:t>en.wikipedia.org/wiki/File:Nuremberg_chronicles_f_61v_2.png</a:t>
            </a:r>
            <a:r>
              <a:rPr lang="cs-CZ" sz="1400" b="1" dirty="0" smtClean="0"/>
              <a:t> 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811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1201</TotalTime>
  <Words>594</Words>
  <Application>Microsoft Office PowerPoint</Application>
  <PresentationFormat>Předvádění na obrazovce (4:3)</PresentationFormat>
  <Paragraphs>137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Default Theme</vt:lpstr>
      <vt:lpstr>Mřížka</vt:lpstr>
      <vt:lpstr>Prezentace aplikace PowerPoint</vt:lpstr>
      <vt:lpstr>ANOTACE:</vt:lpstr>
      <vt:lpstr>MATEMATIKA 9. ročník</vt:lpstr>
      <vt:lpstr>Pravoúhlý trojúhelník</vt:lpstr>
      <vt:lpstr>Zopakujme si Pythagorovu větu</vt:lpstr>
      <vt:lpstr>Pythagorova věta</vt:lpstr>
      <vt:lpstr>Pythagorova věta</vt:lpstr>
      <vt:lpstr>Pythagorova věta</vt:lpstr>
      <vt:lpstr>Užití  Pythagorovy věty</vt:lpstr>
      <vt:lpstr>Je trojúhelník pravoúhlý?</vt:lpstr>
      <vt:lpstr>Výpočet přepony</vt:lpstr>
      <vt:lpstr>Výpočet přepony</vt:lpstr>
      <vt:lpstr>Další příklady využití pythagorovy věty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81</cp:revision>
  <cp:lastPrinted>2013-03-19T20:50:54Z</cp:lastPrinted>
  <dcterms:created xsi:type="dcterms:W3CDTF">2013-02-27T16:06:43Z</dcterms:created>
  <dcterms:modified xsi:type="dcterms:W3CDTF">2013-07-26T11:51:20Z</dcterms:modified>
</cp:coreProperties>
</file>