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68" r:id="rId1"/>
    <p:sldMasterId id="2147483792" r:id="rId2"/>
  </p:sldMasterIdLst>
  <p:notesMasterIdLst>
    <p:notesMasterId r:id="rId20"/>
  </p:notesMasterIdLst>
  <p:sldIdLst>
    <p:sldId id="257" r:id="rId3"/>
    <p:sldId id="258" r:id="rId4"/>
    <p:sldId id="259" r:id="rId5"/>
    <p:sldId id="268" r:id="rId6"/>
    <p:sldId id="279" r:id="rId7"/>
    <p:sldId id="265" r:id="rId8"/>
    <p:sldId id="269" r:id="rId9"/>
    <p:sldId id="270" r:id="rId10"/>
    <p:sldId id="273" r:id="rId11"/>
    <p:sldId id="272" r:id="rId12"/>
    <p:sldId id="274" r:id="rId13"/>
    <p:sldId id="275" r:id="rId14"/>
    <p:sldId id="276" r:id="rId15"/>
    <p:sldId id="277" r:id="rId16"/>
    <p:sldId id="280" r:id="rId17"/>
    <p:sldId id="281" r:id="rId18"/>
    <p:sldId id="26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5E2FF"/>
    <a:srgbClr val="99CCFF"/>
    <a:srgbClr val="FF9900"/>
    <a:srgbClr val="FFCC99"/>
    <a:srgbClr val="003399"/>
    <a:srgbClr val="FF99FF"/>
    <a:srgbClr val="B83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3DB22F-925B-47EB-A927-DC218B314283}" type="presOf" srcId="{914700B9-77B5-440A-A438-DE98B6D4894D}" destId="{BD9AF279-D483-48F2-BBBD-45F8E8923512}" srcOrd="1" destOrd="0" presId="urn:microsoft.com/office/officeart/2005/8/layout/target3"/>
    <dgm:cxn modelId="{048D04B3-F058-481A-8CC2-DDE500146C88}" type="presOf" srcId="{100B6B2E-82E6-4C11-B19B-F2DB3A0EA64F}" destId="{DBA8199F-D892-4A8E-A352-2B7844050E09}" srcOrd="1" destOrd="0" presId="urn:microsoft.com/office/officeart/2005/8/layout/target3"/>
    <dgm:cxn modelId="{F6B5417C-FF5A-46FC-9DDD-D881B71C0862}" type="presOf" srcId="{1D8420EA-BFA0-403B-80F5-647FA396CC45}" destId="{8467D0EB-87A2-4285-8ACA-0398EFBF29BC}" srcOrd="1" destOrd="0" presId="urn:microsoft.com/office/officeart/2005/8/layout/target3"/>
    <dgm:cxn modelId="{AA66E060-0E3D-4EA7-956A-020069D01C55}" type="presOf" srcId="{130831A4-0540-4EC5-8F5A-93030E89D2D9}" destId="{F69CC921-512E-49F4-824C-A648EC5F27A5}" srcOrd="0" destOrd="0" presId="urn:microsoft.com/office/officeart/2005/8/layout/target3"/>
    <dgm:cxn modelId="{4C641795-D23D-480B-8B87-04CED4835443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E191CB71-1277-4449-A5DE-127546304358}" type="presOf" srcId="{914700B9-77B5-440A-A438-DE98B6D4894D}" destId="{E73F1C26-6DCD-4001-88B9-355E01E2BCE7}" srcOrd="0" destOrd="0" presId="urn:microsoft.com/office/officeart/2005/8/layout/target3"/>
    <dgm:cxn modelId="{18E75071-C3CB-4BB8-85F1-F4F23C08D1EB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B6826E68-42F0-4028-A87C-11116BAF14E0}" type="presOf" srcId="{27FE2D31-D344-4B63-A89A-A89AB0D9F3E3}" destId="{FE47432B-CA46-450C-8D8F-66C300A95B52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507849A4-878A-43D2-8B99-1268248EB151}" type="presOf" srcId="{100B6B2E-82E6-4C11-B19B-F2DB3A0EA64F}" destId="{645AA564-2E9E-4954-AD87-AE01782CEC59}" srcOrd="0" destOrd="0" presId="urn:microsoft.com/office/officeart/2005/8/layout/target3"/>
    <dgm:cxn modelId="{B3A84119-2852-4DC0-BF94-7B35B3A4EEDC}" type="presParOf" srcId="{FE47432B-CA46-450C-8D8F-66C300A95B52}" destId="{B522209E-30D0-49D6-A340-2D383A11C668}" srcOrd="0" destOrd="0" presId="urn:microsoft.com/office/officeart/2005/8/layout/target3"/>
    <dgm:cxn modelId="{D6CAE3F4-CD65-4832-9DF0-DBC9A0A8AB29}" type="presParOf" srcId="{FE47432B-CA46-450C-8D8F-66C300A95B52}" destId="{ED5A8377-51D5-4DC5-B0E7-680166966720}" srcOrd="1" destOrd="0" presId="urn:microsoft.com/office/officeart/2005/8/layout/target3"/>
    <dgm:cxn modelId="{A5B70B3B-C92C-4EA6-BBA2-0F74A921F27A}" type="presParOf" srcId="{FE47432B-CA46-450C-8D8F-66C300A95B52}" destId="{F69CC921-512E-49F4-824C-A648EC5F27A5}" srcOrd="2" destOrd="0" presId="urn:microsoft.com/office/officeart/2005/8/layout/target3"/>
    <dgm:cxn modelId="{A563A456-874C-4019-8709-DC994C670FBF}" type="presParOf" srcId="{FE47432B-CA46-450C-8D8F-66C300A95B52}" destId="{61C9CE18-EDA6-4EDF-BA1C-09779D38FBBF}" srcOrd="3" destOrd="0" presId="urn:microsoft.com/office/officeart/2005/8/layout/target3"/>
    <dgm:cxn modelId="{05C4292F-26D4-4A86-ADB0-826EE87FB548}" type="presParOf" srcId="{FE47432B-CA46-450C-8D8F-66C300A95B52}" destId="{D60DEAAB-7AFE-435A-ACF6-18851E4B0426}" srcOrd="4" destOrd="0" presId="urn:microsoft.com/office/officeart/2005/8/layout/target3"/>
    <dgm:cxn modelId="{B3902DC5-FCB5-4962-BD8E-18C7EB56E88D}" type="presParOf" srcId="{FE47432B-CA46-450C-8D8F-66C300A95B52}" destId="{F7B3C0B7-F0F7-4F49-B02C-3630F8C5FAE5}" srcOrd="5" destOrd="0" presId="urn:microsoft.com/office/officeart/2005/8/layout/target3"/>
    <dgm:cxn modelId="{0C4FFCFA-540A-4D6E-9247-53A0A7F19B30}" type="presParOf" srcId="{FE47432B-CA46-450C-8D8F-66C300A95B52}" destId="{C9DA9446-E2D3-4F6A-8960-3CADFBF870B8}" srcOrd="6" destOrd="0" presId="urn:microsoft.com/office/officeart/2005/8/layout/target3"/>
    <dgm:cxn modelId="{32D30FB3-5C38-4475-9677-536A7D4A83E4}" type="presParOf" srcId="{FE47432B-CA46-450C-8D8F-66C300A95B52}" destId="{9726EC6F-D322-4CD3-B489-1BE3DF7CE70B}" srcOrd="7" destOrd="0" presId="urn:microsoft.com/office/officeart/2005/8/layout/target3"/>
    <dgm:cxn modelId="{8E7BAEB6-0656-4BAC-93F3-929554EDCB48}" type="presParOf" srcId="{FE47432B-CA46-450C-8D8F-66C300A95B52}" destId="{645AA564-2E9E-4954-AD87-AE01782CEC59}" srcOrd="8" destOrd="0" presId="urn:microsoft.com/office/officeart/2005/8/layout/target3"/>
    <dgm:cxn modelId="{121331D1-5FD6-45EB-883A-92ADAB350714}" type="presParOf" srcId="{FE47432B-CA46-450C-8D8F-66C300A95B52}" destId="{8538CAC4-6A86-42B8-B5AF-2FF155DB9D02}" srcOrd="9" destOrd="0" presId="urn:microsoft.com/office/officeart/2005/8/layout/target3"/>
    <dgm:cxn modelId="{E7FF6FBE-4A15-46AF-8EDA-83CE137F2AAD}" type="presParOf" srcId="{FE47432B-CA46-450C-8D8F-66C300A95B52}" destId="{26FD6024-A07F-46D0-8BC0-B5E595C5673D}" srcOrd="10" destOrd="0" presId="urn:microsoft.com/office/officeart/2005/8/layout/target3"/>
    <dgm:cxn modelId="{CB07140B-54AF-4292-907B-FAB404DD450D}" type="presParOf" srcId="{FE47432B-CA46-450C-8D8F-66C300A95B52}" destId="{E73F1C26-6DCD-4001-88B9-355E01E2BCE7}" srcOrd="11" destOrd="0" presId="urn:microsoft.com/office/officeart/2005/8/layout/target3"/>
    <dgm:cxn modelId="{0797DCBF-3F92-442A-8D50-3AEB66153A54}" type="presParOf" srcId="{FE47432B-CA46-450C-8D8F-66C300A95B52}" destId="{8E23E229-92FC-49D1-B5FE-0303176B8A4E}" srcOrd="12" destOrd="0" presId="urn:microsoft.com/office/officeart/2005/8/layout/target3"/>
    <dgm:cxn modelId="{BF3A6577-59BD-43C5-948F-361C9F951C7A}" type="presParOf" srcId="{FE47432B-CA46-450C-8D8F-66C300A95B52}" destId="{8467D0EB-87A2-4285-8ACA-0398EFBF29BC}" srcOrd="13" destOrd="0" presId="urn:microsoft.com/office/officeart/2005/8/layout/target3"/>
    <dgm:cxn modelId="{B13526E9-B4BA-410D-8DC7-50CBEABB0AD7}" type="presParOf" srcId="{FE47432B-CA46-450C-8D8F-66C300A95B52}" destId="{DBA8199F-D892-4A8E-A352-2B7844050E09}" srcOrd="14" destOrd="0" presId="urn:microsoft.com/office/officeart/2005/8/layout/target3"/>
    <dgm:cxn modelId="{E3174111-658F-4702-BFF7-A62704D8079E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79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79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79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79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79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79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79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79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0C0DF-4553-424E-B286-8E0CD488541D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F9EC2-DC8D-45AC-A84D-8D4F0BD61D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015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0F9EC2-DC8D-45AC-A84D-8D4F0BD61DEB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0864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76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75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52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453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32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837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574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40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388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647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816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09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Goniometrick%C3%A1_funkce&amp;oldid=9851461" TargetMode="External"/><Relationship Id="rId2" Type="http://schemas.openxmlformats.org/officeDocument/2006/relationships/hyperlink" Target="http://en.wikipedia.org/wiki/File:Nuremberg_chronicles_f_61v_2.png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cs.wikipedia.org/w/index.php?title=Sinus&amp;oldid=9851696" TargetMode="External"/><Relationship Id="rId4" Type="http://schemas.openxmlformats.org/officeDocument/2006/relationships/hyperlink" Target="http://cs.wikipedia.org/w/index.php?title=Pythagoras&amp;oldid=989276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032137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01337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456384"/>
                <a:gridCol w="3600400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VY_32_INOVACE_09_S11-M-9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Březen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Funkce sinus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538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174052"/>
              </p:ext>
            </p:extLst>
          </p:nvPr>
        </p:nvGraphicFramePr>
        <p:xfrm>
          <a:off x="539552" y="3573016"/>
          <a:ext cx="8280920" cy="2422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- kalkulačka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i opakování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761733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seznámení  s funkcí sinus (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definice, graf) a hledání jejích hodnot v tabulkách a na kalkulačce.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se seznámí se pojmem funkce sinus. Procvičí si hledání hodnot funkce v tabulkách a na kalkulačce..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45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96336" y="404664"/>
            <a:ext cx="1008112" cy="61206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9600" b="1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radley Hand ITC" pitchFamily="66" charset="0"/>
              </a:rPr>
              <a:t>FUNKCE</a:t>
            </a:r>
            <a:endParaRPr lang="cs-CZ" sz="9600" b="1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b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ročník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463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96336" y="404664"/>
            <a:ext cx="1008112" cy="61206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9600" b="1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radley Hand ITC" pitchFamily="66" charset="0"/>
              </a:rPr>
              <a:t>FUNKCE</a:t>
            </a:r>
            <a:endParaRPr lang="cs-CZ" sz="9600" b="1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6203032" cy="4619949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l"/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</a:t>
            </a:r>
            <a: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Pravoúhlý      </a:t>
            </a:r>
            <a:b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trojúhelník </a:t>
            </a:r>
            <a:b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cap="none" spc="50" dirty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cs-CZ" sz="6000" b="1" cap="none" spc="50" dirty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trochu </a:t>
            </a:r>
            <a:b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jinak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http://upload.wikimedia.org/wikipedia/commons/1/1a/Kapitolinischer_Pythagoras_adjust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1882788"/>
            <a:ext cx="3373604" cy="4508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0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Pravoúhlý trojúhelník</a:t>
            </a:r>
            <a:endParaRPr lang="cs-CZ" dirty="0"/>
          </a:p>
        </p:txBody>
      </p:sp>
      <p:sp>
        <p:nvSpPr>
          <p:cNvPr id="3" name="Pravoúhlý trojúhelník 2"/>
          <p:cNvSpPr/>
          <p:nvPr/>
        </p:nvSpPr>
        <p:spPr>
          <a:xfrm rot="9045875">
            <a:off x="3062363" y="3809310"/>
            <a:ext cx="4896544" cy="2880320"/>
          </a:xfrm>
          <a:prstGeom prst="rtTriangle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louk 5"/>
          <p:cNvSpPr/>
          <p:nvPr/>
        </p:nvSpPr>
        <p:spPr>
          <a:xfrm rot="9824095">
            <a:off x="6205576" y="2365760"/>
            <a:ext cx="1501261" cy="1237811"/>
          </a:xfrm>
          <a:prstGeom prst="arc">
            <a:avLst>
              <a:gd name="adj1" fmla="val 14904832"/>
              <a:gd name="adj2" fmla="val 2157594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6745109" y="3163195"/>
            <a:ext cx="73524" cy="467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373213" y="472625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ouk 8"/>
          <p:cNvSpPr/>
          <p:nvPr/>
        </p:nvSpPr>
        <p:spPr>
          <a:xfrm rot="592751">
            <a:off x="2951821" y="4495717"/>
            <a:ext cx="1224136" cy="1032679"/>
          </a:xfrm>
          <a:prstGeom prst="arc">
            <a:avLst>
              <a:gd name="adj1" fmla="val 17750680"/>
              <a:gd name="adj2" fmla="val 68400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529637" y="5128551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c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65732" y="3527428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b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612582" y="3527428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95736" y="5014698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350420" y="5102533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B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48264" y="2308841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C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4794" y="2797023"/>
            <a:ext cx="29845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Trojúhelník ABC je pravoúhlý </a:t>
            </a:r>
            <a:br>
              <a:rPr lang="cs-CZ" sz="2400" b="1" dirty="0" smtClean="0"/>
            </a:br>
            <a:r>
              <a:rPr lang="cs-CZ" sz="2400" b="1" dirty="0" smtClean="0"/>
              <a:t>s pravým úhlem při vrcholu C.</a:t>
            </a:r>
            <a:endParaRPr lang="cs-CZ" sz="2400" b="1" dirty="0"/>
          </a:p>
        </p:txBody>
      </p:sp>
      <p:sp>
        <p:nvSpPr>
          <p:cNvPr id="4" name="Oblouk 3"/>
          <p:cNvSpPr/>
          <p:nvPr/>
        </p:nvSpPr>
        <p:spPr>
          <a:xfrm rot="16200000">
            <a:off x="7213524" y="4673608"/>
            <a:ext cx="1460430" cy="1328630"/>
          </a:xfrm>
          <a:prstGeom prst="arc">
            <a:avLst>
              <a:gd name="adj1" fmla="val 16306972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7752427" y="475308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2324655" y="1383252"/>
            <a:ext cx="5098723" cy="1203261"/>
          </a:xfrm>
          <a:prstGeom prst="cloudCallout">
            <a:avLst>
              <a:gd name="adj1" fmla="val -29959"/>
              <a:gd name="adj2" fmla="val 118206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PŘIPOMEŇME SI</a:t>
            </a:r>
            <a:endParaRPr lang="cs-CZ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7621" y="5943362"/>
            <a:ext cx="8120433" cy="5232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Pro každý pravoúhlý trojúhelník platí:  c</a:t>
            </a:r>
            <a:r>
              <a:rPr lang="de-DE" sz="2800" b="1" baseline="30000" dirty="0" smtClean="0"/>
              <a:t>2</a:t>
            </a:r>
            <a:r>
              <a:rPr lang="cs-CZ" sz="2800" b="1" dirty="0" smtClean="0"/>
              <a:t> = a</a:t>
            </a:r>
            <a:r>
              <a:rPr lang="de-DE" sz="2800" b="1" baseline="30000" dirty="0" smtClean="0"/>
              <a:t>2</a:t>
            </a:r>
            <a:r>
              <a:rPr lang="cs-CZ" sz="2800" b="1" dirty="0" smtClean="0"/>
              <a:t> + b</a:t>
            </a:r>
            <a:r>
              <a:rPr lang="de-DE" sz="2800" b="1" baseline="30000" dirty="0" smtClean="0"/>
              <a:t>2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08518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300"/>
                            </p:stCondLst>
                            <p:childTnLst>
                              <p:par>
                                <p:cTn id="5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  <p:bldP spid="9" grpId="0" animBg="1"/>
      <p:bldP spid="10" grpId="0"/>
      <p:bldP spid="12" grpId="0"/>
      <p:bldP spid="13" grpId="0"/>
      <p:bldP spid="14" grpId="0"/>
      <p:bldP spid="15" grpId="0"/>
      <p:bldP spid="16" grpId="0"/>
      <p:bldP spid="11" grpId="0"/>
      <p:bldP spid="4" grpId="0" animBg="1"/>
      <p:bldP spid="19" grpId="0"/>
      <p:bldP spid="5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Pravoúhlý trojúhelník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ravoúhlý trojúhelník 2"/>
          <p:cNvSpPr/>
          <p:nvPr/>
        </p:nvSpPr>
        <p:spPr>
          <a:xfrm flipH="1">
            <a:off x="1021581" y="3001815"/>
            <a:ext cx="4885746" cy="2801028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119552" y="3724290"/>
            <a:ext cx="1584176" cy="461665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přepona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louk 4"/>
          <p:cNvSpPr/>
          <p:nvPr/>
        </p:nvSpPr>
        <p:spPr>
          <a:xfrm rot="1623723">
            <a:off x="1353813" y="5150316"/>
            <a:ext cx="1090442" cy="1296144"/>
          </a:xfrm>
          <a:prstGeom prst="arc">
            <a:avLst>
              <a:gd name="adj1" fmla="val 15923157"/>
              <a:gd name="adj2" fmla="val 1978981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16569924">
            <a:off x="5162537" y="5133678"/>
            <a:ext cx="1089424" cy="1000849"/>
          </a:xfrm>
          <a:prstGeom prst="arc">
            <a:avLst>
              <a:gd name="adj1" fmla="val 15001572"/>
              <a:gd name="adj2" fmla="val 65167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0800000">
            <a:off x="5151217" y="2675785"/>
            <a:ext cx="1382748" cy="1302506"/>
          </a:xfrm>
          <a:prstGeom prst="arc">
            <a:avLst>
              <a:gd name="adj1" fmla="val 16148283"/>
              <a:gd name="adj2" fmla="val 2109113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906665" y="5146287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80656" y="3327037"/>
            <a:ext cx="364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80068" y="5207841"/>
            <a:ext cx="384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γ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88112" y="5998576"/>
            <a:ext cx="3831231" cy="46166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127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Odvěsna přilehlá </a:t>
            </a:r>
            <a:r>
              <a:rPr lang="cs-CZ" sz="2400" b="1" dirty="0" smtClean="0"/>
              <a:t>k úhlu  </a:t>
            </a:r>
            <a:r>
              <a:rPr lang="el-G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80142" y="3955123"/>
            <a:ext cx="2664297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70C0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Odvěsna protilehlá </a:t>
            </a:r>
          </a:p>
          <a:p>
            <a:pPr algn="ctr"/>
            <a:r>
              <a:rPr lang="cs-CZ" sz="2400" b="1" dirty="0" smtClean="0"/>
              <a:t>k úhlu  </a:t>
            </a:r>
            <a:r>
              <a:rPr lang="el-G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cxnSp>
        <p:nvCxnSpPr>
          <p:cNvPr id="14" name="Přímá spojnice 13"/>
          <p:cNvCxnSpPr>
            <a:stCxn id="3" idx="2"/>
            <a:endCxn id="3" idx="4"/>
          </p:cNvCxnSpPr>
          <p:nvPr/>
        </p:nvCxnSpPr>
        <p:spPr>
          <a:xfrm flipH="1">
            <a:off x="1021581" y="5802843"/>
            <a:ext cx="4885746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890853" y="3016274"/>
            <a:ext cx="0" cy="2801028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1005107" y="3016274"/>
            <a:ext cx="4885746" cy="280102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láček 19"/>
          <p:cNvSpPr/>
          <p:nvPr/>
        </p:nvSpPr>
        <p:spPr>
          <a:xfrm>
            <a:off x="251519" y="1757258"/>
            <a:ext cx="4964113" cy="918526"/>
          </a:xfrm>
          <a:prstGeom prst="cloudCallout">
            <a:avLst>
              <a:gd name="adj1" fmla="val 42880"/>
              <a:gd name="adj2" fmla="val 99047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8000">
                <a:srgbClr val="BD922A"/>
              </a:gs>
              <a:gs pos="38000">
                <a:srgbClr val="FBE4AE"/>
              </a:gs>
              <a:gs pos="72000">
                <a:srgbClr val="BD922A"/>
              </a:gs>
              <a:gs pos="57000">
                <a:srgbClr val="835E17"/>
              </a:gs>
              <a:gs pos="90000">
                <a:srgbClr val="A28949"/>
              </a:gs>
              <a:gs pos="100000">
                <a:srgbClr val="FAE3B7"/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 úhel </a:t>
            </a:r>
            <a:r>
              <a:rPr lang="el-GR" sz="3200" b="1" spc="50" dirty="0" smtClean="0">
                <a:ln w="285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α</a:t>
            </a: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platí:</a:t>
            </a:r>
            <a:endParaRPr lang="cs-CZ" sz="3200" b="1" spc="50" dirty="0">
              <a:ln w="28575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22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 animBg="1"/>
      <p:bldP spid="12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Pravoúhlý trojúhelník</a:t>
            </a:r>
            <a:endParaRPr lang="cs-CZ" dirty="0"/>
          </a:p>
        </p:txBody>
      </p:sp>
      <p:sp>
        <p:nvSpPr>
          <p:cNvPr id="3" name="Pravoúhlý trojúhelník 2"/>
          <p:cNvSpPr/>
          <p:nvPr/>
        </p:nvSpPr>
        <p:spPr>
          <a:xfrm>
            <a:off x="3464454" y="3066553"/>
            <a:ext cx="5040560" cy="2880320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671693" y="3817694"/>
            <a:ext cx="1584176" cy="461665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přepona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louk 4"/>
          <p:cNvSpPr/>
          <p:nvPr/>
        </p:nvSpPr>
        <p:spPr>
          <a:xfrm rot="15488751">
            <a:off x="7016277" y="5153218"/>
            <a:ext cx="1283586" cy="1296144"/>
          </a:xfrm>
          <a:prstGeom prst="arc">
            <a:avLst>
              <a:gd name="adj1" fmla="val 16200000"/>
              <a:gd name="adj2" fmla="val 2040126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>
            <a:off x="3059243" y="5298747"/>
            <a:ext cx="1113560" cy="936104"/>
          </a:xfrm>
          <a:prstGeom prst="arc">
            <a:avLst>
              <a:gd name="adj1" fmla="val 15414855"/>
              <a:gd name="adj2" fmla="val 71313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6700397">
            <a:off x="2999885" y="2743380"/>
            <a:ext cx="1330357" cy="1505916"/>
          </a:xfrm>
          <a:prstGeom prst="arc">
            <a:avLst>
              <a:gd name="adj1" fmla="val 15501170"/>
              <a:gd name="adj2" fmla="val 2109113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332271" y="542365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16023" y="3323019"/>
            <a:ext cx="364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39977" y="5376102"/>
            <a:ext cx="384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γ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69118" y="6115782"/>
            <a:ext cx="4103282" cy="46166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127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Odvěsna protilehlá </a:t>
            </a:r>
            <a:r>
              <a:rPr lang="cs-CZ" sz="2400" b="1" dirty="0" smtClean="0"/>
              <a:t>k úhlu  </a:t>
            </a:r>
            <a:r>
              <a:rPr lang="el-G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4091215"/>
            <a:ext cx="2664297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70C0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Odvěsna </a:t>
            </a:r>
            <a:r>
              <a:rPr lang="de-D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řilehlá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cs-CZ" sz="2400" b="1" dirty="0" smtClean="0"/>
              <a:t>k úhlu  </a:t>
            </a:r>
            <a:r>
              <a:rPr lang="el-G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cxnSp>
        <p:nvCxnSpPr>
          <p:cNvPr id="14" name="Přímá spojnice 13"/>
          <p:cNvCxnSpPr>
            <a:stCxn id="3" idx="2"/>
            <a:endCxn id="3" idx="4"/>
          </p:cNvCxnSpPr>
          <p:nvPr/>
        </p:nvCxnSpPr>
        <p:spPr>
          <a:xfrm>
            <a:off x="3464454" y="5946873"/>
            <a:ext cx="5040560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3" idx="0"/>
            <a:endCxn id="3" idx="2"/>
          </p:cNvCxnSpPr>
          <p:nvPr/>
        </p:nvCxnSpPr>
        <p:spPr>
          <a:xfrm>
            <a:off x="3464454" y="3066553"/>
            <a:ext cx="0" cy="288032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409983" y="3049373"/>
            <a:ext cx="5040560" cy="288032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láček 16"/>
          <p:cNvSpPr/>
          <p:nvPr/>
        </p:nvSpPr>
        <p:spPr>
          <a:xfrm>
            <a:off x="251520" y="1732656"/>
            <a:ext cx="4964113" cy="918526"/>
          </a:xfrm>
          <a:prstGeom prst="cloudCallout">
            <a:avLst>
              <a:gd name="adj1" fmla="val 47279"/>
              <a:gd name="adj2" fmla="val 52986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33000">
                <a:srgbClr val="BD922A"/>
              </a:gs>
              <a:gs pos="42000">
                <a:srgbClr val="FBE4AE"/>
              </a:gs>
              <a:gs pos="73000">
                <a:srgbClr val="BD922A"/>
              </a:gs>
              <a:gs pos="60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 úhel </a:t>
            </a:r>
            <a:r>
              <a:rPr lang="el-GR" sz="3200" b="1" spc="5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β</a:t>
            </a:r>
            <a:r>
              <a:rPr lang="cs-CZ" sz="3200" b="1" spc="5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platí:</a:t>
            </a:r>
            <a:endParaRPr lang="cs-CZ" sz="3200" b="1" spc="50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211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3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 animBg="1"/>
      <p:bldP spid="12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Pravoúhlý trojúhelník</a:t>
            </a:r>
            <a:endParaRPr lang="cs-CZ" dirty="0"/>
          </a:p>
        </p:txBody>
      </p:sp>
      <p:sp>
        <p:nvSpPr>
          <p:cNvPr id="3" name="Pravoúhlý trojúhelník 2"/>
          <p:cNvSpPr/>
          <p:nvPr/>
        </p:nvSpPr>
        <p:spPr>
          <a:xfrm rot="9045875">
            <a:off x="2988840" y="3042537"/>
            <a:ext cx="4896544" cy="2880320"/>
          </a:xfrm>
          <a:prstGeom prst="rtTriangle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9824095">
            <a:off x="6107864" y="1604380"/>
            <a:ext cx="1501261" cy="1237811"/>
          </a:xfrm>
          <a:prstGeom prst="arc">
            <a:avLst>
              <a:gd name="adj1" fmla="val 14904832"/>
              <a:gd name="adj2" fmla="val 2157594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6671585" y="2420889"/>
            <a:ext cx="73524" cy="467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3957525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ouk 8"/>
          <p:cNvSpPr/>
          <p:nvPr/>
        </p:nvSpPr>
        <p:spPr>
          <a:xfrm rot="592751">
            <a:off x="2676840" y="3742112"/>
            <a:ext cx="1224136" cy="1032679"/>
          </a:xfrm>
          <a:prstGeom prst="arc">
            <a:avLst>
              <a:gd name="adj1" fmla="val 17750680"/>
              <a:gd name="adj2" fmla="val 68400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88836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c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27984" y="2663334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b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96336" y="2924944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95736" y="4258452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276897" y="4326023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B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48264" y="1700065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C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9362" y="1716089"/>
            <a:ext cx="41186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Trojúhelník ABC je pravoúhlý </a:t>
            </a:r>
            <a:br>
              <a:rPr lang="cs-CZ" sz="2400" b="1" dirty="0" smtClean="0"/>
            </a:br>
            <a:r>
              <a:rPr lang="cs-CZ" sz="2400" b="1" dirty="0" smtClean="0"/>
              <a:t>s pravým úhlem při vrcholu C.</a:t>
            </a: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09362" y="5012056"/>
                <a:ext cx="8079062" cy="1405578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Poměr délky odvěsny protilehlé k úhlu </a:t>
                </a:r>
                <a:r>
                  <a:rPr lang="el-GR" sz="2400" b="1" dirty="0" smtClean="0"/>
                  <a:t>α</a:t>
                </a:r>
                <a:r>
                  <a:rPr lang="cs-CZ" sz="2400" b="1" dirty="0" smtClean="0"/>
                  <a:t> a délky přepony nazýváme </a:t>
                </a:r>
                <a:r>
                  <a:rPr lang="cs-CZ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sinus </a:t>
                </a:r>
                <a:r>
                  <a:rPr lang="el-GR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r>
                  <a:rPr lang="cs-CZ" sz="28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                    </a:t>
                </a:r>
                <a:r>
                  <a:rPr lang="cs-CZ" sz="2800" dirty="0" smtClean="0"/>
                  <a:t> </a:t>
                </a:r>
                <a:r>
                  <a:rPr lang="cs-CZ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sin </a:t>
                </a:r>
                <a:r>
                  <a:rPr lang="el-GR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cs-CZ" sz="2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</m:den>
                    </m:f>
                  </m:oMath>
                </a14:m>
                <a:r>
                  <a:rPr lang="cs-CZ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</a:t>
                </a:r>
                <a:endParaRPr lang="cs-CZ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362" y="5012056"/>
                <a:ext cx="8079062" cy="1405578"/>
              </a:xfrm>
              <a:prstGeom prst="rect">
                <a:avLst/>
              </a:prstGeom>
              <a:blipFill rotWithShape="1">
                <a:blip r:embed="rId2"/>
                <a:stretch>
                  <a:fillRect l="-1208" t="-3896" b="-77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710883" y="5659250"/>
                <a:ext cx="4068452" cy="777200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>
                    <a:solidFill>
                      <a:srgbClr val="0070C0"/>
                    </a:solidFill>
                  </a:rPr>
                  <a:t>sin </a:t>
                </a:r>
                <a:r>
                  <a:rPr lang="el-GR" sz="2800" b="1" dirty="0">
                    <a:solidFill>
                      <a:srgbClr val="0070C0"/>
                    </a:solidFill>
                  </a:rPr>
                  <a:t>α</a:t>
                </a:r>
                <a:r>
                  <a:rPr lang="cs-CZ" sz="2800" b="1" dirty="0">
                    <a:solidFill>
                      <a:srgbClr val="0070C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𝒑𝒓𝒐𝒕𝒊𝒍𝒆𝒉𝒍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á 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𝒐𝒅𝒗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ě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𝒔𝒏𝒂</m:t>
                        </m:r>
                      </m:num>
                      <m:den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ř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𝒆𝒑𝒐𝒏𝒂</m:t>
                        </m:r>
                      </m:den>
                    </m:f>
                  </m:oMath>
                </a14:m>
                <a:endParaRPr lang="cs-CZ" sz="28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883" y="5659250"/>
                <a:ext cx="4068452" cy="777200"/>
              </a:xfrm>
              <a:prstGeom prst="rect">
                <a:avLst/>
              </a:prstGeom>
              <a:blipFill rotWithShape="1">
                <a:blip r:embed="rId3"/>
                <a:stretch>
                  <a:fillRect l="-3148"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673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6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60"/>
                            </p:stCondLst>
                            <p:childTnLst>
                              <p:par>
                                <p:cTn id="1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360"/>
                            </p:stCondLst>
                            <p:childTnLst>
                              <p:par>
                                <p:cTn id="1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360"/>
                            </p:stCondLst>
                            <p:childTnLst>
                              <p:par>
                                <p:cTn id="2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360"/>
                            </p:stCondLst>
                            <p:childTnLst>
                              <p:par>
                                <p:cTn id="2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360"/>
                            </p:stCondLst>
                            <p:childTnLst>
                              <p:par>
                                <p:cTn id="2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36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360"/>
                            </p:stCondLst>
                            <p:childTnLst>
                              <p:par>
                                <p:cTn id="3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360"/>
                            </p:stCondLst>
                            <p:childTnLst>
                              <p:par>
                                <p:cTn id="4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  <p:bldP spid="9" grpId="0" animBg="1"/>
      <p:bldP spid="10" grpId="0"/>
      <p:bldP spid="12" grpId="0"/>
      <p:bldP spid="13" grpId="0"/>
      <p:bldP spid="14" grpId="0"/>
      <p:bldP spid="15" grpId="0"/>
      <p:bldP spid="16" grpId="0"/>
      <p:bldP spid="11" grpId="0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>
            <a:off x="1007724" y="1802673"/>
            <a:ext cx="2880000" cy="2160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sinus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ravoúhlý trojúhelník 2"/>
          <p:cNvSpPr/>
          <p:nvPr/>
        </p:nvSpPr>
        <p:spPr>
          <a:xfrm>
            <a:off x="5950802" y="2527339"/>
            <a:ext cx="1440000" cy="1080000"/>
          </a:xfrm>
          <a:prstGeom prst="rtTriangl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3500000" scaled="1"/>
            <a:tileRect/>
          </a:gradFill>
          <a:ln w="28575"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75556" y="373184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87724" y="376713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5556" y="170080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104" y="3828693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6302" y="2245434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B´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88153" y="337650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C´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236176" y="3531072"/>
            <a:ext cx="560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A´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49598" y="3193179"/>
            <a:ext cx="423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 smtClean="0"/>
              <a:t>α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788839" y="4753226"/>
                <a:ext cx="1796687" cy="1355628"/>
              </a:xfrm>
              <a:prstGeom prst="rect">
                <a:avLst/>
              </a:prstGeom>
              <a:gradFill flip="none" rotWithShape="1">
                <a:gsLst>
                  <a:gs pos="0">
                    <a:srgbClr val="92D050">
                      <a:tint val="66000"/>
                      <a:satMod val="160000"/>
                    </a:srgbClr>
                  </a:gs>
                  <a:gs pos="50000">
                    <a:srgbClr val="92D050">
                      <a:tint val="44500"/>
                      <a:satMod val="160000"/>
                    </a:srgbClr>
                  </a:gs>
                  <a:gs pos="100000">
                    <a:srgbClr val="92D05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sin </a:t>
                </a:r>
                <a:r>
                  <a:rPr lang="el-G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</a:p>
              <a:p>
                <a:endParaRPr lang="cs-CZ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sin </a:t>
                </a:r>
                <a:r>
                  <a:rPr lang="el-G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0,6</m:t>
                    </m:r>
                  </m:oMath>
                </a14:m>
                <a:r>
                  <a:rPr lang="cs-CZ" sz="2400" dirty="0"/>
                  <a:t> </a:t>
                </a: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8839" y="4753226"/>
                <a:ext cx="1796687" cy="135562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7038547" y="1251600"/>
                <a:ext cx="1782656" cy="991331"/>
              </a:xfrm>
              <a:prstGeom prst="rect">
                <a:avLst/>
              </a:prstGeom>
              <a:ln>
                <a:noFill/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cs-CZ" sz="2400" b="1" dirty="0" smtClean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sin </a:t>
                </a:r>
                <a:r>
                  <a:rPr lang="el-GR" sz="24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α</a:t>
                </a:r>
                <a:r>
                  <a:rPr lang="cs-CZ" sz="24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</m:den>
                    </m:f>
                  </m:oMath>
                </a14:m>
                <a:r>
                  <a:rPr lang="cs-CZ" sz="28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 </a:t>
                </a: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8547" y="1251600"/>
                <a:ext cx="1782656" cy="99133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2442919" y="2572741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 cm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11052" y="3997970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 cm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2194" y="2698007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cm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609926" y="2698007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cm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33020" y="3582472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 cm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294916" y="2823847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cm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999494" y="4710682"/>
                <a:ext cx="1796687" cy="1388329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tint val="66000"/>
                      <a:satMod val="160000"/>
                    </a:srgbClr>
                  </a:gs>
                  <a:gs pos="50000">
                    <a:srgbClr val="00B0F0">
                      <a:tint val="44500"/>
                      <a:satMod val="160000"/>
                    </a:srgbClr>
                  </a:gs>
                  <a:gs pos="100000">
                    <a:srgbClr val="00B0F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sin </a:t>
                </a:r>
                <a:r>
                  <a:rPr lang="el-G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</a:p>
              <a:p>
                <a:pPr algn="ctr"/>
                <a:endParaRPr lang="cs-CZ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sin </a:t>
                </a:r>
                <a:r>
                  <a:rPr lang="el-G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0,6</m:t>
                    </m:r>
                  </m:oMath>
                </a14:m>
                <a:r>
                  <a:rPr lang="cs-CZ" sz="2400" dirty="0"/>
                  <a:t> </a:t>
                </a: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9494" y="4710682"/>
                <a:ext cx="1796687" cy="138832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Zahnutá šipka doprava 33"/>
          <p:cNvSpPr/>
          <p:nvPr/>
        </p:nvSpPr>
        <p:spPr>
          <a:xfrm>
            <a:off x="768976" y="4325001"/>
            <a:ext cx="850695" cy="1336247"/>
          </a:xfrm>
          <a:prstGeom prst="curvedRightArrow">
            <a:avLst>
              <a:gd name="adj1" fmla="val 25000"/>
              <a:gd name="adj2" fmla="val 38535"/>
              <a:gd name="adj3" fmla="val 2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Zahnutá šipka doprava 35"/>
          <p:cNvSpPr/>
          <p:nvPr/>
        </p:nvSpPr>
        <p:spPr>
          <a:xfrm>
            <a:off x="5196171" y="3883942"/>
            <a:ext cx="754631" cy="1268473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Pravoúhlý trojúhelník 26"/>
          <p:cNvSpPr/>
          <p:nvPr/>
        </p:nvSpPr>
        <p:spPr>
          <a:xfrm>
            <a:off x="2416591" y="2858967"/>
            <a:ext cx="1440000" cy="1080000"/>
          </a:xfrm>
          <a:prstGeom prst="rtTriangl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3500000" scaled="1"/>
            <a:tileRect/>
          </a:gradFill>
          <a:ln w="28575"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385275" y="1700807"/>
            <a:ext cx="56572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 smtClean="0"/>
              <a:t>Mějme dva podobné trojúhelníky. </a:t>
            </a:r>
            <a:br>
              <a:rPr lang="cs-CZ" sz="2200" b="1" dirty="0" smtClean="0"/>
            </a:br>
            <a:r>
              <a:rPr lang="cs-CZ" sz="2200" b="1" dirty="0" smtClean="0"/>
              <a:t>Z podobnosti plyne, že se shodují v úhlu </a:t>
            </a:r>
            <a:r>
              <a:rPr lang="el-GR" sz="2200" b="1" dirty="0" smtClean="0"/>
              <a:t>α</a:t>
            </a:r>
            <a:r>
              <a:rPr lang="cs-CZ" sz="2200" b="1" dirty="0" smtClean="0"/>
              <a:t>.</a:t>
            </a:r>
            <a:endParaRPr lang="cs-CZ" sz="2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89682" y="3535581"/>
            <a:ext cx="395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 smtClean="0"/>
              <a:t>α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8010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0"/>
                            </p:stCondLst>
                            <p:childTnLst>
                              <p:par>
                                <p:cTn id="1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1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/>
      <p:bldP spid="7" grpId="0"/>
      <p:bldP spid="8" grpId="0"/>
      <p:bldP spid="12" grpId="0"/>
      <p:bldP spid="13" grpId="0"/>
      <p:bldP spid="14" grpId="0"/>
      <p:bldP spid="16" grpId="0"/>
      <p:bldP spid="17" grpId="0" uiExpand="1" build="p" animBg="1"/>
      <p:bldP spid="18" grpId="0" animBg="1"/>
      <p:bldP spid="20" grpId="0"/>
      <p:bldP spid="21" grpId="0"/>
      <p:bldP spid="22" grpId="0"/>
      <p:bldP spid="23" grpId="0"/>
      <p:bldP spid="24" grpId="0"/>
      <p:bldP spid="25" grpId="0"/>
      <p:bldP spid="26" grpId="0" uiExpand="1" build="p" animBg="1"/>
      <p:bldP spid="34" grpId="0" animBg="1"/>
      <p:bldP spid="36" grpId="0" animBg="1"/>
      <p:bldP spid="27" grpId="0" animBg="1"/>
      <p:bldP spid="27" grpId="1" animBg="1"/>
      <p:bldP spid="6" grpId="0"/>
      <p:bldP spid="6" grpId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sinus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4160" y="1947029"/>
            <a:ext cx="1684999" cy="707886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 :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40018" y="1700808"/>
            <a:ext cx="6708447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Každé velikosti ostrého úhlu </a:t>
            </a:r>
            <a:r>
              <a:rPr lang="el-GR" sz="2400" b="1" dirty="0" smtClean="0"/>
              <a:t>α</a:t>
            </a:r>
            <a:r>
              <a:rPr lang="cs-CZ" sz="2400" b="1" dirty="0" smtClean="0"/>
              <a:t> (0° &lt; </a:t>
            </a:r>
            <a:r>
              <a:rPr lang="el-GR" sz="2400" b="1" dirty="0" smtClean="0"/>
              <a:t>α</a:t>
            </a:r>
            <a:r>
              <a:rPr lang="cs-CZ" sz="2400" b="1" dirty="0" smtClean="0"/>
              <a:t> &lt; 90°) </a:t>
            </a:r>
            <a:br>
              <a:rPr lang="cs-CZ" sz="2400" b="1" dirty="0" smtClean="0"/>
            </a:br>
            <a:r>
              <a:rPr lang="cs-CZ" sz="2400" b="1" dirty="0" smtClean="0"/>
              <a:t>je přiřazena jediná hodnota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</a:t>
            </a:r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/>
              <a:t>.</a:t>
            </a:r>
          </a:p>
          <a:p>
            <a:pPr algn="ctr"/>
            <a:r>
              <a:rPr lang="cs-CZ" sz="2400" b="1" dirty="0" smtClean="0"/>
              <a:t>Tato hodnota je funkce, nazýváme ji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SINUS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240" y="3501008"/>
            <a:ext cx="4995115" cy="12003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Pro výpočet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</a:t>
            </a:r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dirty="0" smtClean="0"/>
              <a:t> můžeme použít jakýkoliv pravoúhlý trojúhelník </a:t>
            </a:r>
            <a:br>
              <a:rPr lang="cs-CZ" sz="2400" dirty="0" smtClean="0"/>
            </a:br>
            <a:r>
              <a:rPr lang="cs-CZ" sz="2400" dirty="0" smtClean="0"/>
              <a:t>s </a:t>
            </a:r>
            <a:r>
              <a:rPr lang="cs-CZ" sz="2400" b="1" dirty="0" smtClean="0"/>
              <a:t>úhlem o velikosti </a:t>
            </a:r>
            <a:r>
              <a:rPr lang="el-GR" sz="2400" b="1" dirty="0" smtClean="0"/>
              <a:t>α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Pravoúhlý trojúhelník 5"/>
          <p:cNvSpPr/>
          <p:nvPr/>
        </p:nvSpPr>
        <p:spPr>
          <a:xfrm>
            <a:off x="2694552" y="4797152"/>
            <a:ext cx="4392488" cy="1656184"/>
          </a:xfrm>
          <a:prstGeom prst="rtTriangl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844742" y="5991671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blouk 7"/>
          <p:cNvSpPr/>
          <p:nvPr/>
        </p:nvSpPr>
        <p:spPr>
          <a:xfrm rot="14328362">
            <a:off x="5584453" y="5980316"/>
            <a:ext cx="1022614" cy="866329"/>
          </a:xfrm>
          <a:prstGeom prst="arc">
            <a:avLst>
              <a:gd name="adj1" fmla="val 17782930"/>
              <a:gd name="adj2" fmla="val 0"/>
            </a:avLst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535996" y="5061740"/>
            <a:ext cx="414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  <a:latin typeface="Arial Black" pitchFamily="34" charset="0"/>
              </a:rPr>
              <a:t>?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280506" y="5290081"/>
            <a:ext cx="414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  <a:latin typeface="Arial Black" pitchFamily="34" charset="0"/>
              </a:rPr>
              <a:t>?</a:t>
            </a:r>
          </a:p>
        </p:txBody>
      </p:sp>
      <p:cxnSp>
        <p:nvCxnSpPr>
          <p:cNvPr id="12" name="Přímá spojnice 11"/>
          <p:cNvCxnSpPr>
            <a:stCxn id="6" idx="0"/>
            <a:endCxn id="6" idx="4"/>
          </p:cNvCxnSpPr>
          <p:nvPr/>
        </p:nvCxnSpPr>
        <p:spPr>
          <a:xfrm>
            <a:off x="2694552" y="4797152"/>
            <a:ext cx="4392488" cy="1656184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6" idx="0"/>
          </p:cNvCxnSpPr>
          <p:nvPr/>
        </p:nvCxnSpPr>
        <p:spPr>
          <a:xfrm>
            <a:off x="2694552" y="4797152"/>
            <a:ext cx="7807" cy="1685392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1803224" y="3140968"/>
                <a:ext cx="1782656" cy="991331"/>
              </a:xfrm>
              <a:prstGeom prst="rect">
                <a:avLst/>
              </a:prstGeom>
              <a:ln>
                <a:noFill/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cs-CZ" sz="2400" b="1" dirty="0" smtClean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sin </a:t>
                </a:r>
                <a:r>
                  <a:rPr lang="el-GR" sz="24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α</a:t>
                </a:r>
                <a:r>
                  <a:rPr lang="cs-CZ" sz="24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  <m:t>𝒄</m:t>
                        </m:r>
                      </m:den>
                    </m:f>
                  </m:oMath>
                </a14:m>
                <a:r>
                  <a:rPr lang="cs-CZ" sz="28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 </a:t>
                </a: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224" y="3140968"/>
                <a:ext cx="1782656" cy="99133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490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/>
      <p:bldP spid="8" grpId="0" animBg="1"/>
      <p:bldP spid="9" grpId="0"/>
      <p:bldP spid="10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určujeme hodnoty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sinus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495" y="1847202"/>
            <a:ext cx="5339671" cy="4176464"/>
          </a:xfrm>
          <a:prstGeom prst="rect">
            <a:avLst/>
          </a:prstGeom>
          <a:solidFill>
            <a:srgbClr val="FFFF00"/>
          </a:solidFill>
          <a:ln>
            <a:noFill/>
          </a:ln>
        </p:spPr>
      </p:pic>
      <p:sp>
        <p:nvSpPr>
          <p:cNvPr id="3" name="Zaoblený obdélník 2"/>
          <p:cNvSpPr/>
          <p:nvPr/>
        </p:nvSpPr>
        <p:spPr>
          <a:xfrm>
            <a:off x="251520" y="1700808"/>
            <a:ext cx="2664296" cy="864095"/>
          </a:xfrm>
          <a:prstGeom prst="roundRect">
            <a:avLst>
              <a:gd name="adj" fmla="val 46676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TABULKY</a:t>
            </a:r>
            <a:endParaRPr lang="cs-CZ" sz="2800" b="1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6910" y="2637202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Jak určíme hodnotu sinu </a:t>
            </a:r>
            <a:br>
              <a:rPr lang="cs-CZ" sz="2400" b="1" dirty="0" smtClean="0"/>
            </a:br>
            <a:r>
              <a:rPr lang="cs-CZ" sz="2400" b="1" dirty="0" smtClean="0"/>
              <a:t>pomocí tabulek?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412401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° =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3734695" y="2251611"/>
            <a:ext cx="0" cy="1393413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ál 7"/>
          <p:cNvSpPr/>
          <p:nvPr/>
        </p:nvSpPr>
        <p:spPr>
          <a:xfrm>
            <a:off x="3410658" y="1861529"/>
            <a:ext cx="648072" cy="432047"/>
          </a:xfrm>
          <a:prstGeom prst="ellipse">
            <a:avLst/>
          </a:prstGeom>
          <a:solidFill>
            <a:srgbClr val="FFFF0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354166" y="3693515"/>
            <a:ext cx="648072" cy="288031"/>
          </a:xfrm>
          <a:prstGeom prst="ellipse">
            <a:avLst/>
          </a:prstGeom>
          <a:solidFill>
            <a:srgbClr val="92D05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3939695" y="3837530"/>
            <a:ext cx="341613" cy="0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ál 18"/>
          <p:cNvSpPr/>
          <p:nvPr/>
        </p:nvSpPr>
        <p:spPr>
          <a:xfrm>
            <a:off x="3978663" y="3693515"/>
            <a:ext cx="812881" cy="288031"/>
          </a:xfrm>
          <a:prstGeom prst="ellipse">
            <a:avLst/>
          </a:prstGeom>
          <a:solidFill>
            <a:srgbClr val="92D05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35670" y="4062459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0,0872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1520" y="4786790"/>
            <a:ext cx="1820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9° 20´=</a:t>
            </a:r>
            <a:endParaRPr lang="cs-CZ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49449" y="542390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12°40´ =</a:t>
            </a:r>
            <a:endParaRPr lang="cs-CZ" sz="24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848461" y="4756013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0,1622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006241" y="5393131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0,2193</a:t>
            </a:r>
            <a:endParaRPr lang="cs-CZ" sz="2800" dirty="0"/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3734694" y="2293576"/>
            <a:ext cx="1" cy="2076659"/>
          </a:xfrm>
          <a:prstGeom prst="straightConnector1">
            <a:avLst/>
          </a:prstGeom>
          <a:ln w="762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ál 27"/>
          <p:cNvSpPr/>
          <p:nvPr/>
        </p:nvSpPr>
        <p:spPr>
          <a:xfrm>
            <a:off x="3378807" y="5314039"/>
            <a:ext cx="648072" cy="288031"/>
          </a:xfrm>
          <a:prstGeom prst="ellipse">
            <a:avLst/>
          </a:prstGeom>
          <a:solidFill>
            <a:srgbClr val="FF990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3405783" y="4498759"/>
            <a:ext cx="648072" cy="288031"/>
          </a:xfrm>
          <a:prstGeom prst="ellipse">
            <a:avLst/>
          </a:prstGeom>
          <a:solidFill>
            <a:srgbClr val="00B0F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6855984" y="5366710"/>
            <a:ext cx="812881" cy="288031"/>
          </a:xfrm>
          <a:prstGeom prst="ellipse">
            <a:avLst/>
          </a:prstGeom>
          <a:solidFill>
            <a:srgbClr val="FF990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5220946" y="4498758"/>
            <a:ext cx="812881" cy="288031"/>
          </a:xfrm>
          <a:prstGeom prst="ellipse">
            <a:avLst/>
          </a:prstGeom>
          <a:solidFill>
            <a:srgbClr val="00B0F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3729819" y="2327849"/>
            <a:ext cx="17013" cy="3019360"/>
          </a:xfrm>
          <a:prstGeom prst="straightConnector1">
            <a:avLst/>
          </a:prstGeom>
          <a:ln w="76200">
            <a:solidFill>
              <a:srgbClr val="FF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4058730" y="4628318"/>
            <a:ext cx="1221756" cy="0"/>
          </a:xfrm>
          <a:prstGeom prst="straightConnector1">
            <a:avLst/>
          </a:prstGeom>
          <a:ln w="762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endCxn id="30" idx="2"/>
          </p:cNvCxnSpPr>
          <p:nvPr/>
        </p:nvCxnSpPr>
        <p:spPr>
          <a:xfrm>
            <a:off x="4026879" y="5510725"/>
            <a:ext cx="2829105" cy="1"/>
          </a:xfrm>
          <a:prstGeom prst="straightConnector1">
            <a:avLst/>
          </a:prstGeom>
          <a:ln w="76200">
            <a:solidFill>
              <a:srgbClr val="FF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5731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5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8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5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75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8" grpId="0" animBg="1"/>
      <p:bldP spid="12" grpId="0" animBg="1"/>
      <p:bldP spid="19" grpId="0" animBg="1"/>
      <p:bldP spid="18" grpId="0"/>
      <p:bldP spid="21" grpId="0"/>
      <p:bldP spid="22" grpId="0"/>
      <p:bldP spid="24" grpId="0"/>
      <p:bldP spid="25" grpId="0"/>
      <p:bldP spid="28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Hodnoty funkce sinus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tabulek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999759"/>
            <a:ext cx="3384376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  0°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sin   5° 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sin 10°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15°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20°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25°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30°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35°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064" y="1666659"/>
            <a:ext cx="3384376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400" dirty="0"/>
              <a:t>sin 40° 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sin </a:t>
            </a:r>
            <a:r>
              <a:rPr lang="cs-CZ" sz="2400" dirty="0"/>
              <a:t>45° = </a:t>
            </a:r>
            <a:r>
              <a:rPr lang="cs-CZ" sz="2400" dirty="0" smtClean="0"/>
              <a:t>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sin 50°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sin 55° 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sin 60°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65°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70°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75°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80°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85°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90°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6322" y="1654641"/>
            <a:ext cx="4541702" cy="101566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Hledejte v tabulkách. </a:t>
            </a:r>
          </a:p>
          <a:p>
            <a:pPr algn="ctr"/>
            <a:r>
              <a:rPr lang="cs-CZ" sz="2000" b="1" dirty="0" smtClean="0"/>
              <a:t>Pak se podívejte, jak se mění hodnoty </a:t>
            </a:r>
          </a:p>
          <a:p>
            <a:pPr algn="ctr"/>
            <a:r>
              <a:rPr lang="cs-CZ" sz="2000" b="1" dirty="0" smtClean="0"/>
              <a:t>funkce sinus s rostoucí hodnotou úhlu.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4330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uiExpand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Hodnoty funkce sinus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tabulek a na kalkulačce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329100"/>
            <a:ext cx="3672408" cy="423705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10°20´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sin 25°30´ 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sin 10°10´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23°20´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32°20°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28°40´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39°50´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63°30´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45°20´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18302" y="2329100"/>
            <a:ext cx="3642130" cy="423705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10°20´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sin 25°30´ 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sin 10°10´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23°20´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32°20°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28°40´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39°50´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63°30´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/>
              <a:t>sin </a:t>
            </a:r>
            <a:r>
              <a:rPr lang="cs-CZ" sz="2400" dirty="0" smtClean="0"/>
              <a:t>45°20´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  <a:endParaRPr lang="cs-CZ" sz="2400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395536" y="1700808"/>
            <a:ext cx="3672408" cy="432048"/>
          </a:xfrm>
          <a:prstGeom prst="wedgeRoundRectCallout">
            <a:avLst>
              <a:gd name="adj1" fmla="val 3323"/>
              <a:gd name="adj2" fmla="val 87771"/>
              <a:gd name="adj3" fmla="val 16667"/>
            </a:avLst>
          </a:prstGeom>
          <a:solidFill>
            <a:schemeClr val="bg2">
              <a:lumMod val="90000"/>
            </a:schemeClr>
          </a:solidFill>
          <a:ln w="19050">
            <a:solidFill>
              <a:srgbClr val="C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Hledáme v tabulkách</a:t>
            </a:r>
            <a:endParaRPr lang="cs-CZ" sz="2400" b="1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4788024" y="1700808"/>
            <a:ext cx="3672408" cy="432048"/>
          </a:xfrm>
          <a:prstGeom prst="wedgeRoundRectCallout">
            <a:avLst>
              <a:gd name="adj1" fmla="val -1508"/>
              <a:gd name="adj2" fmla="val 94089"/>
              <a:gd name="adj3" fmla="val 16667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Hledáme na kalkulačce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90022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 Funkce sinus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08"/>
          <a:stretch/>
        </p:blipFill>
        <p:spPr bwMode="auto">
          <a:xfrm>
            <a:off x="2555776" y="1556792"/>
            <a:ext cx="6386883" cy="5081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0" y="2420888"/>
            <a:ext cx="2209508" cy="18158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800" dirty="0" smtClean="0"/>
              <a:t>Graf</a:t>
            </a:r>
            <a:r>
              <a:rPr lang="cs-CZ" sz="2800" b="1" dirty="0" smtClean="0"/>
              <a:t> </a:t>
            </a:r>
            <a:br>
              <a:rPr lang="cs-CZ" sz="2800" b="1" dirty="0" smtClean="0"/>
            </a:b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</a:t>
            </a:r>
            <a:r>
              <a:rPr lang="el-G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dirty="0" smtClean="0"/>
              <a:t>pro úhly</a:t>
            </a:r>
            <a:br>
              <a:rPr lang="cs-CZ" sz="2800" dirty="0" smtClean="0"/>
            </a:b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0°&lt; </a:t>
            </a:r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&lt; 90°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124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 Funkce sinus</a:t>
            </a:r>
            <a:endParaRPr lang="cs-CZ" dirty="0"/>
          </a:p>
        </p:txBody>
      </p:sp>
      <p:pic>
        <p:nvPicPr>
          <p:cNvPr id="1028" name="Picture 4" descr="[Maple Plot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41168"/>
            <a:ext cx="8469524" cy="1620672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73" b="6967"/>
          <a:stretch/>
        </p:blipFill>
        <p:spPr bwMode="auto">
          <a:xfrm>
            <a:off x="1693047" y="2276872"/>
            <a:ext cx="5544616" cy="18002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4269461"/>
            <a:ext cx="8469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Funkce sinus je funkce periodická s periodou 2</a:t>
            </a:r>
            <a:r>
              <a:rPr lang="el-GR" sz="2400" b="1" dirty="0" smtClean="0"/>
              <a:t>π</a:t>
            </a:r>
            <a:r>
              <a:rPr lang="cs-CZ" sz="2400" b="1" dirty="0" smtClean="0"/>
              <a:t> (</a:t>
            </a:r>
            <a:r>
              <a:rPr lang="cs-CZ" sz="2400" b="1" dirty="0"/>
              <a:t>2</a:t>
            </a:r>
            <a:r>
              <a:rPr lang="el-GR" sz="2400" b="1" dirty="0"/>
              <a:t>π </a:t>
            </a:r>
            <a:r>
              <a:rPr lang="cs-CZ" sz="2400" b="1" dirty="0" smtClean="0"/>
              <a:t>=360°)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0856" y="1630015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… a takhle vypadá graf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</a:t>
            </a:r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/>
              <a:t>pro úhly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0° &lt; </a:t>
            </a:r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&lt; 360°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410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9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36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sinus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84014" y="5976612"/>
            <a:ext cx="8640960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Grafem je </a:t>
            </a:r>
            <a:r>
              <a:rPr kumimoji="0" lang="cs-CZ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sinusioda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charset="0"/>
            </a:endParaRPr>
          </a:p>
        </p:txBody>
      </p:sp>
      <p:pic>
        <p:nvPicPr>
          <p:cNvPr id="3076" name="Picture 4" descr="infi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-563563"/>
            <a:ext cx="25717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infi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700" y="-563563"/>
            <a:ext cx="25717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275" y="0"/>
            <a:ext cx="24765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1520" y="3573016"/>
            <a:ext cx="8640960" cy="83099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Definičním oborem  </a:t>
            </a:r>
            <a:br>
              <a:rPr lang="cs-CZ" sz="2400" b="1" dirty="0" smtClean="0"/>
            </a:br>
            <a:r>
              <a:rPr lang="cs-CZ" sz="2400" b="1" dirty="0" smtClean="0"/>
              <a:t>je celý interval reálných čísel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D(f) = (-∞ ; ∞).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0849" y="4581128"/>
            <a:ext cx="8640960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Obor funkčních hodnot je shora omezen číslem 1 a </a:t>
            </a:r>
            <a:br>
              <a:rPr lang="cs-CZ" sz="2400" b="1" dirty="0" smtClean="0"/>
            </a:br>
            <a:r>
              <a:rPr lang="cs-CZ" sz="2400" b="1" dirty="0" smtClean="0"/>
              <a:t>zdola omezen číslem -1, </a:t>
            </a:r>
            <a:br>
              <a:rPr lang="cs-CZ" sz="2400" b="1" dirty="0" smtClean="0"/>
            </a:b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H(f) = &lt;-1;1&gt;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1916832"/>
            <a:ext cx="7467600" cy="1419226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5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210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844824"/>
            <a:ext cx="86409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dirty="0"/>
              <a:t>ODVÁRKO, Oldřich a Jiří KADLEČEK. </a:t>
            </a:r>
            <a:r>
              <a:rPr lang="cs-CZ" sz="1400" i="1" dirty="0"/>
              <a:t>Matematika pro 9. ročník základní školy</a:t>
            </a:r>
            <a:r>
              <a:rPr lang="cs-CZ" sz="1400" dirty="0"/>
              <a:t>. 2. vyd. Praha: Prometheus, 2004, 90 s. Učebnice pro základní školy (Prometheus). ISBN 978-80-7196-282-3. 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en-US" sz="1400" b="1" dirty="0"/>
              <a:t>File:Nuremberg chronicles f 61v </a:t>
            </a:r>
            <a:r>
              <a:rPr lang="en-US" sz="1400" b="1" dirty="0" smtClean="0"/>
              <a:t>2.png</a:t>
            </a:r>
            <a:r>
              <a:rPr lang="cs-CZ" sz="1400" b="1" dirty="0"/>
              <a:t>, </a:t>
            </a:r>
            <a:r>
              <a:rPr lang="cs-CZ" sz="1400" dirty="0" smtClean="0"/>
              <a:t>obrázek je </a:t>
            </a:r>
            <a:r>
              <a:rPr lang="cs-CZ" sz="1400" dirty="0"/>
              <a:t>ve veřejné doméně, protože jeho autorských práv již </a:t>
            </a:r>
            <a:r>
              <a:rPr lang="cs-CZ" sz="1400" dirty="0" smtClean="0"/>
              <a:t>vypršela, [citováno 19.03.2013],  </a:t>
            </a:r>
            <a:r>
              <a:rPr lang="cs-CZ" sz="1400" b="1" dirty="0" smtClean="0">
                <a:hlinkClick r:id="rId2"/>
              </a:rPr>
              <a:t>http</a:t>
            </a:r>
            <a:r>
              <a:rPr lang="cs-CZ" sz="1400" b="1" dirty="0">
                <a:hlinkClick r:id="rId2"/>
              </a:rPr>
              <a:t>://</a:t>
            </a:r>
            <a:r>
              <a:rPr lang="cs-CZ" sz="1400" b="1" dirty="0" smtClean="0">
                <a:hlinkClick r:id="rId2"/>
              </a:rPr>
              <a:t>en.wikipedia.org/wiki/File:Nuremberg_chronicles_f_61v_2.png</a:t>
            </a:r>
            <a:r>
              <a:rPr lang="cs-CZ" sz="1400" b="1" dirty="0" smtClean="0"/>
              <a:t> 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dirty="0"/>
              <a:t>Přispěvatelé Wikipedie,</a:t>
            </a:r>
            <a:r>
              <a:rPr lang="cs-CZ" sz="1400" i="1" dirty="0"/>
              <a:t> Goniometrická funkce</a:t>
            </a:r>
            <a:r>
              <a:rPr lang="cs-CZ" sz="1400" dirty="0"/>
              <a:t> [online], Wikipedie: Otevřená encyklopedie, c2013, Datum poslední revize 8. 03. 2013, 22:08 UTC, [citováno 20. 03. 2013] &lt;</a:t>
            </a:r>
            <a:r>
              <a:rPr lang="cs-CZ" sz="1400" dirty="0">
                <a:hlinkClick r:id="rId3"/>
              </a:rPr>
              <a:t>http://cs.wikipedia.org/w/</a:t>
            </a:r>
            <a:r>
              <a:rPr lang="cs-CZ" sz="1400" dirty="0" err="1">
                <a:hlinkClick r:id="rId3"/>
              </a:rPr>
              <a:t>index.php?title</a:t>
            </a:r>
            <a:r>
              <a:rPr lang="cs-CZ" sz="1400" dirty="0">
                <a:hlinkClick r:id="rId3"/>
              </a:rPr>
              <a:t>=Goniometrick%C3%A1_funkce&amp;oldid=9851461</a:t>
            </a:r>
            <a:r>
              <a:rPr lang="cs-CZ" sz="1400" dirty="0"/>
              <a:t>&gt; </a:t>
            </a:r>
            <a:endParaRPr lang="cs-CZ" sz="1400" dirty="0" smtClean="0"/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dirty="0"/>
              <a:t>Přispěvatelé Wikipedie,</a:t>
            </a:r>
            <a:r>
              <a:rPr lang="cs-CZ" sz="1400" i="1" dirty="0"/>
              <a:t> Pythagoras</a:t>
            </a:r>
            <a:r>
              <a:rPr lang="cs-CZ" sz="1400" dirty="0"/>
              <a:t> [online], Wikipedie: Otevřená encyklopedie, c2013, Datum poslední revize 10. 03. 2013, 16:13 UTC, [citováno 23. 03. 2013] &lt;</a:t>
            </a:r>
            <a:r>
              <a:rPr lang="cs-CZ" sz="1400" dirty="0">
                <a:hlinkClick r:id="rId4"/>
              </a:rPr>
              <a:t>http://cs.wikipedia.org/w/</a:t>
            </a:r>
            <a:r>
              <a:rPr lang="cs-CZ" sz="1400" dirty="0" err="1">
                <a:hlinkClick r:id="rId4"/>
              </a:rPr>
              <a:t>index.php?title</a:t>
            </a:r>
            <a:r>
              <a:rPr lang="cs-CZ" sz="1400" dirty="0">
                <a:hlinkClick r:id="rId4"/>
              </a:rPr>
              <a:t>=</a:t>
            </a:r>
            <a:r>
              <a:rPr lang="cs-CZ" sz="1400" dirty="0" err="1">
                <a:hlinkClick r:id="rId4"/>
              </a:rPr>
              <a:t>Pythagoras&amp;oldid</a:t>
            </a:r>
            <a:r>
              <a:rPr lang="cs-CZ" sz="1400" dirty="0">
                <a:hlinkClick r:id="rId4"/>
              </a:rPr>
              <a:t>=9892769</a:t>
            </a:r>
            <a:r>
              <a:rPr lang="cs-CZ" sz="1400" dirty="0"/>
              <a:t>&gt; </a:t>
            </a:r>
            <a:endParaRPr lang="cs-CZ" sz="1400" dirty="0" smtClean="0"/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dirty="0"/>
              <a:t>Přispěvatelé Wikipedie,</a:t>
            </a:r>
            <a:r>
              <a:rPr lang="cs-CZ" sz="1400" i="1" dirty="0"/>
              <a:t> Sinus</a:t>
            </a:r>
            <a:r>
              <a:rPr lang="cs-CZ" sz="1400" dirty="0"/>
              <a:t> [online], Wikipedie: Otevřená encyklopedie, c2013, Datum poslední revize 8. 03. 2013, 22:20 UTC, [citováno 20. 03. 2013] &lt;</a:t>
            </a:r>
            <a:r>
              <a:rPr lang="cs-CZ" sz="1400" dirty="0">
                <a:hlinkClick r:id="rId5"/>
              </a:rPr>
              <a:t>http://cs.wikipedia.org/w/</a:t>
            </a:r>
            <a:r>
              <a:rPr lang="cs-CZ" sz="1400" dirty="0" err="1">
                <a:hlinkClick r:id="rId5"/>
              </a:rPr>
              <a:t>index.php?title</a:t>
            </a:r>
            <a:r>
              <a:rPr lang="cs-CZ" sz="1400" dirty="0">
                <a:hlinkClick r:id="rId5"/>
              </a:rPr>
              <a:t>=</a:t>
            </a:r>
            <a:r>
              <a:rPr lang="cs-CZ" sz="1400" dirty="0" err="1">
                <a:hlinkClick r:id="rId5"/>
              </a:rPr>
              <a:t>Sinus&amp;oldid</a:t>
            </a:r>
            <a:r>
              <a:rPr lang="cs-CZ" sz="1400" dirty="0">
                <a:hlinkClick r:id="rId5"/>
              </a:rPr>
              <a:t>=9851696</a:t>
            </a:r>
            <a:r>
              <a:rPr lang="cs-CZ" sz="1400" dirty="0"/>
              <a:t>&gt; </a:t>
            </a:r>
            <a:endParaRPr lang="cs-CZ" sz="1400" dirty="0" smtClean="0"/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b="1" dirty="0" smtClean="0"/>
              <a:t>Grafy funkcí vytvořené pomocí programu Goniometrické Funkce 1.0.0.5.</a:t>
            </a:r>
            <a:endParaRPr lang="en-US" sz="1400" b="1" dirty="0"/>
          </a:p>
          <a:p>
            <a:pPr marL="342900" indent="-342900">
              <a:buFont typeface="Wingdings" pitchFamily="2" charset="2"/>
              <a:buChar char="v"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8113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řížka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1293</TotalTime>
  <Words>754</Words>
  <Application>Microsoft Office PowerPoint</Application>
  <PresentationFormat>Předvádění na obrazovce (4:3)</PresentationFormat>
  <Paragraphs>184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Default Theme</vt:lpstr>
      <vt:lpstr>Mřížka</vt:lpstr>
      <vt:lpstr>Prezentace aplikace PowerPoint</vt:lpstr>
      <vt:lpstr>ANOTACE:</vt:lpstr>
      <vt:lpstr>MATEMATIKA 9. ročník</vt:lpstr>
      <vt:lpstr>      Pravoúhlý             trojúhelník   trochu  jinak</vt:lpstr>
      <vt:lpstr>Pravoúhlý trojúhelník</vt:lpstr>
      <vt:lpstr>Pravoúhlý trojúhelník</vt:lpstr>
      <vt:lpstr>Pravoúhlý trojúhelník</vt:lpstr>
      <vt:lpstr>Pravoúhlý trojúhelník</vt:lpstr>
      <vt:lpstr>Funkce sinus</vt:lpstr>
      <vt:lpstr>Funkce sinus</vt:lpstr>
      <vt:lpstr>Jak určujeme hodnoty  funkce sinus</vt:lpstr>
      <vt:lpstr>Hodnoty funkce sinus  z tabulek</vt:lpstr>
      <vt:lpstr>Hodnoty funkce sinus  z tabulek a na kalkulačce</vt:lpstr>
      <vt:lpstr>Graf Funkce sinus</vt:lpstr>
      <vt:lpstr>Graf Funkce sinus</vt:lpstr>
      <vt:lpstr>Funkce sinus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90</cp:revision>
  <cp:lastPrinted>2013-03-19T20:50:54Z</cp:lastPrinted>
  <dcterms:created xsi:type="dcterms:W3CDTF">2013-02-27T16:06:43Z</dcterms:created>
  <dcterms:modified xsi:type="dcterms:W3CDTF">2013-07-26T11:51:09Z</dcterms:modified>
</cp:coreProperties>
</file>