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768" r:id="rId1"/>
    <p:sldMasterId id="2147483792" r:id="rId2"/>
  </p:sldMasterIdLst>
  <p:notesMasterIdLst>
    <p:notesMasterId r:id="rId21"/>
  </p:notesMasterIdLst>
  <p:sldIdLst>
    <p:sldId id="257" r:id="rId3"/>
    <p:sldId id="258" r:id="rId4"/>
    <p:sldId id="259" r:id="rId5"/>
    <p:sldId id="282" r:id="rId6"/>
    <p:sldId id="279" r:id="rId7"/>
    <p:sldId id="265" r:id="rId8"/>
    <p:sldId id="269" r:id="rId9"/>
    <p:sldId id="270" r:id="rId10"/>
    <p:sldId id="273" r:id="rId11"/>
    <p:sldId id="272" r:id="rId12"/>
    <p:sldId id="274" r:id="rId13"/>
    <p:sldId id="275" r:id="rId14"/>
    <p:sldId id="276" r:id="rId15"/>
    <p:sldId id="277" r:id="rId16"/>
    <p:sldId id="283" r:id="rId17"/>
    <p:sldId id="280" r:id="rId18"/>
    <p:sldId id="281" r:id="rId19"/>
    <p:sldId id="260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  <a:srgbClr val="FFCC99"/>
    <a:srgbClr val="FFFF99"/>
    <a:srgbClr val="C5E2FF"/>
    <a:srgbClr val="FF9900"/>
    <a:srgbClr val="003399"/>
    <a:srgbClr val="FF99FF"/>
    <a:srgbClr val="B83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1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cs-CZ"/>
              <a:t>Graf funkce tangens (tangentoida)</a:t>
            </a:r>
          </a:p>
        </c:rich>
      </c:tx>
      <c:layout>
        <c:manualLayout>
          <c:xMode val="edge"/>
          <c:yMode val="edge"/>
          <c:x val="0.26620555805690205"/>
          <c:y val="1.6909926674813898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9342430316384598"/>
          <c:y val="8.5415460660316495E-2"/>
          <c:w val="0.68143412306040074"/>
          <c:h val="0.84292266746190003"/>
        </c:manualLayout>
      </c:layout>
      <c:scatterChart>
        <c:scatterStyle val="smoothMarker"/>
        <c:varyColors val="0"/>
        <c:ser>
          <c:idx val="0"/>
          <c:order val="0"/>
          <c:tx>
            <c:strRef>
              <c:f>'Tangens ZŠ'!$A$4</c:f>
              <c:strCache>
                <c:ptCount val="1"/>
                <c:pt idx="0">
                  <c:v>tangens:</c:v>
                </c:pt>
              </c:strCache>
            </c:strRef>
          </c:tx>
          <c:spPr>
            <a:ln w="38100">
              <a:solidFill>
                <a:srgbClr val="FF0000"/>
              </a:solidFill>
              <a:prstDash val="solid"/>
            </a:ln>
          </c:spPr>
          <c:marker>
            <c:symbol val="square"/>
            <c:size val="3"/>
            <c:spPr>
              <a:solidFill>
                <a:srgbClr val="000080"/>
              </a:solidFill>
              <a:ln>
                <a:solidFill>
                  <a:srgbClr val="000080"/>
                </a:solidFill>
                <a:prstDash val="solid"/>
              </a:ln>
            </c:spPr>
          </c:marker>
          <c:xVal>
            <c:numRef>
              <c:f>'Tangens ZŠ'!$B$2:$L$2</c:f>
              <c:numCache>
                <c:formatCode>General</c:formatCode>
                <c:ptCount val="11"/>
                <c:pt idx="0">
                  <c:v>0</c:v>
                </c:pt>
                <c:pt idx="1">
                  <c:v>10</c:v>
                </c:pt>
                <c:pt idx="2">
                  <c:v>20</c:v>
                </c:pt>
                <c:pt idx="3">
                  <c:v>30</c:v>
                </c:pt>
                <c:pt idx="4">
                  <c:v>40</c:v>
                </c:pt>
                <c:pt idx="5">
                  <c:v>50</c:v>
                </c:pt>
                <c:pt idx="6">
                  <c:v>60</c:v>
                </c:pt>
                <c:pt idx="7">
                  <c:v>70</c:v>
                </c:pt>
                <c:pt idx="8">
                  <c:v>75</c:v>
                </c:pt>
                <c:pt idx="9">
                  <c:v>80</c:v>
                </c:pt>
              </c:numCache>
            </c:numRef>
          </c:xVal>
          <c:yVal>
            <c:numRef>
              <c:f>'Tangens ZŠ'!$B$4:$L$4</c:f>
              <c:numCache>
                <c:formatCode>0.00</c:formatCode>
                <c:ptCount val="11"/>
                <c:pt idx="0">
                  <c:v>0</c:v>
                </c:pt>
                <c:pt idx="1">
                  <c:v>0.17632698070846498</c:v>
                </c:pt>
                <c:pt idx="2">
                  <c:v>0.36397023426620234</c:v>
                </c:pt>
                <c:pt idx="3">
                  <c:v>0.57735026918962573</c:v>
                </c:pt>
                <c:pt idx="4">
                  <c:v>0.83909963117727993</c:v>
                </c:pt>
                <c:pt idx="5">
                  <c:v>1.19175359259421</c:v>
                </c:pt>
                <c:pt idx="6">
                  <c:v>1.7320508075688767</c:v>
                </c:pt>
                <c:pt idx="7">
                  <c:v>2.7474774194546216</c:v>
                </c:pt>
                <c:pt idx="8">
                  <c:v>3.73</c:v>
                </c:pt>
                <c:pt idx="9">
                  <c:v>5.67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79620480"/>
        <c:axId val="179664000"/>
      </c:scatterChart>
      <c:valAx>
        <c:axId val="179620480"/>
        <c:scaling>
          <c:orientation val="minMax"/>
          <c:max val="90"/>
          <c:min val="0"/>
        </c:scaling>
        <c:delete val="0"/>
        <c:axPos val="b"/>
        <c:title>
          <c:tx>
            <c:rich>
              <a:bodyPr/>
              <a:lstStyle/>
              <a:p>
                <a:pPr>
                  <a:defRPr sz="925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cs-CZ" dirty="0"/>
                  <a:t>Velikost úhlu</a:t>
                </a:r>
              </a:p>
            </c:rich>
          </c:tx>
          <c:layout>
            <c:manualLayout>
              <c:xMode val="edge"/>
              <c:yMode val="edge"/>
              <c:x val="0.44404537613104716"/>
              <c:y val="0.94688796761373495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52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79664000"/>
        <c:crosses val="autoZero"/>
        <c:crossBetween val="midCat"/>
        <c:majorUnit val="10"/>
      </c:valAx>
      <c:valAx>
        <c:axId val="179664000"/>
        <c:scaling>
          <c:orientation val="minMax"/>
          <c:max val="6"/>
          <c:min val="0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925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cs-CZ"/>
                  <a:t>Hondota funkce tg</a:t>
                </a:r>
              </a:p>
            </c:rich>
          </c:tx>
          <c:layout>
            <c:manualLayout>
              <c:xMode val="edge"/>
              <c:yMode val="edge"/>
              <c:x val="7.4435402239257362E-2"/>
              <c:y val="0.42888753101507238"/>
            </c:manualLayout>
          </c:layout>
          <c:overlay val="0"/>
          <c:spPr>
            <a:noFill/>
            <a:ln w="25400">
              <a:noFill/>
            </a:ln>
          </c:spPr>
        </c:title>
        <c:numFmt formatCode="0.00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525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79620480"/>
        <c:crosses val="autoZero"/>
        <c:crossBetween val="midCat"/>
        <c:majorUnit val="1"/>
      </c:valAx>
      <c:spPr>
        <a:solidFill>
          <a:srgbClr val="99CCFF"/>
        </a:solidFill>
      </c:spPr>
    </c:plotArea>
    <c:plotVisOnly val="1"/>
    <c:dispBlanksAs val="gap"/>
    <c:showDLblsOverMax val="0"/>
  </c:chart>
  <c:spPr>
    <a:solidFill>
      <a:schemeClr val="accent4">
        <a:lumMod val="20000"/>
        <a:lumOff val="80000"/>
      </a:schemeClr>
    </a:solidFill>
    <a:ln w="3175">
      <a:solidFill>
        <a:srgbClr val="000000"/>
      </a:solidFill>
      <a:prstDash val="solid"/>
    </a:ln>
  </c:spPr>
  <c:txPr>
    <a:bodyPr/>
    <a:lstStyle/>
    <a:p>
      <a:pPr>
        <a:defRPr sz="925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43DB22F-925B-47EB-A927-DC218B314283}" type="presOf" srcId="{914700B9-77B5-440A-A438-DE98B6D4894D}" destId="{BD9AF279-D483-48F2-BBBD-45F8E8923512}" srcOrd="1" destOrd="0" presId="urn:microsoft.com/office/officeart/2005/8/layout/target3"/>
    <dgm:cxn modelId="{048D04B3-F058-481A-8CC2-DDE500146C88}" type="presOf" srcId="{100B6B2E-82E6-4C11-B19B-F2DB3A0EA64F}" destId="{DBA8199F-D892-4A8E-A352-2B7844050E09}" srcOrd="1" destOrd="0" presId="urn:microsoft.com/office/officeart/2005/8/layout/target3"/>
    <dgm:cxn modelId="{F6B5417C-FF5A-46FC-9DDD-D881B71C0862}" type="presOf" srcId="{1D8420EA-BFA0-403B-80F5-647FA396CC45}" destId="{8467D0EB-87A2-4285-8ACA-0398EFBF29BC}" srcOrd="1" destOrd="0" presId="urn:microsoft.com/office/officeart/2005/8/layout/target3"/>
    <dgm:cxn modelId="{AA66E060-0E3D-4EA7-956A-020069D01C55}" type="presOf" srcId="{130831A4-0540-4EC5-8F5A-93030E89D2D9}" destId="{F69CC921-512E-49F4-824C-A648EC5F27A5}" srcOrd="0" destOrd="0" presId="urn:microsoft.com/office/officeart/2005/8/layout/target3"/>
    <dgm:cxn modelId="{4C641795-D23D-480B-8B87-04CED4835443}" type="presOf" srcId="{130831A4-0540-4EC5-8F5A-93030E89D2D9}" destId="{8E23E229-92FC-49D1-B5FE-0303176B8A4E}" srcOrd="1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E191CB71-1277-4449-A5DE-127546304358}" type="presOf" srcId="{914700B9-77B5-440A-A438-DE98B6D4894D}" destId="{E73F1C26-6DCD-4001-88B9-355E01E2BCE7}" srcOrd="0" destOrd="0" presId="urn:microsoft.com/office/officeart/2005/8/layout/target3"/>
    <dgm:cxn modelId="{18E75071-C3CB-4BB8-85F1-F4F23C08D1EB}" type="presOf" srcId="{1D8420EA-BFA0-403B-80F5-647FA396CC45}" destId="{F7B3C0B7-F0F7-4F49-B02C-3630F8C5FAE5}" srcOrd="0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B6826E68-42F0-4028-A87C-11116BAF14E0}" type="presOf" srcId="{27FE2D31-D344-4B63-A89A-A89AB0D9F3E3}" destId="{FE47432B-CA46-450C-8D8F-66C300A95B52}" srcOrd="0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507849A4-878A-43D2-8B99-1268248EB151}" type="presOf" srcId="{100B6B2E-82E6-4C11-B19B-F2DB3A0EA64F}" destId="{645AA564-2E9E-4954-AD87-AE01782CEC59}" srcOrd="0" destOrd="0" presId="urn:microsoft.com/office/officeart/2005/8/layout/target3"/>
    <dgm:cxn modelId="{B3A84119-2852-4DC0-BF94-7B35B3A4EEDC}" type="presParOf" srcId="{FE47432B-CA46-450C-8D8F-66C300A95B52}" destId="{B522209E-30D0-49D6-A340-2D383A11C668}" srcOrd="0" destOrd="0" presId="urn:microsoft.com/office/officeart/2005/8/layout/target3"/>
    <dgm:cxn modelId="{D6CAE3F4-CD65-4832-9DF0-DBC9A0A8AB29}" type="presParOf" srcId="{FE47432B-CA46-450C-8D8F-66C300A95B52}" destId="{ED5A8377-51D5-4DC5-B0E7-680166966720}" srcOrd="1" destOrd="0" presId="urn:microsoft.com/office/officeart/2005/8/layout/target3"/>
    <dgm:cxn modelId="{A5B70B3B-C92C-4EA6-BBA2-0F74A921F27A}" type="presParOf" srcId="{FE47432B-CA46-450C-8D8F-66C300A95B52}" destId="{F69CC921-512E-49F4-824C-A648EC5F27A5}" srcOrd="2" destOrd="0" presId="urn:microsoft.com/office/officeart/2005/8/layout/target3"/>
    <dgm:cxn modelId="{A563A456-874C-4019-8709-DC994C670FBF}" type="presParOf" srcId="{FE47432B-CA46-450C-8D8F-66C300A95B52}" destId="{61C9CE18-EDA6-4EDF-BA1C-09779D38FBBF}" srcOrd="3" destOrd="0" presId="urn:microsoft.com/office/officeart/2005/8/layout/target3"/>
    <dgm:cxn modelId="{05C4292F-26D4-4A86-ADB0-826EE87FB548}" type="presParOf" srcId="{FE47432B-CA46-450C-8D8F-66C300A95B52}" destId="{D60DEAAB-7AFE-435A-ACF6-18851E4B0426}" srcOrd="4" destOrd="0" presId="urn:microsoft.com/office/officeart/2005/8/layout/target3"/>
    <dgm:cxn modelId="{B3902DC5-FCB5-4962-BD8E-18C7EB56E88D}" type="presParOf" srcId="{FE47432B-CA46-450C-8D8F-66C300A95B52}" destId="{F7B3C0B7-F0F7-4F49-B02C-3630F8C5FAE5}" srcOrd="5" destOrd="0" presId="urn:microsoft.com/office/officeart/2005/8/layout/target3"/>
    <dgm:cxn modelId="{0C4FFCFA-540A-4D6E-9247-53A0A7F19B30}" type="presParOf" srcId="{FE47432B-CA46-450C-8D8F-66C300A95B52}" destId="{C9DA9446-E2D3-4F6A-8960-3CADFBF870B8}" srcOrd="6" destOrd="0" presId="urn:microsoft.com/office/officeart/2005/8/layout/target3"/>
    <dgm:cxn modelId="{32D30FB3-5C38-4475-9677-536A7D4A83E4}" type="presParOf" srcId="{FE47432B-CA46-450C-8D8F-66C300A95B52}" destId="{9726EC6F-D322-4CD3-B489-1BE3DF7CE70B}" srcOrd="7" destOrd="0" presId="urn:microsoft.com/office/officeart/2005/8/layout/target3"/>
    <dgm:cxn modelId="{8E7BAEB6-0656-4BAC-93F3-929554EDCB48}" type="presParOf" srcId="{FE47432B-CA46-450C-8D8F-66C300A95B52}" destId="{645AA564-2E9E-4954-AD87-AE01782CEC59}" srcOrd="8" destOrd="0" presId="urn:microsoft.com/office/officeart/2005/8/layout/target3"/>
    <dgm:cxn modelId="{121331D1-5FD6-45EB-883A-92ADAB350714}" type="presParOf" srcId="{FE47432B-CA46-450C-8D8F-66C300A95B52}" destId="{8538CAC4-6A86-42B8-B5AF-2FF155DB9D02}" srcOrd="9" destOrd="0" presId="urn:microsoft.com/office/officeart/2005/8/layout/target3"/>
    <dgm:cxn modelId="{E7FF6FBE-4A15-46AF-8EDA-83CE137F2AAD}" type="presParOf" srcId="{FE47432B-CA46-450C-8D8F-66C300A95B52}" destId="{26FD6024-A07F-46D0-8BC0-B5E595C5673D}" srcOrd="10" destOrd="0" presId="urn:microsoft.com/office/officeart/2005/8/layout/target3"/>
    <dgm:cxn modelId="{CB07140B-54AF-4292-907B-FAB404DD450D}" type="presParOf" srcId="{FE47432B-CA46-450C-8D8F-66C300A95B52}" destId="{E73F1C26-6DCD-4001-88B9-355E01E2BCE7}" srcOrd="11" destOrd="0" presId="urn:microsoft.com/office/officeart/2005/8/layout/target3"/>
    <dgm:cxn modelId="{0797DCBF-3F92-442A-8D50-3AEB66153A54}" type="presParOf" srcId="{FE47432B-CA46-450C-8D8F-66C300A95B52}" destId="{8E23E229-92FC-49D1-B5FE-0303176B8A4E}" srcOrd="12" destOrd="0" presId="urn:microsoft.com/office/officeart/2005/8/layout/target3"/>
    <dgm:cxn modelId="{BF3A6577-59BD-43C5-948F-361C9F951C7A}" type="presParOf" srcId="{FE47432B-CA46-450C-8D8F-66C300A95B52}" destId="{8467D0EB-87A2-4285-8ACA-0398EFBF29BC}" srcOrd="13" destOrd="0" presId="urn:microsoft.com/office/officeart/2005/8/layout/target3"/>
    <dgm:cxn modelId="{B13526E9-B4BA-410D-8DC7-50CBEABB0AD7}" type="presParOf" srcId="{FE47432B-CA46-450C-8D8F-66C300A95B52}" destId="{DBA8199F-D892-4A8E-A352-2B7844050E09}" srcOrd="14" destOrd="0" presId="urn:microsoft.com/office/officeart/2005/8/layout/target3"/>
    <dgm:cxn modelId="{E3174111-658F-4702-BFF7-A62704D8079E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79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79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79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79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79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79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79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79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60C0DF-4553-424E-B286-8E0CD488541D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0F9EC2-DC8D-45AC-A84D-8D4F0BD61D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7015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0F9EC2-DC8D-45AC-A84D-8D4F0BD61DEB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08640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5764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4752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8523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0453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7328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7837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7574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2400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4388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8647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68167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8098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/index.php?title=Tangens&amp;oldid=9866050" TargetMode="External"/><Relationship Id="rId2" Type="http://schemas.openxmlformats.org/officeDocument/2006/relationships/hyperlink" Target="http://cs.wikipedia.org/w/index.php?title=Goniometrick%C3%A1_funkce&amp;oldid=9851461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60321370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2124475"/>
              </p:ext>
            </p:extLst>
          </p:nvPr>
        </p:nvGraphicFramePr>
        <p:xfrm>
          <a:off x="1691680" y="2852936"/>
          <a:ext cx="7056784" cy="220749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3456384"/>
                <a:gridCol w="3600400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smtClean="0">
                          <a:latin typeface="Times New Roman" pitchFamily="18" charset="0"/>
                          <a:cs typeface="Times New Roman" pitchFamily="18" charset="0"/>
                        </a:rPr>
                        <a:t>VY_32_INOVACE_11_S11-M-9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Březen 2013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Zdeňka </a:t>
                      </a:r>
                      <a:r>
                        <a:rPr lang="cs-CZ" sz="1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Špinlerová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 a její aplikace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 a její aplikace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 pro 9.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Funkce tangens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5386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280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0174052"/>
              </p:ext>
            </p:extLst>
          </p:nvPr>
        </p:nvGraphicFramePr>
        <p:xfrm>
          <a:off x="539552" y="3573016"/>
          <a:ext cx="8280920" cy="2422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–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Učebnice - kalkulačka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výklad i opakování učiva s využitím interaktivní tabule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doplňují myšlenkovou mapu pomocí pera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949469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k seznámení  s funkcí tangens (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definice, graf) a hledání jejích hodnot v tabulkách a na kalkulačce.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se seznámí se pojmem funkce tangens. Procvičí si hledání hodnot funkce v tabulkách a na kalkulačce..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459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96336" y="404664"/>
            <a:ext cx="1008112" cy="612068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cs-CZ" sz="9600" b="1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radley Hand ITC" pitchFamily="66" charset="0"/>
              </a:rPr>
              <a:t>FUNKCE</a:t>
            </a:r>
            <a:endParaRPr lang="cs-CZ" sz="9600" b="1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MATEMATIKA</a:t>
            </a:r>
            <a:b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 ročník</a:t>
            </a:r>
            <a:endParaRPr lang="cs-CZ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8463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96336" y="404664"/>
            <a:ext cx="1008112" cy="612068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cs-CZ" sz="9600" b="1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radley Hand ITC" pitchFamily="66" charset="0"/>
              </a:rPr>
              <a:t>FUNKCE</a:t>
            </a:r>
            <a:endParaRPr lang="cs-CZ" sz="9600" b="1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6203032" cy="6120679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6000" b="1" cap="none" spc="50" dirty="0" smtClean="0">
                <a:ln w="11430"/>
                <a:solidFill>
                  <a:srgbClr val="FFFF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Pravoúhlý</a:t>
            </a:r>
            <a:br>
              <a:rPr lang="cs-CZ" sz="6000" b="1" cap="none" spc="50" dirty="0" smtClean="0">
                <a:ln w="11430"/>
                <a:solidFill>
                  <a:srgbClr val="FFFF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cs-CZ" sz="6000" b="1" cap="none" spc="50" dirty="0" smtClean="0">
                <a:ln w="11430"/>
                <a:solidFill>
                  <a:srgbClr val="FFFF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trojúhelník</a:t>
            </a:r>
            <a:br>
              <a:rPr lang="cs-CZ" sz="6000" b="1" cap="none" spc="50" dirty="0" smtClean="0">
                <a:ln w="11430"/>
                <a:solidFill>
                  <a:srgbClr val="FFFF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cs-CZ" sz="6000" b="1" cap="none" spc="50" dirty="0" smtClean="0">
                <a:ln w="11430"/>
                <a:solidFill>
                  <a:srgbClr val="FFFF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  <a:br>
              <a:rPr lang="cs-CZ" sz="6000" b="1" cap="none" spc="50" dirty="0" smtClean="0">
                <a:ln w="11430"/>
                <a:solidFill>
                  <a:srgbClr val="FFFF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cs-CZ" sz="6000" b="1" cap="none" spc="50" dirty="0" smtClean="0">
                <a:ln w="11430"/>
                <a:solidFill>
                  <a:srgbClr val="FFFF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goniometrické</a:t>
            </a:r>
            <a:br>
              <a:rPr lang="cs-CZ" sz="6000" b="1" cap="none" spc="50" dirty="0" smtClean="0">
                <a:ln w="11430"/>
                <a:solidFill>
                  <a:srgbClr val="FFFF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cs-CZ" sz="6000" b="1" cap="none" spc="50" dirty="0" smtClean="0">
                <a:ln w="11430"/>
                <a:solidFill>
                  <a:srgbClr val="FFFF99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funkce </a:t>
            </a:r>
            <a:endParaRPr lang="cs-CZ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00684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Pravoúhlý trojúhelník</a:t>
            </a:r>
            <a:endParaRPr lang="cs-CZ" dirty="0"/>
          </a:p>
        </p:txBody>
      </p:sp>
      <p:sp>
        <p:nvSpPr>
          <p:cNvPr id="3" name="Pravoúhlý trojúhelník 2"/>
          <p:cNvSpPr/>
          <p:nvPr/>
        </p:nvSpPr>
        <p:spPr>
          <a:xfrm rot="9045875">
            <a:off x="3062363" y="3809310"/>
            <a:ext cx="4896544" cy="2880320"/>
          </a:xfrm>
          <a:prstGeom prst="rtTriangle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louk 5"/>
          <p:cNvSpPr/>
          <p:nvPr/>
        </p:nvSpPr>
        <p:spPr>
          <a:xfrm rot="9824095">
            <a:off x="6205576" y="2365760"/>
            <a:ext cx="1501261" cy="1237811"/>
          </a:xfrm>
          <a:prstGeom prst="arc">
            <a:avLst>
              <a:gd name="adj1" fmla="val 14904832"/>
              <a:gd name="adj2" fmla="val 2157594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spojnice 6"/>
          <p:cNvSpPr/>
          <p:nvPr/>
        </p:nvSpPr>
        <p:spPr>
          <a:xfrm>
            <a:off x="6745109" y="3163195"/>
            <a:ext cx="73524" cy="467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373213" y="4726250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Oblouk 8"/>
          <p:cNvSpPr/>
          <p:nvPr/>
        </p:nvSpPr>
        <p:spPr>
          <a:xfrm rot="592751">
            <a:off x="2951821" y="4495717"/>
            <a:ext cx="1224136" cy="1032679"/>
          </a:xfrm>
          <a:prstGeom prst="arc">
            <a:avLst>
              <a:gd name="adj1" fmla="val 17750680"/>
              <a:gd name="adj2" fmla="val 684006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5529637" y="5128551"/>
            <a:ext cx="475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Bookman Old Style" pitchFamily="18" charset="0"/>
              </a:rPr>
              <a:t>c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465732" y="3527428"/>
            <a:ext cx="475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Bookman Old Style" pitchFamily="18" charset="0"/>
              </a:rPr>
              <a:t>b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612582" y="3527428"/>
            <a:ext cx="475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Bookman Old Style" pitchFamily="18" charset="0"/>
              </a:rPr>
              <a:t>a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195736" y="5014698"/>
            <a:ext cx="475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Bookman Old Style" pitchFamily="18" charset="0"/>
              </a:rPr>
              <a:t>A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8350420" y="5102533"/>
            <a:ext cx="475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Bookman Old Style" pitchFamily="18" charset="0"/>
              </a:rPr>
              <a:t>B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948264" y="2308841"/>
            <a:ext cx="475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Bookman Old Style" pitchFamily="18" charset="0"/>
              </a:rPr>
              <a:t>C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64794" y="2797023"/>
            <a:ext cx="29845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Trojúhelník ABC je pravoúhlý </a:t>
            </a:r>
            <a:br>
              <a:rPr lang="cs-CZ" sz="2400" b="1" dirty="0" smtClean="0"/>
            </a:br>
            <a:r>
              <a:rPr lang="cs-CZ" sz="2400" b="1" dirty="0" smtClean="0"/>
              <a:t>s pravým úhlem při vrcholu C.</a:t>
            </a:r>
            <a:endParaRPr lang="cs-CZ" sz="2400" b="1" dirty="0"/>
          </a:p>
        </p:txBody>
      </p:sp>
      <p:sp>
        <p:nvSpPr>
          <p:cNvPr id="4" name="Oblouk 3"/>
          <p:cNvSpPr/>
          <p:nvPr/>
        </p:nvSpPr>
        <p:spPr>
          <a:xfrm rot="16200000">
            <a:off x="7213524" y="4673608"/>
            <a:ext cx="1460430" cy="1328630"/>
          </a:xfrm>
          <a:prstGeom prst="arc">
            <a:avLst>
              <a:gd name="adj1" fmla="val 16306972"/>
              <a:gd name="adj2" fmla="val 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7752427" y="4753088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β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Obláček 4"/>
          <p:cNvSpPr/>
          <p:nvPr/>
        </p:nvSpPr>
        <p:spPr>
          <a:xfrm>
            <a:off x="2324655" y="1383252"/>
            <a:ext cx="5098723" cy="1203261"/>
          </a:xfrm>
          <a:prstGeom prst="cloudCallout">
            <a:avLst>
              <a:gd name="adj1" fmla="val -29959"/>
              <a:gd name="adj2" fmla="val 118206"/>
            </a:avLst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PŘIPOMEŇME SI</a:t>
            </a:r>
            <a:endParaRPr lang="cs-CZ" sz="28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87621" y="5943362"/>
            <a:ext cx="8120433" cy="52322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Pro každý pravoúhlý trojúhelník platí:  c</a:t>
            </a:r>
            <a:r>
              <a:rPr lang="de-DE" sz="2800" b="1" baseline="30000" dirty="0" smtClean="0"/>
              <a:t>2</a:t>
            </a:r>
            <a:r>
              <a:rPr lang="cs-CZ" sz="2800" b="1" dirty="0" smtClean="0"/>
              <a:t> = a</a:t>
            </a:r>
            <a:r>
              <a:rPr lang="de-DE" sz="2800" b="1" baseline="30000" dirty="0" smtClean="0"/>
              <a:t>2</a:t>
            </a:r>
            <a:r>
              <a:rPr lang="cs-CZ" sz="2800" b="1" dirty="0" smtClean="0"/>
              <a:t> + b</a:t>
            </a:r>
            <a:r>
              <a:rPr lang="de-DE" sz="2800" b="1" baseline="30000" dirty="0" smtClean="0"/>
              <a:t>2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4085181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ntr" presetSubtype="3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00"/>
                            </p:stCondLst>
                            <p:childTnLst>
                              <p:par>
                                <p:cTn id="47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300"/>
                            </p:stCondLst>
                            <p:childTnLst>
                              <p:par>
                                <p:cTn id="54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  <p:bldP spid="9" grpId="0" animBg="1"/>
      <p:bldP spid="10" grpId="0"/>
      <p:bldP spid="12" grpId="0"/>
      <p:bldP spid="13" grpId="0"/>
      <p:bldP spid="14" grpId="0"/>
      <p:bldP spid="15" grpId="0"/>
      <p:bldP spid="16" grpId="0"/>
      <p:bldP spid="11" grpId="0"/>
      <p:bldP spid="4" grpId="0" animBg="1"/>
      <p:bldP spid="19" grpId="0"/>
      <p:bldP spid="5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Pravoúhlý trojúhelník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ravoúhlý trojúhelník 2"/>
          <p:cNvSpPr/>
          <p:nvPr/>
        </p:nvSpPr>
        <p:spPr>
          <a:xfrm flipH="1">
            <a:off x="1021581" y="3001815"/>
            <a:ext cx="4885746" cy="2801028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119552" y="3724290"/>
            <a:ext cx="1584176" cy="461665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přepona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Oblouk 4"/>
          <p:cNvSpPr/>
          <p:nvPr/>
        </p:nvSpPr>
        <p:spPr>
          <a:xfrm rot="1623723">
            <a:off x="1353813" y="5150316"/>
            <a:ext cx="1090442" cy="1296144"/>
          </a:xfrm>
          <a:prstGeom prst="arc">
            <a:avLst>
              <a:gd name="adj1" fmla="val 15923157"/>
              <a:gd name="adj2" fmla="val 1978981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louk 5"/>
          <p:cNvSpPr/>
          <p:nvPr/>
        </p:nvSpPr>
        <p:spPr>
          <a:xfrm rot="16569924">
            <a:off x="5162537" y="5133678"/>
            <a:ext cx="1089424" cy="1000849"/>
          </a:xfrm>
          <a:prstGeom prst="arc">
            <a:avLst>
              <a:gd name="adj1" fmla="val 15001572"/>
              <a:gd name="adj2" fmla="val 651676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louk 6"/>
          <p:cNvSpPr/>
          <p:nvPr/>
        </p:nvSpPr>
        <p:spPr>
          <a:xfrm rot="10800000">
            <a:off x="5151217" y="2675785"/>
            <a:ext cx="1382748" cy="1302506"/>
          </a:xfrm>
          <a:prstGeom prst="arc">
            <a:avLst>
              <a:gd name="adj1" fmla="val 16148283"/>
              <a:gd name="adj2" fmla="val 21091135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1906665" y="5146287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480656" y="3327037"/>
            <a:ext cx="364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β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380068" y="5207841"/>
            <a:ext cx="3843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γ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788112" y="5998576"/>
            <a:ext cx="3831231" cy="461665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 w="1270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Odvěsna přilehlá </a:t>
            </a:r>
            <a:r>
              <a:rPr lang="cs-CZ" sz="2400" b="1" dirty="0" smtClean="0"/>
              <a:t>k úhlu  </a:t>
            </a:r>
            <a:r>
              <a:rPr lang="el-G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r>
              <a:rPr lang="cs-CZ" sz="2400" b="1" dirty="0" smtClean="0"/>
              <a:t> 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180142" y="3955123"/>
            <a:ext cx="2664297" cy="830997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70C0"/>
            </a:solidFill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Odvěsna protilehlá </a:t>
            </a:r>
          </a:p>
          <a:p>
            <a:pPr algn="ctr"/>
            <a:r>
              <a:rPr lang="cs-CZ" sz="2400" b="1" dirty="0" smtClean="0"/>
              <a:t>k úhlu  </a:t>
            </a:r>
            <a:r>
              <a:rPr lang="el-G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r>
              <a:rPr lang="cs-CZ" sz="2400" b="1" dirty="0" smtClean="0"/>
              <a:t> </a:t>
            </a:r>
            <a:endParaRPr lang="cs-CZ" sz="2400" b="1" dirty="0"/>
          </a:p>
        </p:txBody>
      </p:sp>
      <p:cxnSp>
        <p:nvCxnSpPr>
          <p:cNvPr id="14" name="Přímá spojnice 13"/>
          <p:cNvCxnSpPr>
            <a:stCxn id="3" idx="2"/>
            <a:endCxn id="3" idx="4"/>
          </p:cNvCxnSpPr>
          <p:nvPr/>
        </p:nvCxnSpPr>
        <p:spPr>
          <a:xfrm flipH="1">
            <a:off x="1021581" y="5802843"/>
            <a:ext cx="4885746" cy="0"/>
          </a:xfrm>
          <a:prstGeom prst="line">
            <a:avLst/>
          </a:pr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5890853" y="3016274"/>
            <a:ext cx="0" cy="2801028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H="1">
            <a:off x="1005107" y="3016274"/>
            <a:ext cx="4885746" cy="2801028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bláček 19"/>
          <p:cNvSpPr/>
          <p:nvPr/>
        </p:nvSpPr>
        <p:spPr>
          <a:xfrm>
            <a:off x="251519" y="1757258"/>
            <a:ext cx="4964113" cy="918526"/>
          </a:xfrm>
          <a:prstGeom prst="cloudCallout">
            <a:avLst>
              <a:gd name="adj1" fmla="val 42880"/>
              <a:gd name="adj2" fmla="val 99047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8000">
                <a:srgbClr val="BD922A"/>
              </a:gs>
              <a:gs pos="38000">
                <a:srgbClr val="FBE4AE"/>
              </a:gs>
              <a:gs pos="72000">
                <a:srgbClr val="BD922A"/>
              </a:gs>
              <a:gs pos="57000">
                <a:srgbClr val="835E17"/>
              </a:gs>
              <a:gs pos="90000">
                <a:srgbClr val="A28949"/>
              </a:gs>
              <a:gs pos="100000">
                <a:srgbClr val="FAE3B7"/>
              </a:gs>
            </a:gsLst>
            <a:lin ang="27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smtClean="0">
                <a:ln w="28575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 úhel </a:t>
            </a:r>
            <a:r>
              <a:rPr lang="el-GR" sz="3200" b="1" spc="50" dirty="0" smtClean="0">
                <a:ln w="28575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α</a:t>
            </a:r>
            <a:r>
              <a:rPr lang="cs-CZ" sz="3200" b="1" spc="50" dirty="0" smtClean="0">
                <a:ln w="28575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platí:</a:t>
            </a:r>
            <a:endParaRPr lang="cs-CZ" sz="3200" b="1" spc="50" dirty="0">
              <a:ln w="28575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226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 animBg="1"/>
      <p:bldP spid="12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Pravoúhlý trojúhelník</a:t>
            </a:r>
            <a:endParaRPr lang="cs-CZ" dirty="0"/>
          </a:p>
        </p:txBody>
      </p:sp>
      <p:sp>
        <p:nvSpPr>
          <p:cNvPr id="3" name="Pravoúhlý trojúhelník 2"/>
          <p:cNvSpPr/>
          <p:nvPr/>
        </p:nvSpPr>
        <p:spPr>
          <a:xfrm>
            <a:off x="3464454" y="3066553"/>
            <a:ext cx="5040560" cy="2880320"/>
          </a:xfrm>
          <a:prstGeom prst="rtTriangle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671693" y="3817694"/>
            <a:ext cx="1584176" cy="461665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přepona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Oblouk 4"/>
          <p:cNvSpPr/>
          <p:nvPr/>
        </p:nvSpPr>
        <p:spPr>
          <a:xfrm rot="15488751">
            <a:off x="7016277" y="5153218"/>
            <a:ext cx="1283586" cy="1296144"/>
          </a:xfrm>
          <a:prstGeom prst="arc">
            <a:avLst>
              <a:gd name="adj1" fmla="val 16200000"/>
              <a:gd name="adj2" fmla="val 2040126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louk 5"/>
          <p:cNvSpPr/>
          <p:nvPr/>
        </p:nvSpPr>
        <p:spPr>
          <a:xfrm>
            <a:off x="3059243" y="5298747"/>
            <a:ext cx="1113560" cy="936104"/>
          </a:xfrm>
          <a:prstGeom prst="arc">
            <a:avLst>
              <a:gd name="adj1" fmla="val 15414855"/>
              <a:gd name="adj2" fmla="val 713139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louk 6"/>
          <p:cNvSpPr/>
          <p:nvPr/>
        </p:nvSpPr>
        <p:spPr>
          <a:xfrm rot="6700397">
            <a:off x="2999885" y="2743380"/>
            <a:ext cx="1330357" cy="1505916"/>
          </a:xfrm>
          <a:prstGeom prst="arc">
            <a:avLst>
              <a:gd name="adj1" fmla="val 15501170"/>
              <a:gd name="adj2" fmla="val 21091135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7332271" y="5423653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616023" y="3323019"/>
            <a:ext cx="3640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β</a:t>
            </a: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539977" y="5376102"/>
            <a:ext cx="3843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γ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069118" y="6115782"/>
            <a:ext cx="4103282" cy="461665"/>
          </a:xfrm>
          <a:prstGeom prst="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 w="1270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Odvěsna protilehlá </a:t>
            </a:r>
            <a:r>
              <a:rPr lang="cs-CZ" sz="2400" b="1" dirty="0" smtClean="0"/>
              <a:t>k úhlu  </a:t>
            </a:r>
            <a:r>
              <a:rPr lang="el-G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β</a:t>
            </a:r>
            <a:r>
              <a:rPr lang="cs-CZ" sz="2400" b="1" dirty="0" smtClean="0"/>
              <a:t> 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11560" y="4091215"/>
            <a:ext cx="2664297" cy="830997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70C0"/>
            </a:solidFill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Odvěsna </a:t>
            </a:r>
            <a:r>
              <a:rPr lang="de-DE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řilehlá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cs-CZ" sz="2400" b="1" dirty="0" smtClean="0"/>
              <a:t>k úhlu  </a:t>
            </a:r>
            <a:r>
              <a:rPr lang="el-GR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β</a:t>
            </a:r>
            <a:r>
              <a:rPr lang="cs-CZ" sz="2400" b="1" dirty="0" smtClean="0"/>
              <a:t> </a:t>
            </a:r>
            <a:endParaRPr lang="cs-CZ" sz="2400" b="1" dirty="0"/>
          </a:p>
        </p:txBody>
      </p:sp>
      <p:cxnSp>
        <p:nvCxnSpPr>
          <p:cNvPr id="14" name="Přímá spojnice 13"/>
          <p:cNvCxnSpPr>
            <a:stCxn id="3" idx="2"/>
            <a:endCxn id="3" idx="4"/>
          </p:cNvCxnSpPr>
          <p:nvPr/>
        </p:nvCxnSpPr>
        <p:spPr>
          <a:xfrm>
            <a:off x="3464454" y="5946873"/>
            <a:ext cx="5040560" cy="0"/>
          </a:xfrm>
          <a:prstGeom prst="line">
            <a:avLst/>
          </a:pr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>
            <a:stCxn id="3" idx="0"/>
            <a:endCxn id="3" idx="2"/>
          </p:cNvCxnSpPr>
          <p:nvPr/>
        </p:nvCxnSpPr>
        <p:spPr>
          <a:xfrm>
            <a:off x="3464454" y="3066553"/>
            <a:ext cx="0" cy="288032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3409983" y="3049373"/>
            <a:ext cx="5040560" cy="288032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bláček 16"/>
          <p:cNvSpPr/>
          <p:nvPr/>
        </p:nvSpPr>
        <p:spPr>
          <a:xfrm>
            <a:off x="251520" y="1732656"/>
            <a:ext cx="4964113" cy="918526"/>
          </a:xfrm>
          <a:prstGeom prst="cloudCallout">
            <a:avLst>
              <a:gd name="adj1" fmla="val 47279"/>
              <a:gd name="adj2" fmla="val 52986"/>
            </a:avLst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33000">
                <a:srgbClr val="BD922A"/>
              </a:gs>
              <a:gs pos="42000">
                <a:srgbClr val="FBE4AE"/>
              </a:gs>
              <a:gs pos="73000">
                <a:srgbClr val="BD922A"/>
              </a:gs>
              <a:gs pos="60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27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 smtClean="0">
                <a:ln w="1143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 úhel </a:t>
            </a:r>
            <a:r>
              <a:rPr lang="el-GR" sz="3200" b="1" spc="50" dirty="0" smtClean="0">
                <a:ln w="1143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β</a:t>
            </a:r>
            <a:r>
              <a:rPr lang="cs-CZ" sz="3200" b="1" spc="50" dirty="0" smtClean="0">
                <a:ln w="1143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platí:</a:t>
            </a:r>
            <a:endParaRPr lang="cs-CZ" sz="3200" b="1" spc="50" dirty="0">
              <a:ln w="1143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62117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3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 animBg="1"/>
      <p:bldP spid="12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Pravoúhlý trojúhelník</a:t>
            </a:r>
            <a:endParaRPr lang="cs-CZ" dirty="0"/>
          </a:p>
        </p:txBody>
      </p:sp>
      <p:sp>
        <p:nvSpPr>
          <p:cNvPr id="3" name="Pravoúhlý trojúhelník 2"/>
          <p:cNvSpPr/>
          <p:nvPr/>
        </p:nvSpPr>
        <p:spPr>
          <a:xfrm rot="9045875">
            <a:off x="2988840" y="3042537"/>
            <a:ext cx="4896544" cy="2880320"/>
          </a:xfrm>
          <a:prstGeom prst="rtTriangle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louk 5"/>
          <p:cNvSpPr/>
          <p:nvPr/>
        </p:nvSpPr>
        <p:spPr>
          <a:xfrm rot="9824095">
            <a:off x="6107864" y="1604380"/>
            <a:ext cx="1501261" cy="1237811"/>
          </a:xfrm>
          <a:prstGeom prst="arc">
            <a:avLst>
              <a:gd name="adj1" fmla="val 14904832"/>
              <a:gd name="adj2" fmla="val 2157594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spojnice 6"/>
          <p:cNvSpPr/>
          <p:nvPr/>
        </p:nvSpPr>
        <p:spPr>
          <a:xfrm>
            <a:off x="6671585" y="2420889"/>
            <a:ext cx="73524" cy="467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131840" y="3957525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Oblouk 8"/>
          <p:cNvSpPr/>
          <p:nvPr/>
        </p:nvSpPr>
        <p:spPr>
          <a:xfrm rot="592751">
            <a:off x="2676840" y="3742112"/>
            <a:ext cx="1224136" cy="1032679"/>
          </a:xfrm>
          <a:prstGeom prst="arc">
            <a:avLst>
              <a:gd name="adj1" fmla="val 17750680"/>
              <a:gd name="adj2" fmla="val 684006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5292080" y="4488836"/>
            <a:ext cx="475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Bookman Old Style" pitchFamily="18" charset="0"/>
              </a:rPr>
              <a:t>c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427984" y="2663334"/>
            <a:ext cx="475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Bookman Old Style" pitchFamily="18" charset="0"/>
              </a:rPr>
              <a:t>b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596336" y="2924944"/>
            <a:ext cx="475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Bookman Old Style" pitchFamily="18" charset="0"/>
              </a:rPr>
              <a:t>a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195736" y="4258452"/>
            <a:ext cx="475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Bookman Old Style" pitchFamily="18" charset="0"/>
              </a:rPr>
              <a:t>A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8276897" y="4326023"/>
            <a:ext cx="475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Bookman Old Style" pitchFamily="18" charset="0"/>
              </a:rPr>
              <a:t>B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948264" y="1700065"/>
            <a:ext cx="475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Bookman Old Style" pitchFamily="18" charset="0"/>
              </a:rPr>
              <a:t>C</a:t>
            </a:r>
            <a:endParaRPr lang="cs-CZ" sz="2800" b="1" dirty="0">
              <a:latin typeface="Bookman Old Style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09362" y="1716089"/>
            <a:ext cx="41186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Trojúhelník ABC je pravoúhlý </a:t>
            </a:r>
            <a:br>
              <a:rPr lang="cs-CZ" sz="2400" b="1" dirty="0" smtClean="0"/>
            </a:br>
            <a:r>
              <a:rPr lang="cs-CZ" sz="2400" b="1" dirty="0" smtClean="0"/>
              <a:t>s pravým úhlem při vrcholu C.</a:t>
            </a:r>
            <a:endParaRPr lang="cs-CZ" sz="24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309362" y="5012056"/>
                <a:ext cx="8079062" cy="1405578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Poměr délky odvěsny protilehlé k úhlu </a:t>
                </a:r>
                <a:r>
                  <a:rPr lang="el-GR" sz="2400" b="1" dirty="0" smtClean="0"/>
                  <a:t>α</a:t>
                </a:r>
                <a:r>
                  <a:rPr lang="cs-CZ" sz="2400" b="1" dirty="0" smtClean="0"/>
                  <a:t> a délky odvěsny protilehlé nazýváme </a:t>
                </a:r>
                <a:r>
                  <a:rPr lang="cs-CZ" sz="2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tangens </a:t>
                </a:r>
                <a:r>
                  <a:rPr lang="el-GR" sz="2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α</a:t>
                </a:r>
                <a:r>
                  <a:rPr lang="cs-CZ" sz="24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</a:p>
              <a:p>
                <a:r>
                  <a:rPr lang="cs-CZ" sz="28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r>
                  <a:rPr lang="cs-CZ" sz="28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                       </a:t>
                </a:r>
                <a:r>
                  <a:rPr lang="cs-CZ" sz="2800" dirty="0" smtClean="0"/>
                  <a:t> </a:t>
                </a:r>
                <a:r>
                  <a:rPr lang="cs-CZ" sz="28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tg </a:t>
                </a:r>
                <a:r>
                  <a:rPr lang="el-GR" sz="28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α</a:t>
                </a:r>
                <a:r>
                  <a:rPr lang="cs-CZ" sz="28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𝒂</m:t>
                        </m:r>
                      </m:num>
                      <m:den>
                        <m:r>
                          <a:rPr lang="cs-CZ" sz="2800" b="1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𝒃</m:t>
                        </m:r>
                      </m:den>
                    </m:f>
                  </m:oMath>
                </a14:m>
                <a:r>
                  <a:rPr lang="cs-CZ" sz="28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  </a:t>
                </a:r>
                <a:endParaRPr lang="cs-CZ" sz="28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362" y="5012056"/>
                <a:ext cx="8079062" cy="1405578"/>
              </a:xfrm>
              <a:prstGeom prst="rect">
                <a:avLst/>
              </a:prstGeom>
              <a:blipFill rotWithShape="1">
                <a:blip r:embed="rId2"/>
                <a:stretch>
                  <a:fillRect l="-1208" t="-3896" b="-779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4710883" y="5659250"/>
                <a:ext cx="4068452" cy="777200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cs-CZ" sz="2800" b="1" i="1" dirty="0" smtClean="0">
                    <a:solidFill>
                      <a:srgbClr val="0070C0"/>
                    </a:solidFill>
                  </a:rPr>
                  <a:t>tg </a:t>
                </a:r>
                <a:r>
                  <a:rPr lang="el-GR" sz="2800" b="1" i="1" dirty="0">
                    <a:solidFill>
                      <a:srgbClr val="0070C0"/>
                    </a:solidFill>
                  </a:rPr>
                  <a:t>α</a:t>
                </a:r>
                <a:r>
                  <a:rPr lang="cs-CZ" sz="2800" b="1" i="1" dirty="0">
                    <a:solidFill>
                      <a:srgbClr val="0070C0"/>
                    </a:solidFill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𝒑𝒓𝒐𝒕𝒊𝒍𝒆𝒉𝒍</m:t>
                        </m:r>
                        <m:r>
                          <a:rPr lang="cs-CZ" sz="28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á </m:t>
                        </m:r>
                        <m:r>
                          <a:rPr lang="cs-CZ" sz="28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𝒐𝒅𝒗</m:t>
                        </m:r>
                        <m:r>
                          <a:rPr lang="cs-CZ" sz="28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ě</m:t>
                        </m:r>
                        <m:r>
                          <a:rPr lang="cs-CZ" sz="2800" b="1" i="1">
                            <a:solidFill>
                              <a:srgbClr val="0070C0"/>
                            </a:solidFill>
                            <a:latin typeface="Cambria Math"/>
                          </a:rPr>
                          <m:t>𝒔𝒏𝒂</m:t>
                        </m:r>
                      </m:num>
                      <m:den>
                        <m:r>
                          <a:rPr lang="cs-CZ" sz="28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𝒑</m:t>
                        </m:r>
                        <m:r>
                          <a:rPr lang="cs-CZ" sz="28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ř</m:t>
                        </m:r>
                        <m:r>
                          <a:rPr lang="cs-CZ" sz="28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𝒊𝒍𝒆𝒉𝒍</m:t>
                        </m:r>
                        <m:r>
                          <a:rPr lang="cs-CZ" sz="28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á </m:t>
                        </m:r>
                        <m:r>
                          <a:rPr lang="cs-CZ" sz="28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𝒐𝒅𝒗</m:t>
                        </m:r>
                        <m:r>
                          <a:rPr lang="cs-CZ" sz="28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ě</m:t>
                        </m:r>
                        <m:r>
                          <a:rPr lang="cs-CZ" sz="2800" b="1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  <m:t>𝒔𝒏𝒂</m:t>
                        </m:r>
                      </m:den>
                    </m:f>
                  </m:oMath>
                </a14:m>
                <a:endParaRPr lang="cs-CZ" sz="2800" i="1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0883" y="5659250"/>
                <a:ext cx="4068452" cy="777200"/>
              </a:xfrm>
              <a:prstGeom prst="rect">
                <a:avLst/>
              </a:prstGeom>
              <a:blipFill rotWithShape="1">
                <a:blip r:embed="rId3"/>
                <a:stretch>
                  <a:fillRect l="-3148" b="-31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8673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36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360"/>
                            </p:stCondLst>
                            <p:childTnLst>
                              <p:par>
                                <p:cTn id="13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360"/>
                            </p:stCondLst>
                            <p:childTnLst>
                              <p:par>
                                <p:cTn id="17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360"/>
                            </p:stCondLst>
                            <p:childTnLst>
                              <p:par>
                                <p:cTn id="21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360"/>
                            </p:stCondLst>
                            <p:childTnLst>
                              <p:par>
                                <p:cTn id="2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360"/>
                            </p:stCondLst>
                            <p:childTnLst>
                              <p:par>
                                <p:cTn id="2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360"/>
                            </p:stCondLst>
                            <p:childTnLst>
                              <p:par>
                                <p:cTn id="33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360"/>
                            </p:stCondLst>
                            <p:childTnLst>
                              <p:par>
                                <p:cTn id="37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360"/>
                            </p:stCondLst>
                            <p:childTnLst>
                              <p:par>
                                <p:cTn id="44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  <p:bldP spid="9" grpId="0" animBg="1"/>
      <p:bldP spid="10" grpId="0"/>
      <p:bldP spid="12" grpId="0"/>
      <p:bldP spid="13" grpId="0"/>
      <p:bldP spid="14" grpId="0"/>
      <p:bldP spid="15" grpId="0"/>
      <p:bldP spid="16" grpId="0"/>
      <p:bldP spid="11" grpId="0"/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úhlý trojúhelník 3"/>
          <p:cNvSpPr/>
          <p:nvPr/>
        </p:nvSpPr>
        <p:spPr>
          <a:xfrm>
            <a:off x="1007724" y="1802673"/>
            <a:ext cx="2880000" cy="2160000"/>
          </a:xfrm>
          <a:prstGeom prst="rtTriangle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3500000" scaled="1"/>
            <a:tileRect/>
          </a:gra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Funkce TANGENS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ravoúhlý trojúhelník 2"/>
          <p:cNvSpPr/>
          <p:nvPr/>
        </p:nvSpPr>
        <p:spPr>
          <a:xfrm>
            <a:off x="5950802" y="2527339"/>
            <a:ext cx="1440000" cy="1080000"/>
          </a:xfrm>
          <a:prstGeom prst="rtTriangle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3500000" scaled="1"/>
            <a:tileRect/>
          </a:gradFill>
          <a:ln w="28575">
            <a:solidFill>
              <a:srgbClr val="00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575556" y="3731840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887724" y="3767138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75556" y="1700808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588104" y="3828693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 </a:t>
            </a:r>
            <a:endParaRPr lang="cs-CZ" sz="2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506302" y="2245434"/>
            <a:ext cx="540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B´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488153" y="3376506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C´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236176" y="3531072"/>
            <a:ext cx="560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A´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749598" y="3193179"/>
            <a:ext cx="423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dirty="0" smtClean="0"/>
              <a:t>α</a:t>
            </a:r>
            <a:endParaRPr lang="cs-CZ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1788839" y="4753226"/>
                <a:ext cx="1796687" cy="1355628"/>
              </a:xfrm>
              <a:prstGeom prst="rect">
                <a:avLst/>
              </a:prstGeom>
              <a:gradFill flip="none" rotWithShape="1">
                <a:gsLst>
                  <a:gs pos="0">
                    <a:srgbClr val="92D050">
                      <a:tint val="66000"/>
                      <a:satMod val="160000"/>
                    </a:srgbClr>
                  </a:gs>
                  <a:gs pos="50000">
                    <a:srgbClr val="92D050">
                      <a:tint val="44500"/>
                      <a:satMod val="160000"/>
                    </a:srgbClr>
                  </a:gs>
                  <a:gs pos="100000">
                    <a:srgbClr val="92D050">
                      <a:tint val="23500"/>
                      <a:satMod val="160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square" rtlCol="0">
                <a:spAutoFit/>
              </a:bodyPr>
              <a:lstStyle/>
              <a:p>
                <a:r>
                  <a:rPr lang="cs-CZ" sz="24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tg </a:t>
                </a:r>
                <a:r>
                  <a:rPr lang="el-GR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α</a:t>
                </a:r>
                <a:r>
                  <a:rPr lang="cs-CZ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6</m:t>
                        </m:r>
                      </m:num>
                      <m:den>
                        <m:r>
                          <a:rPr lang="cs-CZ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8</m:t>
                        </m:r>
                      </m:den>
                    </m:f>
                  </m:oMath>
                </a14:m>
                <a:r>
                  <a:rPr lang="cs-CZ" sz="2400" dirty="0" smtClean="0"/>
                  <a:t> </a:t>
                </a:r>
              </a:p>
              <a:p>
                <a:endParaRPr lang="cs-CZ" sz="24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r>
                  <a:rPr lang="cs-CZ" sz="24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tg </a:t>
                </a:r>
                <a:r>
                  <a:rPr lang="el-GR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α</a:t>
                </a:r>
                <a:r>
                  <a:rPr lang="cs-CZ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= </a:t>
                </a:r>
                <a14:m>
                  <m:oMath xmlns:m="http://schemas.openxmlformats.org/officeDocument/2006/math">
                    <m:r>
                      <a:rPr lang="cs-CZ" sz="2400" b="0" i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0</m:t>
                    </m:r>
                    <m:r>
                      <a:rPr lang="cs-CZ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,75</m:t>
                    </m:r>
                  </m:oMath>
                </a14:m>
                <a:r>
                  <a:rPr lang="cs-CZ" sz="2400" dirty="0"/>
                  <a:t> </a:t>
                </a: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8839" y="4753226"/>
                <a:ext cx="1796687" cy="1355628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Obdélník 17"/>
              <p:cNvSpPr/>
              <p:nvPr/>
            </p:nvSpPr>
            <p:spPr>
              <a:xfrm>
                <a:off x="7038547" y="1251600"/>
                <a:ext cx="1782656" cy="991331"/>
              </a:xfrm>
              <a:prstGeom prst="rect">
                <a:avLst/>
              </a:prstGeom>
              <a:ln>
                <a:noFill/>
              </a:ln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pPr algn="ctr"/>
                <a:r>
                  <a:rPr lang="cs-CZ" sz="2400" b="1" dirty="0" smtClean="0">
                    <a:ln w="11430"/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tg </a:t>
                </a:r>
                <a:r>
                  <a:rPr lang="el-GR" sz="2400" b="1" dirty="0">
                    <a:ln w="11430"/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α</a:t>
                </a:r>
                <a:r>
                  <a:rPr lang="cs-CZ" sz="2400" b="1" dirty="0">
                    <a:ln w="11430"/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>
                            <a:ln w="11430"/>
                            <a:solidFill>
                              <a:schemeClr val="accent1">
                                <a:lumMod val="75000"/>
                              </a:schemeClr>
                            </a:soli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1">
                            <a:ln w="11430"/>
                            <a:solidFill>
                              <a:schemeClr val="accent1">
                                <a:lumMod val="75000"/>
                              </a:schemeClr>
                            </a:soli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</a:rPr>
                          <m:t>𝒂</m:t>
                        </m:r>
                      </m:num>
                      <m:den>
                        <m:r>
                          <a:rPr lang="cs-CZ" sz="2800" b="1" i="1" smtClean="0">
                            <a:ln w="11430"/>
                            <a:solidFill>
                              <a:schemeClr val="accent1">
                                <a:lumMod val="75000"/>
                              </a:schemeClr>
                            </a:soli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</a:rPr>
                          <m:t>𝒃</m:t>
                        </m:r>
                      </m:den>
                    </m:f>
                  </m:oMath>
                </a14:m>
                <a:r>
                  <a:rPr lang="cs-CZ" sz="2800" b="1" dirty="0">
                    <a:ln w="11430"/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 </a:t>
                </a:r>
              </a:p>
            </p:txBody>
          </p:sp>
        </mc:Choice>
        <mc:Fallback xmlns="">
          <p:sp>
            <p:nvSpPr>
              <p:cNvPr id="18" name="Obdélník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38547" y="1251600"/>
                <a:ext cx="1782656" cy="991331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>
                <a:noFill/>
              </a:ln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ovéPole 19"/>
          <p:cNvSpPr txBox="1"/>
          <p:nvPr/>
        </p:nvSpPr>
        <p:spPr>
          <a:xfrm>
            <a:off x="2442919" y="2572741"/>
            <a:ext cx="746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 cm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011052" y="3997970"/>
            <a:ext cx="746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 cm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82194" y="2698007"/>
            <a:ext cx="746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 cm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609926" y="2698007"/>
            <a:ext cx="746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 cm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233020" y="3582472"/>
            <a:ext cx="746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 cm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294916" y="2823847"/>
            <a:ext cx="746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 cm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5999494" y="4710682"/>
                <a:ext cx="1796687" cy="1388329"/>
              </a:xfrm>
              <a:prstGeom prst="rect">
                <a:avLst/>
              </a:prstGeom>
              <a:gradFill flip="none" rotWithShape="1">
                <a:gsLst>
                  <a:gs pos="0">
                    <a:srgbClr val="00B0F0">
                      <a:tint val="66000"/>
                      <a:satMod val="160000"/>
                    </a:srgbClr>
                  </a:gs>
                  <a:gs pos="50000">
                    <a:srgbClr val="00B0F0">
                      <a:tint val="44500"/>
                      <a:satMod val="160000"/>
                    </a:srgbClr>
                  </a:gs>
                  <a:gs pos="100000">
                    <a:srgbClr val="00B0F0">
                      <a:tint val="23500"/>
                      <a:satMod val="160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sz="24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tg </a:t>
                </a:r>
                <a:r>
                  <a:rPr lang="el-GR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α</a:t>
                </a:r>
                <a:r>
                  <a:rPr lang="cs-CZ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400" b="0" i="1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 smtClean="0"/>
                  <a:t> </a:t>
                </a:r>
              </a:p>
              <a:p>
                <a:pPr algn="ctr"/>
                <a:endParaRPr lang="cs-CZ" sz="2400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algn="ctr"/>
                <a:r>
                  <a:rPr lang="cs-CZ" sz="24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tg </a:t>
                </a:r>
                <a:r>
                  <a:rPr lang="el-GR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α</a:t>
                </a:r>
                <a:r>
                  <a:rPr lang="cs-CZ" sz="24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=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/>
                      </a:rPr>
                      <m:t>0,75</m:t>
                    </m:r>
                  </m:oMath>
                </a14:m>
                <a:endParaRPr lang="cs-CZ" sz="2400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99494" y="4710682"/>
                <a:ext cx="1796687" cy="1388329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Zahnutá šipka doprava 33"/>
          <p:cNvSpPr/>
          <p:nvPr/>
        </p:nvSpPr>
        <p:spPr>
          <a:xfrm>
            <a:off x="768976" y="4325001"/>
            <a:ext cx="850695" cy="1336247"/>
          </a:xfrm>
          <a:prstGeom prst="curvedRightArrow">
            <a:avLst>
              <a:gd name="adj1" fmla="val 25000"/>
              <a:gd name="adj2" fmla="val 38535"/>
              <a:gd name="adj3" fmla="val 25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6" name="Zahnutá šipka doprava 35"/>
          <p:cNvSpPr/>
          <p:nvPr/>
        </p:nvSpPr>
        <p:spPr>
          <a:xfrm>
            <a:off x="5196171" y="3883942"/>
            <a:ext cx="754631" cy="1268473"/>
          </a:xfrm>
          <a:prstGeom prst="curved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7" name="Pravoúhlý trojúhelník 26"/>
          <p:cNvSpPr/>
          <p:nvPr/>
        </p:nvSpPr>
        <p:spPr>
          <a:xfrm>
            <a:off x="2416591" y="2858967"/>
            <a:ext cx="1440000" cy="1080000"/>
          </a:xfrm>
          <a:prstGeom prst="rtTriangle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3500000" scaled="1"/>
            <a:tileRect/>
          </a:gradFill>
          <a:ln w="28575">
            <a:solidFill>
              <a:srgbClr val="00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385275" y="1700807"/>
            <a:ext cx="56572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b="1" dirty="0" smtClean="0"/>
              <a:t>Mějme dva podobné trojúhelníky. </a:t>
            </a:r>
            <a:br>
              <a:rPr lang="cs-CZ" sz="2200" b="1" dirty="0" smtClean="0"/>
            </a:br>
            <a:r>
              <a:rPr lang="cs-CZ" sz="2200" b="1" dirty="0" smtClean="0"/>
              <a:t>Z podobnosti plyne, že se shodují v úhlu </a:t>
            </a:r>
            <a:r>
              <a:rPr lang="el-GR" sz="2200" b="1" dirty="0" smtClean="0"/>
              <a:t>α</a:t>
            </a:r>
            <a:r>
              <a:rPr lang="cs-CZ" sz="2200" b="1" dirty="0" smtClean="0"/>
              <a:t>.</a:t>
            </a:r>
            <a:endParaRPr lang="cs-CZ" sz="22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189682" y="3535581"/>
            <a:ext cx="3958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dirty="0" smtClean="0"/>
              <a:t>α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380100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xit" presetSubtype="32" fill="hold" grpId="1" nodeType="click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0"/>
                            </p:stCondLst>
                            <p:childTnLst>
                              <p:par>
                                <p:cTn id="60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000"/>
                            </p:stCondLst>
                            <p:childTnLst>
                              <p:par>
                                <p:cTn id="64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0"/>
                            </p:stCondLst>
                            <p:childTnLst>
                              <p:par>
                                <p:cTn id="68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000"/>
                            </p:stCondLst>
                            <p:childTnLst>
                              <p:par>
                                <p:cTn id="93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000"/>
                            </p:stCondLst>
                            <p:childTnLst>
                              <p:par>
                                <p:cTn id="10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20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800"/>
                            </p:stCondLst>
                            <p:childTnLst>
                              <p:par>
                                <p:cTn id="1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7" dur="1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0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2000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1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5000"/>
                            </p:stCondLst>
                            <p:childTnLst>
                              <p:par>
                                <p:cTn id="1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4" dur="10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5" grpId="0"/>
      <p:bldP spid="7" grpId="0"/>
      <p:bldP spid="8" grpId="0"/>
      <p:bldP spid="12" grpId="0"/>
      <p:bldP spid="13" grpId="0"/>
      <p:bldP spid="14" grpId="0"/>
      <p:bldP spid="16" grpId="0"/>
      <p:bldP spid="17" grpId="0" uiExpand="1" build="p" animBg="1"/>
      <p:bldP spid="18" grpId="0" animBg="1"/>
      <p:bldP spid="20" grpId="0"/>
      <p:bldP spid="21" grpId="0"/>
      <p:bldP spid="22" grpId="0"/>
      <p:bldP spid="23" grpId="0"/>
      <p:bldP spid="24" grpId="0"/>
      <p:bldP spid="25" grpId="0"/>
      <p:bldP spid="26" grpId="0" uiExpand="1" build="p" animBg="1"/>
      <p:bldP spid="34" grpId="0" animBg="1"/>
      <p:bldP spid="36" grpId="0" animBg="1"/>
      <p:bldP spid="27" grpId="0" animBg="1"/>
      <p:bldP spid="27" grpId="1" animBg="1"/>
      <p:bldP spid="6" grpId="0"/>
      <p:bldP spid="6" grpId="1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Funkce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tangens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44160" y="1947029"/>
            <a:ext cx="1684999" cy="707886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Závěr :</a:t>
            </a:r>
            <a:endParaRPr lang="cs-CZ" sz="4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040018" y="1700808"/>
            <a:ext cx="6708447" cy="120032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Každé velikosti ostrého úhlu </a:t>
            </a:r>
            <a:r>
              <a:rPr lang="el-GR" sz="2400" b="1" dirty="0" smtClean="0"/>
              <a:t>α</a:t>
            </a:r>
            <a:r>
              <a:rPr lang="cs-CZ" sz="2400" b="1" dirty="0" smtClean="0"/>
              <a:t> (0° &lt; </a:t>
            </a:r>
            <a:r>
              <a:rPr lang="el-GR" sz="2400" b="1" dirty="0" smtClean="0"/>
              <a:t>α</a:t>
            </a:r>
            <a:r>
              <a:rPr lang="cs-CZ" sz="2400" b="1" dirty="0" smtClean="0"/>
              <a:t> &lt; 90°) </a:t>
            </a:r>
            <a:br>
              <a:rPr lang="cs-CZ" sz="2400" b="1" dirty="0" smtClean="0"/>
            </a:br>
            <a:r>
              <a:rPr lang="cs-CZ" sz="2400" b="1" dirty="0" smtClean="0"/>
              <a:t>je přiřazena jediná hodnota 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tg </a:t>
            </a:r>
            <a:r>
              <a:rPr lang="el-G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r>
              <a:rPr lang="cs-CZ" sz="2400" b="1" dirty="0" smtClean="0"/>
              <a:t>.</a:t>
            </a:r>
          </a:p>
          <a:p>
            <a:pPr algn="ctr"/>
            <a:r>
              <a:rPr lang="cs-CZ" sz="2400" b="1" dirty="0" smtClean="0"/>
              <a:t>Tato hodnota je funkce, nazýváme ji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TANGENS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51240" y="3501008"/>
            <a:ext cx="4995115" cy="120032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Pro výpočet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tg </a:t>
            </a:r>
            <a:r>
              <a:rPr lang="el-G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r>
              <a:rPr lang="cs-CZ" sz="2400" dirty="0" smtClean="0"/>
              <a:t> můžeme použít jakýkoliv pravoúhlý trojúhelník </a:t>
            </a:r>
            <a:br>
              <a:rPr lang="cs-CZ" sz="2400" dirty="0" smtClean="0"/>
            </a:br>
            <a:r>
              <a:rPr lang="cs-CZ" sz="2400" dirty="0" smtClean="0"/>
              <a:t>s </a:t>
            </a:r>
            <a:r>
              <a:rPr lang="cs-CZ" sz="2400" b="1" dirty="0" smtClean="0"/>
              <a:t>úhlem o velikosti </a:t>
            </a:r>
            <a:r>
              <a:rPr lang="el-GR" sz="2400" b="1" dirty="0" smtClean="0"/>
              <a:t>α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6" name="Pravoúhlý trojúhelník 5"/>
          <p:cNvSpPr/>
          <p:nvPr/>
        </p:nvSpPr>
        <p:spPr>
          <a:xfrm>
            <a:off x="2694552" y="4797152"/>
            <a:ext cx="4392488" cy="1656184"/>
          </a:xfrm>
          <a:prstGeom prst="rtTriangle">
            <a:avLst/>
          </a:prstGeom>
          <a:solidFill>
            <a:srgbClr val="FFCC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5844742" y="5991671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endParaRPr lang="cs-CZ" sz="2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Oblouk 7"/>
          <p:cNvSpPr/>
          <p:nvPr/>
        </p:nvSpPr>
        <p:spPr>
          <a:xfrm rot="14328362">
            <a:off x="5584453" y="5980316"/>
            <a:ext cx="1022614" cy="866329"/>
          </a:xfrm>
          <a:prstGeom prst="arc">
            <a:avLst>
              <a:gd name="adj1" fmla="val 17782930"/>
              <a:gd name="adj2" fmla="val 0"/>
            </a:avLst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2280506" y="5394411"/>
            <a:ext cx="414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0070C0"/>
                </a:solidFill>
                <a:latin typeface="Arial Black" pitchFamily="34" charset="0"/>
              </a:rPr>
              <a:t>?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328973" y="6413480"/>
            <a:ext cx="4140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0070C0"/>
                </a:solidFill>
                <a:latin typeface="Arial Black" pitchFamily="34" charset="0"/>
              </a:rPr>
              <a:t>?</a:t>
            </a:r>
          </a:p>
        </p:txBody>
      </p:sp>
      <p:cxnSp>
        <p:nvCxnSpPr>
          <p:cNvPr id="12" name="Přímá spojnice 11"/>
          <p:cNvCxnSpPr>
            <a:stCxn id="6" idx="0"/>
            <a:endCxn id="6" idx="2"/>
          </p:cNvCxnSpPr>
          <p:nvPr/>
        </p:nvCxnSpPr>
        <p:spPr>
          <a:xfrm>
            <a:off x="2694552" y="4797152"/>
            <a:ext cx="0" cy="1656184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>
            <a:stCxn id="6" idx="2"/>
            <a:endCxn id="6" idx="4"/>
          </p:cNvCxnSpPr>
          <p:nvPr/>
        </p:nvCxnSpPr>
        <p:spPr>
          <a:xfrm>
            <a:off x="2694552" y="6453336"/>
            <a:ext cx="4392488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Obdélník 17"/>
              <p:cNvSpPr/>
              <p:nvPr/>
            </p:nvSpPr>
            <p:spPr>
              <a:xfrm>
                <a:off x="1803224" y="3140968"/>
                <a:ext cx="1782656" cy="991331"/>
              </a:xfrm>
              <a:prstGeom prst="rect">
                <a:avLst/>
              </a:prstGeom>
              <a:ln>
                <a:noFill/>
              </a:ln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pPr algn="ctr"/>
                <a:r>
                  <a:rPr lang="cs-CZ" sz="2400" b="1" dirty="0" smtClean="0">
                    <a:ln w="11430"/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tg </a:t>
                </a:r>
                <a:r>
                  <a:rPr lang="el-GR" sz="2400" b="1" dirty="0">
                    <a:ln w="11430"/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α</a:t>
                </a:r>
                <a:r>
                  <a:rPr lang="cs-CZ" sz="2400" b="1" dirty="0">
                    <a:ln w="11430"/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>
                            <a:ln w="11430"/>
                            <a:solidFill>
                              <a:schemeClr val="accent1">
                                <a:lumMod val="75000"/>
                              </a:schemeClr>
                            </a:soli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1">
                            <a:ln w="11430"/>
                            <a:solidFill>
                              <a:schemeClr val="accent1">
                                <a:lumMod val="75000"/>
                              </a:schemeClr>
                            </a:soli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</a:rPr>
                          <m:t>𝒂</m:t>
                        </m:r>
                      </m:num>
                      <m:den>
                        <m:r>
                          <a:rPr lang="cs-CZ" sz="2800" b="1" i="1" smtClean="0">
                            <a:ln w="11430"/>
                            <a:solidFill>
                              <a:schemeClr val="accent1">
                                <a:lumMod val="75000"/>
                              </a:schemeClr>
                            </a:solidFill>
                            <a:effectLst>
                              <a:outerShdw blurRad="50800" dist="39000" dir="5460000" algn="tl">
                                <a:srgbClr val="000000">
                                  <a:alpha val="38000"/>
                                </a:srgbClr>
                              </a:outerShdw>
                            </a:effectLst>
                            <a:latin typeface="Cambria Math"/>
                          </a:rPr>
                          <m:t>𝒃</m:t>
                        </m:r>
                      </m:den>
                    </m:f>
                  </m:oMath>
                </a14:m>
                <a:r>
                  <a:rPr lang="cs-CZ" sz="2800" b="1" dirty="0">
                    <a:ln w="11430"/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50800" dist="39000" dir="5460000" algn="tl">
                        <a:srgbClr val="000000">
                          <a:alpha val="38000"/>
                        </a:srgbClr>
                      </a:outerShdw>
                    </a:effectLst>
                  </a:rPr>
                  <a:t> </a:t>
                </a:r>
              </a:p>
            </p:txBody>
          </p:sp>
        </mc:Choice>
        <mc:Fallback xmlns="">
          <p:sp>
            <p:nvSpPr>
              <p:cNvPr id="18" name="Obdélník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3224" y="3140968"/>
                <a:ext cx="1782656" cy="991331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>
                <a:noFill/>
              </a:ln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44450" dist="27940" dir="5400000" algn="ctr">
                  <a:srgbClr val="000000">
                    <a:alpha val="32000"/>
                  </a:srgbClr>
                </a:outerShd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84907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1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5" grpId="0" animBg="1"/>
      <p:bldP spid="6" grpId="0" animBg="1"/>
      <p:bldP spid="7" grpId="0"/>
      <p:bldP spid="8" grpId="0" animBg="1"/>
      <p:bldP spid="9" grpId="0"/>
      <p:bldP spid="10" grpId="0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7118" y="1838531"/>
            <a:ext cx="5378307" cy="4971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určujeme hodnoty 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funkce TANGENS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251520" y="1700808"/>
            <a:ext cx="2664296" cy="864095"/>
          </a:xfrm>
          <a:prstGeom prst="roundRect">
            <a:avLst>
              <a:gd name="adj" fmla="val 46676"/>
            </a:avLst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TABULKY</a:t>
            </a:r>
            <a:endParaRPr lang="cs-CZ" sz="2800" b="1" dirty="0">
              <a:solidFill>
                <a:srgbClr val="FF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66910" y="2637202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Jak určíme hodnotu tangens </a:t>
            </a:r>
            <a:br>
              <a:rPr lang="cs-CZ" sz="2400" b="1" dirty="0" smtClean="0"/>
            </a:br>
            <a:r>
              <a:rPr lang="cs-CZ" sz="2400" b="1" dirty="0" smtClean="0"/>
              <a:t>pomocí tabulek?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4124014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tg </a:t>
            </a: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cs-CZ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° =</a:t>
            </a:r>
            <a:endParaRPr lang="cs-CZ" sz="2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7" name="Přímá spojnice se šipkou 6"/>
          <p:cNvCxnSpPr>
            <a:endCxn id="12" idx="0"/>
          </p:cNvCxnSpPr>
          <p:nvPr/>
        </p:nvCxnSpPr>
        <p:spPr>
          <a:xfrm>
            <a:off x="3678202" y="2422100"/>
            <a:ext cx="0" cy="1557898"/>
          </a:xfrm>
          <a:prstGeom prst="straightConnector1">
            <a:avLst/>
          </a:prstGeom>
          <a:ln w="762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ál 7"/>
          <p:cNvSpPr/>
          <p:nvPr/>
        </p:nvSpPr>
        <p:spPr>
          <a:xfrm>
            <a:off x="3410658" y="1861529"/>
            <a:ext cx="648072" cy="432047"/>
          </a:xfrm>
          <a:prstGeom prst="ellipse">
            <a:avLst/>
          </a:prstGeom>
          <a:solidFill>
            <a:srgbClr val="FFFF00">
              <a:alpha val="2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3354166" y="3979998"/>
            <a:ext cx="648072" cy="288031"/>
          </a:xfrm>
          <a:prstGeom prst="ellipse">
            <a:avLst/>
          </a:prstGeom>
          <a:solidFill>
            <a:srgbClr val="92D050">
              <a:alpha val="2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" name="Přímá spojnice se šipkou 12"/>
          <p:cNvCxnSpPr/>
          <p:nvPr/>
        </p:nvCxnSpPr>
        <p:spPr>
          <a:xfrm>
            <a:off x="3983163" y="4237153"/>
            <a:ext cx="341613" cy="0"/>
          </a:xfrm>
          <a:prstGeom prst="straightConnector1">
            <a:avLst/>
          </a:prstGeom>
          <a:ln w="762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ál 18"/>
          <p:cNvSpPr/>
          <p:nvPr/>
        </p:nvSpPr>
        <p:spPr>
          <a:xfrm>
            <a:off x="4002238" y="3989946"/>
            <a:ext cx="812881" cy="288031"/>
          </a:xfrm>
          <a:prstGeom prst="ellipse">
            <a:avLst/>
          </a:prstGeom>
          <a:solidFill>
            <a:srgbClr val="92D050">
              <a:alpha val="2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635670" y="4062459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0,0875</a:t>
            </a:r>
            <a:endParaRPr lang="cs-CZ" sz="2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51520" y="4786790"/>
            <a:ext cx="18200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tg 9° 20´=</a:t>
            </a:r>
            <a:endParaRPr lang="cs-CZ" sz="2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249449" y="5423909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tg 12°40´ =</a:t>
            </a:r>
            <a:endParaRPr lang="cs-CZ" sz="2400" b="1" dirty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848461" y="4756013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0,1644</a:t>
            </a:r>
            <a:endParaRPr lang="cs-CZ" sz="28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006241" y="5393131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0,2247</a:t>
            </a:r>
            <a:endParaRPr lang="cs-CZ" sz="2800" dirty="0"/>
          </a:p>
        </p:txBody>
      </p:sp>
      <p:cxnSp>
        <p:nvCxnSpPr>
          <p:cNvPr id="26" name="Přímá spojnice se šipkou 25"/>
          <p:cNvCxnSpPr/>
          <p:nvPr/>
        </p:nvCxnSpPr>
        <p:spPr>
          <a:xfrm>
            <a:off x="3671085" y="2329411"/>
            <a:ext cx="7117" cy="2606252"/>
          </a:xfrm>
          <a:prstGeom prst="straightConnector1">
            <a:avLst/>
          </a:prstGeom>
          <a:ln w="762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vál 27"/>
          <p:cNvSpPr/>
          <p:nvPr/>
        </p:nvSpPr>
        <p:spPr>
          <a:xfrm>
            <a:off x="3330036" y="5874357"/>
            <a:ext cx="648072" cy="288031"/>
          </a:xfrm>
          <a:prstGeom prst="ellipse">
            <a:avLst/>
          </a:prstGeom>
          <a:solidFill>
            <a:srgbClr val="FF9900">
              <a:alpha val="2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vál 28"/>
          <p:cNvSpPr/>
          <p:nvPr/>
        </p:nvSpPr>
        <p:spPr>
          <a:xfrm>
            <a:off x="3350607" y="4960424"/>
            <a:ext cx="648072" cy="288031"/>
          </a:xfrm>
          <a:prstGeom prst="ellipse">
            <a:avLst/>
          </a:prstGeom>
          <a:solidFill>
            <a:srgbClr val="00B0F0">
              <a:alpha val="2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vál 29"/>
          <p:cNvSpPr/>
          <p:nvPr/>
        </p:nvSpPr>
        <p:spPr>
          <a:xfrm>
            <a:off x="6855984" y="5921411"/>
            <a:ext cx="812881" cy="288031"/>
          </a:xfrm>
          <a:prstGeom prst="ellipse">
            <a:avLst/>
          </a:prstGeom>
          <a:solidFill>
            <a:srgbClr val="FF9900">
              <a:alpha val="2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/>
          <p:cNvSpPr/>
          <p:nvPr/>
        </p:nvSpPr>
        <p:spPr>
          <a:xfrm>
            <a:off x="5220945" y="4935663"/>
            <a:ext cx="812881" cy="288031"/>
          </a:xfrm>
          <a:prstGeom prst="ellipse">
            <a:avLst/>
          </a:prstGeom>
          <a:solidFill>
            <a:srgbClr val="00B0F0">
              <a:alpha val="2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2" name="Přímá spojnice se šipkou 31"/>
          <p:cNvCxnSpPr/>
          <p:nvPr/>
        </p:nvCxnSpPr>
        <p:spPr>
          <a:xfrm>
            <a:off x="3655923" y="2347350"/>
            <a:ext cx="17013" cy="3538224"/>
          </a:xfrm>
          <a:prstGeom prst="straightConnector1">
            <a:avLst/>
          </a:prstGeom>
          <a:ln w="76200">
            <a:solidFill>
              <a:srgbClr val="FF99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se šipkou 36"/>
          <p:cNvCxnSpPr/>
          <p:nvPr/>
        </p:nvCxnSpPr>
        <p:spPr>
          <a:xfrm>
            <a:off x="3983163" y="5133461"/>
            <a:ext cx="1221756" cy="0"/>
          </a:xfrm>
          <a:prstGeom prst="straightConnector1">
            <a:avLst/>
          </a:prstGeom>
          <a:ln w="76200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se šipkou 37"/>
          <p:cNvCxnSpPr/>
          <p:nvPr/>
        </p:nvCxnSpPr>
        <p:spPr>
          <a:xfrm>
            <a:off x="4058730" y="6018372"/>
            <a:ext cx="2797254" cy="0"/>
          </a:xfrm>
          <a:prstGeom prst="straightConnector1">
            <a:avLst/>
          </a:prstGeom>
          <a:ln w="76200">
            <a:solidFill>
              <a:srgbClr val="FF99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5731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750"/>
                            </p:stCondLst>
                            <p:childTnLst>
                              <p:par>
                                <p:cTn id="48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75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3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5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8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5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25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75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8" grpId="0" animBg="1"/>
      <p:bldP spid="12" grpId="0" animBg="1"/>
      <p:bldP spid="19" grpId="0" animBg="1"/>
      <p:bldP spid="18" grpId="0"/>
      <p:bldP spid="21" grpId="0"/>
      <p:bldP spid="22" grpId="0"/>
      <p:bldP spid="24" grpId="0"/>
      <p:bldP spid="25" grpId="0"/>
      <p:bldP spid="28" grpId="0" animBg="1"/>
      <p:bldP spid="29" grpId="0" animBg="1"/>
      <p:bldP spid="30" grpId="0" animBg="1"/>
      <p:bldP spid="3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Hodnoty funkce tangens 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tabulek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2999759"/>
            <a:ext cx="3384376" cy="3585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400" dirty="0" smtClean="0"/>
              <a:t>tg   0° </a:t>
            </a:r>
            <a:r>
              <a:rPr lang="cs-CZ" sz="2400" dirty="0"/>
              <a:t>= </a:t>
            </a:r>
            <a:r>
              <a:rPr lang="cs-CZ" sz="2400" dirty="0" smtClean="0"/>
              <a:t>_________</a:t>
            </a:r>
          </a:p>
          <a:p>
            <a:pPr>
              <a:spcAft>
                <a:spcPts val="600"/>
              </a:spcAft>
            </a:pPr>
            <a:r>
              <a:rPr lang="cs-CZ" sz="2400" dirty="0" smtClean="0"/>
              <a:t>tg   5° = _________</a:t>
            </a:r>
          </a:p>
          <a:p>
            <a:pPr>
              <a:spcAft>
                <a:spcPts val="600"/>
              </a:spcAft>
            </a:pPr>
            <a:r>
              <a:rPr lang="cs-CZ" sz="2400" dirty="0" smtClean="0"/>
              <a:t>tg 10° </a:t>
            </a:r>
            <a:r>
              <a:rPr lang="cs-CZ" sz="2400" dirty="0"/>
              <a:t>= _________</a:t>
            </a:r>
          </a:p>
          <a:p>
            <a:pPr>
              <a:spcAft>
                <a:spcPts val="600"/>
              </a:spcAft>
            </a:pPr>
            <a:r>
              <a:rPr lang="cs-CZ" sz="2400" dirty="0" smtClean="0"/>
              <a:t>tg 15° </a:t>
            </a:r>
            <a:r>
              <a:rPr lang="cs-CZ" sz="2400" dirty="0"/>
              <a:t>= _________</a:t>
            </a:r>
          </a:p>
          <a:p>
            <a:pPr>
              <a:spcAft>
                <a:spcPts val="600"/>
              </a:spcAft>
            </a:pPr>
            <a:r>
              <a:rPr lang="cs-CZ" sz="2400" dirty="0" smtClean="0"/>
              <a:t>tg 20° </a:t>
            </a:r>
            <a:r>
              <a:rPr lang="cs-CZ" sz="2400" dirty="0"/>
              <a:t>= _________</a:t>
            </a:r>
          </a:p>
          <a:p>
            <a:pPr>
              <a:spcAft>
                <a:spcPts val="600"/>
              </a:spcAft>
            </a:pPr>
            <a:r>
              <a:rPr lang="cs-CZ" sz="2400" dirty="0" smtClean="0"/>
              <a:t>tg 25° </a:t>
            </a:r>
            <a:r>
              <a:rPr lang="cs-CZ" sz="2400" dirty="0"/>
              <a:t>= _________</a:t>
            </a:r>
          </a:p>
          <a:p>
            <a:pPr>
              <a:spcAft>
                <a:spcPts val="600"/>
              </a:spcAft>
            </a:pPr>
            <a:r>
              <a:rPr lang="cs-CZ" sz="2400" dirty="0" smtClean="0"/>
              <a:t>tg 30° </a:t>
            </a:r>
            <a:r>
              <a:rPr lang="cs-CZ" sz="2400" dirty="0"/>
              <a:t>= _________</a:t>
            </a:r>
          </a:p>
          <a:p>
            <a:pPr>
              <a:spcAft>
                <a:spcPts val="600"/>
              </a:spcAft>
            </a:pPr>
            <a:r>
              <a:rPr lang="cs-CZ" sz="2400" dirty="0" smtClean="0"/>
              <a:t>tg 35° </a:t>
            </a:r>
            <a:r>
              <a:rPr lang="cs-CZ" sz="2400" dirty="0"/>
              <a:t>= </a:t>
            </a:r>
            <a:r>
              <a:rPr lang="cs-CZ" sz="2400" dirty="0" smtClean="0"/>
              <a:t>_________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148064" y="1666659"/>
            <a:ext cx="3384376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400" dirty="0" smtClean="0"/>
              <a:t>tg </a:t>
            </a:r>
            <a:r>
              <a:rPr lang="cs-CZ" sz="2400" dirty="0"/>
              <a:t>40° = _________</a:t>
            </a:r>
          </a:p>
          <a:p>
            <a:pPr>
              <a:spcAft>
                <a:spcPts val="600"/>
              </a:spcAft>
            </a:pPr>
            <a:r>
              <a:rPr lang="cs-CZ" sz="2400" dirty="0" smtClean="0"/>
              <a:t>tg </a:t>
            </a:r>
            <a:r>
              <a:rPr lang="cs-CZ" sz="2400" dirty="0"/>
              <a:t>45° = </a:t>
            </a:r>
            <a:r>
              <a:rPr lang="cs-CZ" sz="2400" dirty="0" smtClean="0"/>
              <a:t>_________</a:t>
            </a:r>
          </a:p>
          <a:p>
            <a:pPr>
              <a:spcAft>
                <a:spcPts val="600"/>
              </a:spcAft>
            </a:pPr>
            <a:r>
              <a:rPr lang="cs-CZ" sz="2400" dirty="0" smtClean="0"/>
              <a:t>tg 50° </a:t>
            </a:r>
            <a:r>
              <a:rPr lang="cs-CZ" sz="2400" dirty="0"/>
              <a:t>= </a:t>
            </a:r>
            <a:r>
              <a:rPr lang="cs-CZ" sz="2400" dirty="0" smtClean="0"/>
              <a:t>_________</a:t>
            </a:r>
          </a:p>
          <a:p>
            <a:pPr>
              <a:spcAft>
                <a:spcPts val="600"/>
              </a:spcAft>
            </a:pPr>
            <a:r>
              <a:rPr lang="cs-CZ" sz="2400" dirty="0" smtClean="0"/>
              <a:t>tg 55° = _________</a:t>
            </a:r>
          </a:p>
          <a:p>
            <a:pPr>
              <a:spcAft>
                <a:spcPts val="600"/>
              </a:spcAft>
            </a:pPr>
            <a:r>
              <a:rPr lang="cs-CZ" sz="2400" dirty="0" smtClean="0"/>
              <a:t>tg 60° </a:t>
            </a:r>
            <a:r>
              <a:rPr lang="cs-CZ" sz="2400" dirty="0"/>
              <a:t>= _________</a:t>
            </a:r>
          </a:p>
          <a:p>
            <a:pPr>
              <a:spcAft>
                <a:spcPts val="600"/>
              </a:spcAft>
            </a:pPr>
            <a:r>
              <a:rPr lang="cs-CZ" sz="2400" dirty="0" smtClean="0"/>
              <a:t>tg 65° </a:t>
            </a:r>
            <a:r>
              <a:rPr lang="cs-CZ" sz="2400" dirty="0"/>
              <a:t>= _________</a:t>
            </a:r>
          </a:p>
          <a:p>
            <a:pPr>
              <a:spcAft>
                <a:spcPts val="600"/>
              </a:spcAft>
            </a:pPr>
            <a:r>
              <a:rPr lang="cs-CZ" sz="2400" dirty="0" smtClean="0"/>
              <a:t>tg 70° </a:t>
            </a:r>
            <a:r>
              <a:rPr lang="cs-CZ" sz="2400" dirty="0"/>
              <a:t>= _________</a:t>
            </a:r>
          </a:p>
          <a:p>
            <a:pPr>
              <a:spcAft>
                <a:spcPts val="600"/>
              </a:spcAft>
            </a:pPr>
            <a:r>
              <a:rPr lang="cs-CZ" sz="2400" dirty="0" smtClean="0"/>
              <a:t>tg 75° </a:t>
            </a:r>
            <a:r>
              <a:rPr lang="cs-CZ" sz="2400" dirty="0"/>
              <a:t>= _________</a:t>
            </a:r>
          </a:p>
          <a:p>
            <a:pPr>
              <a:spcAft>
                <a:spcPts val="600"/>
              </a:spcAft>
            </a:pPr>
            <a:r>
              <a:rPr lang="cs-CZ" sz="2400" dirty="0" smtClean="0"/>
              <a:t>tg 80° </a:t>
            </a:r>
            <a:r>
              <a:rPr lang="cs-CZ" sz="2400" dirty="0"/>
              <a:t>= _________</a:t>
            </a:r>
          </a:p>
          <a:p>
            <a:pPr>
              <a:spcAft>
                <a:spcPts val="600"/>
              </a:spcAft>
            </a:pPr>
            <a:r>
              <a:rPr lang="cs-CZ" sz="2400" dirty="0" smtClean="0"/>
              <a:t>tg 85° </a:t>
            </a:r>
            <a:r>
              <a:rPr lang="cs-CZ" sz="2400" dirty="0"/>
              <a:t>= _________</a:t>
            </a:r>
          </a:p>
          <a:p>
            <a:pPr>
              <a:spcAft>
                <a:spcPts val="600"/>
              </a:spcAft>
            </a:pPr>
            <a:r>
              <a:rPr lang="cs-CZ" sz="2400" dirty="0" smtClean="0"/>
              <a:t>tg 90° </a:t>
            </a:r>
            <a:r>
              <a:rPr lang="cs-CZ" sz="2400" dirty="0"/>
              <a:t>= </a:t>
            </a:r>
            <a:r>
              <a:rPr lang="cs-CZ" sz="2400" dirty="0" smtClean="0"/>
              <a:t>_________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6322" y="1654641"/>
            <a:ext cx="4541702" cy="1015663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Hledejte v tabulkách. </a:t>
            </a:r>
          </a:p>
          <a:p>
            <a:pPr algn="ctr"/>
            <a:r>
              <a:rPr lang="cs-CZ" sz="2000" b="1" dirty="0" smtClean="0"/>
              <a:t>Pak se podívejte, jak se mění hodnoty </a:t>
            </a:r>
          </a:p>
          <a:p>
            <a:pPr algn="ctr"/>
            <a:r>
              <a:rPr lang="cs-CZ" sz="2000" b="1" dirty="0" smtClean="0"/>
              <a:t>funkce tangens rostoucí hodnotou úhlu.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43306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uiExpand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Hodnoty funkce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tANGENS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tabulek a na kalkulačce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2329100"/>
            <a:ext cx="3672408" cy="4237057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cs-CZ" sz="2400" dirty="0" smtClean="0"/>
              <a:t>tg 10°20´ </a:t>
            </a:r>
            <a:r>
              <a:rPr lang="cs-CZ" sz="2400" dirty="0"/>
              <a:t>= </a:t>
            </a:r>
            <a:r>
              <a:rPr lang="cs-CZ" sz="2400" dirty="0" smtClean="0"/>
              <a:t>_________</a:t>
            </a:r>
          </a:p>
          <a:p>
            <a:pPr>
              <a:spcAft>
                <a:spcPts val="800"/>
              </a:spcAft>
            </a:pPr>
            <a:r>
              <a:rPr lang="cs-CZ" sz="2400" dirty="0" smtClean="0"/>
              <a:t>tg 25°30´ = _________</a:t>
            </a:r>
          </a:p>
          <a:p>
            <a:pPr>
              <a:spcAft>
                <a:spcPts val="800"/>
              </a:spcAft>
            </a:pPr>
            <a:r>
              <a:rPr lang="cs-CZ" sz="2400" dirty="0" smtClean="0"/>
              <a:t>tg 10°10´ </a:t>
            </a:r>
            <a:r>
              <a:rPr lang="cs-CZ" sz="2400" dirty="0"/>
              <a:t>= _________</a:t>
            </a:r>
          </a:p>
          <a:p>
            <a:pPr>
              <a:spcAft>
                <a:spcPts val="800"/>
              </a:spcAft>
            </a:pPr>
            <a:r>
              <a:rPr lang="cs-CZ" sz="2400" dirty="0" smtClean="0"/>
              <a:t>tg 23°20´ </a:t>
            </a:r>
            <a:r>
              <a:rPr lang="cs-CZ" sz="2400" dirty="0"/>
              <a:t>= _________</a:t>
            </a:r>
          </a:p>
          <a:p>
            <a:pPr>
              <a:spcAft>
                <a:spcPts val="800"/>
              </a:spcAft>
            </a:pPr>
            <a:r>
              <a:rPr lang="cs-CZ" sz="2400" dirty="0" smtClean="0"/>
              <a:t>tg 32°20° </a:t>
            </a:r>
            <a:r>
              <a:rPr lang="cs-CZ" sz="2400" dirty="0"/>
              <a:t>= _________</a:t>
            </a:r>
          </a:p>
          <a:p>
            <a:pPr>
              <a:spcAft>
                <a:spcPts val="800"/>
              </a:spcAft>
            </a:pPr>
            <a:r>
              <a:rPr lang="cs-CZ" sz="2400" dirty="0" smtClean="0"/>
              <a:t>tg 28°40´ </a:t>
            </a:r>
            <a:r>
              <a:rPr lang="cs-CZ" sz="2400" dirty="0"/>
              <a:t>= _________</a:t>
            </a:r>
          </a:p>
          <a:p>
            <a:pPr>
              <a:spcAft>
                <a:spcPts val="800"/>
              </a:spcAft>
            </a:pPr>
            <a:r>
              <a:rPr lang="cs-CZ" sz="2400" dirty="0" smtClean="0"/>
              <a:t>tg 39°50´ </a:t>
            </a:r>
            <a:r>
              <a:rPr lang="cs-CZ" sz="2400" dirty="0"/>
              <a:t>= _________</a:t>
            </a:r>
          </a:p>
          <a:p>
            <a:pPr>
              <a:spcAft>
                <a:spcPts val="800"/>
              </a:spcAft>
            </a:pPr>
            <a:r>
              <a:rPr lang="cs-CZ" sz="2400" dirty="0" smtClean="0"/>
              <a:t>tg 63°30´ </a:t>
            </a:r>
            <a:r>
              <a:rPr lang="cs-CZ" sz="2400" dirty="0"/>
              <a:t>= _________</a:t>
            </a:r>
          </a:p>
          <a:p>
            <a:pPr>
              <a:spcAft>
                <a:spcPts val="800"/>
              </a:spcAft>
            </a:pPr>
            <a:r>
              <a:rPr lang="cs-CZ" sz="2400" dirty="0" smtClean="0"/>
              <a:t>tg 45°20´ </a:t>
            </a:r>
            <a:r>
              <a:rPr lang="cs-CZ" sz="2400" dirty="0"/>
              <a:t>= </a:t>
            </a:r>
            <a:r>
              <a:rPr lang="cs-CZ" sz="2400" dirty="0" smtClean="0"/>
              <a:t>_________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18302" y="2329100"/>
            <a:ext cx="3642130" cy="423705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800"/>
              </a:spcAft>
            </a:pPr>
            <a:r>
              <a:rPr lang="cs-CZ" sz="2400" dirty="0" smtClean="0"/>
              <a:t>tg 10°20´ </a:t>
            </a:r>
            <a:r>
              <a:rPr lang="cs-CZ" sz="2400" dirty="0"/>
              <a:t>= </a:t>
            </a:r>
            <a:r>
              <a:rPr lang="cs-CZ" sz="2400" dirty="0" smtClean="0"/>
              <a:t>_________</a:t>
            </a:r>
          </a:p>
          <a:p>
            <a:pPr>
              <a:spcAft>
                <a:spcPts val="800"/>
              </a:spcAft>
            </a:pPr>
            <a:r>
              <a:rPr lang="cs-CZ" sz="2400" dirty="0" smtClean="0"/>
              <a:t>tg 25°30´ = _________</a:t>
            </a:r>
          </a:p>
          <a:p>
            <a:pPr>
              <a:spcAft>
                <a:spcPts val="800"/>
              </a:spcAft>
            </a:pPr>
            <a:r>
              <a:rPr lang="cs-CZ" sz="2400" dirty="0" smtClean="0"/>
              <a:t>tg 10°10´ </a:t>
            </a:r>
            <a:r>
              <a:rPr lang="cs-CZ" sz="2400" dirty="0"/>
              <a:t>= _________</a:t>
            </a:r>
          </a:p>
          <a:p>
            <a:pPr>
              <a:spcAft>
                <a:spcPts val="800"/>
              </a:spcAft>
            </a:pPr>
            <a:r>
              <a:rPr lang="cs-CZ" sz="2400" dirty="0" smtClean="0"/>
              <a:t>tg 23°20´ </a:t>
            </a:r>
            <a:r>
              <a:rPr lang="cs-CZ" sz="2400" dirty="0"/>
              <a:t>= _________</a:t>
            </a:r>
          </a:p>
          <a:p>
            <a:pPr>
              <a:spcAft>
                <a:spcPts val="800"/>
              </a:spcAft>
            </a:pPr>
            <a:r>
              <a:rPr lang="cs-CZ" sz="2400" dirty="0" smtClean="0"/>
              <a:t>tg 32°20° </a:t>
            </a:r>
            <a:r>
              <a:rPr lang="cs-CZ" sz="2400" dirty="0"/>
              <a:t>= _________</a:t>
            </a:r>
          </a:p>
          <a:p>
            <a:pPr>
              <a:spcAft>
                <a:spcPts val="800"/>
              </a:spcAft>
            </a:pPr>
            <a:r>
              <a:rPr lang="cs-CZ" sz="2400" dirty="0" smtClean="0"/>
              <a:t>tg 28°40´ </a:t>
            </a:r>
            <a:r>
              <a:rPr lang="cs-CZ" sz="2400" dirty="0"/>
              <a:t>= _________</a:t>
            </a:r>
          </a:p>
          <a:p>
            <a:pPr>
              <a:spcAft>
                <a:spcPts val="800"/>
              </a:spcAft>
            </a:pPr>
            <a:r>
              <a:rPr lang="cs-CZ" sz="2400" dirty="0" smtClean="0"/>
              <a:t>tg 39°50´ </a:t>
            </a:r>
            <a:r>
              <a:rPr lang="cs-CZ" sz="2400" dirty="0"/>
              <a:t>= _________</a:t>
            </a:r>
          </a:p>
          <a:p>
            <a:pPr>
              <a:spcAft>
                <a:spcPts val="800"/>
              </a:spcAft>
            </a:pPr>
            <a:r>
              <a:rPr lang="cs-CZ" sz="2400" dirty="0" smtClean="0"/>
              <a:t>tg 63°30´ </a:t>
            </a:r>
            <a:r>
              <a:rPr lang="cs-CZ" sz="2400" dirty="0"/>
              <a:t>= _________</a:t>
            </a:r>
          </a:p>
          <a:p>
            <a:pPr>
              <a:spcAft>
                <a:spcPts val="800"/>
              </a:spcAft>
            </a:pPr>
            <a:r>
              <a:rPr lang="cs-CZ" sz="2400" dirty="0" smtClean="0"/>
              <a:t>tg 45°20´ </a:t>
            </a:r>
            <a:r>
              <a:rPr lang="cs-CZ" sz="2400" dirty="0"/>
              <a:t>= </a:t>
            </a:r>
            <a:r>
              <a:rPr lang="cs-CZ" sz="2400" dirty="0" smtClean="0"/>
              <a:t>_________</a:t>
            </a:r>
            <a:endParaRPr lang="cs-CZ" sz="2400" dirty="0"/>
          </a:p>
        </p:txBody>
      </p:sp>
      <p:sp>
        <p:nvSpPr>
          <p:cNvPr id="6" name="Zaoblený obdélníkový popisek 5"/>
          <p:cNvSpPr/>
          <p:nvPr/>
        </p:nvSpPr>
        <p:spPr>
          <a:xfrm>
            <a:off x="395536" y="1700808"/>
            <a:ext cx="3672408" cy="432048"/>
          </a:xfrm>
          <a:prstGeom prst="wedgeRoundRectCallout">
            <a:avLst>
              <a:gd name="adj1" fmla="val 3323"/>
              <a:gd name="adj2" fmla="val 87771"/>
              <a:gd name="adj3" fmla="val 16667"/>
            </a:avLst>
          </a:prstGeom>
          <a:solidFill>
            <a:schemeClr val="bg2">
              <a:lumMod val="90000"/>
            </a:schemeClr>
          </a:solidFill>
          <a:ln w="19050">
            <a:solidFill>
              <a:srgbClr val="C0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Hledáme v tabulkách</a:t>
            </a:r>
            <a:endParaRPr lang="cs-CZ" sz="2400" b="1" dirty="0"/>
          </a:p>
        </p:txBody>
      </p:sp>
      <p:sp>
        <p:nvSpPr>
          <p:cNvPr id="7" name="Zaoblený obdélníkový popisek 6"/>
          <p:cNvSpPr/>
          <p:nvPr/>
        </p:nvSpPr>
        <p:spPr>
          <a:xfrm>
            <a:off x="4788024" y="1700808"/>
            <a:ext cx="3672408" cy="432048"/>
          </a:xfrm>
          <a:prstGeom prst="wedgeRoundRectCallout">
            <a:avLst>
              <a:gd name="adj1" fmla="val -1508"/>
              <a:gd name="adj2" fmla="val 94089"/>
              <a:gd name="adj3" fmla="val 16667"/>
            </a:avLst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Hledáme na kalkulačce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900221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Graf Funkce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TANGENS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8" y="2464336"/>
            <a:ext cx="2209508" cy="181588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cs-CZ" sz="2800" dirty="0" smtClean="0"/>
              <a:t>Graf</a:t>
            </a:r>
            <a:r>
              <a:rPr lang="cs-CZ" sz="2800" b="1" dirty="0" smtClean="0"/>
              <a:t> </a:t>
            </a:r>
            <a:br>
              <a:rPr lang="cs-CZ" sz="2800" b="1" dirty="0" smtClean="0"/>
            </a:b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tg </a:t>
            </a:r>
            <a:r>
              <a:rPr lang="el-G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 </a:t>
            </a:r>
            <a:r>
              <a:rPr lang="cs-CZ" sz="2800" b="1" dirty="0" smtClean="0"/>
              <a:t/>
            </a:r>
            <a:br>
              <a:rPr lang="cs-CZ" sz="2800" b="1" dirty="0" smtClean="0"/>
            </a:br>
            <a:r>
              <a:rPr lang="cs-CZ" sz="2800" dirty="0" smtClean="0"/>
              <a:t>pro úhly</a:t>
            </a:r>
            <a:br>
              <a:rPr lang="cs-CZ" sz="2800" dirty="0" smtClean="0"/>
            </a:b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0°&lt; </a:t>
            </a:r>
            <a:r>
              <a:rPr lang="el-G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&lt; 90°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99411841"/>
              </p:ext>
            </p:extLst>
          </p:nvPr>
        </p:nvGraphicFramePr>
        <p:xfrm>
          <a:off x="3419872" y="2430909"/>
          <a:ext cx="5184576" cy="41044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9605648"/>
              </p:ext>
            </p:extLst>
          </p:nvPr>
        </p:nvGraphicFramePr>
        <p:xfrm>
          <a:off x="3419872" y="1700808"/>
          <a:ext cx="5267911" cy="57606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68943"/>
                <a:gridCol w="418088"/>
                <a:gridCol w="418088"/>
                <a:gridCol w="418088"/>
                <a:gridCol w="418088"/>
                <a:gridCol w="418088"/>
                <a:gridCol w="418088"/>
                <a:gridCol w="418088"/>
                <a:gridCol w="418088"/>
                <a:gridCol w="418088"/>
                <a:gridCol w="418088"/>
                <a:gridCol w="418088"/>
              </a:tblGrid>
              <a:tr h="297929"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u="none" strike="noStrike" dirty="0">
                          <a:effectLst/>
                        </a:rPr>
                        <a:t>Stupně:</a:t>
                      </a:r>
                      <a:endParaRPr lang="cs-CZ" sz="12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u="none" strike="noStrike" dirty="0">
                          <a:effectLst/>
                        </a:rPr>
                        <a:t>0</a:t>
                      </a:r>
                      <a:endParaRPr lang="cs-CZ" sz="12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u="none" strike="noStrike" dirty="0">
                          <a:effectLst/>
                        </a:rPr>
                        <a:t>10</a:t>
                      </a:r>
                      <a:endParaRPr lang="cs-CZ" sz="12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u="none" strike="noStrike" dirty="0">
                          <a:effectLst/>
                        </a:rPr>
                        <a:t>20</a:t>
                      </a:r>
                      <a:endParaRPr lang="cs-CZ" sz="12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u="none" strike="noStrike" dirty="0">
                          <a:effectLst/>
                        </a:rPr>
                        <a:t>30</a:t>
                      </a:r>
                      <a:endParaRPr lang="cs-CZ" sz="12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u="none" strike="noStrike" dirty="0">
                          <a:effectLst/>
                        </a:rPr>
                        <a:t>40</a:t>
                      </a:r>
                      <a:endParaRPr lang="cs-CZ" sz="12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u="none" strike="noStrike" dirty="0">
                          <a:effectLst/>
                        </a:rPr>
                        <a:t>50</a:t>
                      </a:r>
                      <a:endParaRPr lang="cs-CZ" sz="12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u="none" strike="noStrike" dirty="0">
                          <a:effectLst/>
                        </a:rPr>
                        <a:t>60</a:t>
                      </a:r>
                      <a:endParaRPr lang="cs-CZ" sz="12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u="none" strike="noStrike" dirty="0">
                          <a:effectLst/>
                        </a:rPr>
                        <a:t>70</a:t>
                      </a:r>
                      <a:endParaRPr lang="cs-CZ" sz="12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u="none" strike="noStrike" dirty="0">
                          <a:effectLst/>
                        </a:rPr>
                        <a:t>75</a:t>
                      </a:r>
                      <a:endParaRPr lang="cs-CZ" sz="12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u="none" strike="noStrike" dirty="0">
                          <a:effectLst/>
                        </a:rPr>
                        <a:t>80</a:t>
                      </a:r>
                      <a:endParaRPr lang="cs-CZ" sz="12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u="none" strike="noStrike" dirty="0">
                          <a:effectLst/>
                        </a:rPr>
                        <a:t> </a:t>
                      </a:r>
                      <a:endParaRPr lang="cs-CZ" sz="12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78136"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u="none" strike="noStrike">
                          <a:effectLst/>
                        </a:rPr>
                        <a:t>tangens:</a:t>
                      </a:r>
                      <a:endParaRPr lang="cs-CZ" sz="1200" b="1" i="0" u="none" strike="noStrike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u="none" strike="noStrike" dirty="0">
                          <a:effectLst/>
                        </a:rPr>
                        <a:t>0,00</a:t>
                      </a:r>
                      <a:endParaRPr lang="cs-CZ" sz="12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u="none" strike="noStrike">
                          <a:effectLst/>
                        </a:rPr>
                        <a:t>0,18</a:t>
                      </a:r>
                      <a:endParaRPr lang="cs-CZ" sz="1200" b="1" i="0" u="none" strike="noStrike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u="none" strike="noStrike">
                          <a:effectLst/>
                        </a:rPr>
                        <a:t>0,36</a:t>
                      </a:r>
                      <a:endParaRPr lang="cs-CZ" sz="1200" b="1" i="0" u="none" strike="noStrike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u="none" strike="noStrike">
                          <a:effectLst/>
                        </a:rPr>
                        <a:t>0,58</a:t>
                      </a:r>
                      <a:endParaRPr lang="cs-CZ" sz="1200" b="1" i="0" u="none" strike="noStrike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u="none" strike="noStrike">
                          <a:effectLst/>
                        </a:rPr>
                        <a:t>0,84</a:t>
                      </a:r>
                      <a:endParaRPr lang="cs-CZ" sz="1200" b="1" i="0" u="none" strike="noStrike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u="none" strike="noStrike">
                          <a:effectLst/>
                        </a:rPr>
                        <a:t>1,19</a:t>
                      </a:r>
                      <a:endParaRPr lang="cs-CZ" sz="1200" b="1" i="0" u="none" strike="noStrike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u="none" strike="noStrike" dirty="0">
                          <a:effectLst/>
                        </a:rPr>
                        <a:t>1,73</a:t>
                      </a:r>
                      <a:endParaRPr lang="cs-CZ" sz="12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u="none" strike="noStrike" dirty="0">
                          <a:effectLst/>
                        </a:rPr>
                        <a:t>2,75</a:t>
                      </a:r>
                      <a:endParaRPr lang="cs-CZ" sz="12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u="none" strike="noStrike" dirty="0">
                          <a:effectLst/>
                        </a:rPr>
                        <a:t>3,73</a:t>
                      </a:r>
                      <a:endParaRPr lang="cs-CZ" sz="12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u="none" strike="noStrike" dirty="0">
                          <a:effectLst/>
                        </a:rPr>
                        <a:t>5,67</a:t>
                      </a:r>
                      <a:endParaRPr lang="cs-CZ" sz="12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200" b="1" u="none" strike="noStrike" dirty="0">
                          <a:effectLst/>
                        </a:rPr>
                        <a:t> </a:t>
                      </a:r>
                      <a:endParaRPr lang="cs-CZ" sz="1200" b="1" i="0" u="none" strike="noStrike" dirty="0"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1248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Graphic spid="5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Graf Funkce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TANGENS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0856" y="1630015"/>
            <a:ext cx="8280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… a takhle vypadá graf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tg </a:t>
            </a:r>
            <a:r>
              <a:rPr lang="el-G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/>
              <a:t>pro úhly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0° &lt; </a:t>
            </a:r>
            <a:r>
              <a:rPr lang="el-G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&lt; 360°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2818" y="2273699"/>
            <a:ext cx="4079422" cy="4117137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3907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Graf Funkce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TANGENS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12042" y="1700808"/>
            <a:ext cx="84695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Funkce tangens je funkce periodická s periodou </a:t>
            </a:r>
            <a:r>
              <a:rPr lang="el-GR" sz="2400" b="1" dirty="0" smtClean="0"/>
              <a:t>π</a:t>
            </a:r>
            <a:r>
              <a:rPr lang="cs-CZ" sz="2400" b="1" dirty="0" smtClean="0"/>
              <a:t> (</a:t>
            </a:r>
            <a:r>
              <a:rPr lang="el-GR" sz="2400" b="1" dirty="0" smtClean="0"/>
              <a:t>π </a:t>
            </a:r>
            <a:r>
              <a:rPr lang="cs-CZ" sz="2400" b="1" dirty="0" smtClean="0"/>
              <a:t>=180°)</a:t>
            </a:r>
            <a:endParaRPr lang="cs-CZ" sz="2400" b="1" dirty="0"/>
          </a:p>
        </p:txBody>
      </p:sp>
      <p:pic>
        <p:nvPicPr>
          <p:cNvPr id="3076" name="Picture 4" descr="[Maple Plot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5762" y="2509956"/>
            <a:ext cx="5682084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4101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Funkce TANGENS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4258618" y="5790941"/>
            <a:ext cx="4587971" cy="46166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charset="0"/>
              </a:rPr>
              <a:t>Grafem je TANGENTOIDA</a:t>
            </a:r>
          </a:p>
        </p:txBody>
      </p:sp>
      <p:pic>
        <p:nvPicPr>
          <p:cNvPr id="3076" name="Picture 4" descr="infin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025" y="-563563"/>
            <a:ext cx="257175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infin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3700" y="-563563"/>
            <a:ext cx="257175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p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5275" y="0"/>
            <a:ext cx="24765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258618" y="1772815"/>
            <a:ext cx="4561854" cy="212365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400" b="1" dirty="0" smtClean="0"/>
              <a:t>Definičním oborem  </a:t>
            </a:r>
            <a:br>
              <a:rPr lang="cs-CZ" sz="2400" b="1" dirty="0" smtClean="0"/>
            </a:b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D(f) = R - {90° + k. 180°},</a:t>
            </a:r>
          </a:p>
          <a:p>
            <a:pPr algn="ctr"/>
            <a:endParaRPr lang="cs-CZ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Tedy funkce tangens není definována pro úhel 90°, 270°, … 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258618" y="4514479"/>
            <a:ext cx="4526109" cy="83099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Obor funkčních hodnot </a:t>
            </a:r>
            <a:br>
              <a:rPr lang="cs-CZ" sz="2400" b="1" dirty="0" smtClean="0"/>
            </a:b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H(f) = (-∞ ; ∞)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Soubor:Graf tangen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2" y="1916832"/>
            <a:ext cx="3589779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2104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1916" y="168044"/>
            <a:ext cx="8640960" cy="1143000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61916" y="1340768"/>
            <a:ext cx="8640960" cy="286232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Wingdings" pitchFamily="2" charset="2"/>
              <a:buChar char="v"/>
            </a:pPr>
            <a:r>
              <a:rPr lang="cs-CZ" sz="1400" dirty="0"/>
              <a:t>ODVÁRKO, Oldřich a Jiří KADLEČEK. </a:t>
            </a:r>
            <a:r>
              <a:rPr lang="cs-CZ" sz="1400" i="1" dirty="0"/>
              <a:t>Matematika pro 9. ročník základní školy</a:t>
            </a:r>
            <a:r>
              <a:rPr lang="cs-CZ" sz="1400" dirty="0"/>
              <a:t>. 2. vyd. Praha: Prometheus, 2004, 90 s. Učebnice pro základní školy (Prometheus). ISBN 978-80-7196-282-3. </a:t>
            </a:r>
          </a:p>
          <a:p>
            <a:pPr marL="342900" indent="-342900">
              <a:spcAft>
                <a:spcPts val="1200"/>
              </a:spcAft>
              <a:buFont typeface="Wingdings" pitchFamily="2" charset="2"/>
              <a:buChar char="v"/>
            </a:pPr>
            <a:r>
              <a:rPr lang="cs-CZ" sz="1400" dirty="0" smtClean="0"/>
              <a:t>Přispěvatelé </a:t>
            </a:r>
            <a:r>
              <a:rPr lang="cs-CZ" sz="1400" dirty="0"/>
              <a:t>Wikipedie,</a:t>
            </a:r>
            <a:r>
              <a:rPr lang="cs-CZ" sz="1400" i="1" dirty="0"/>
              <a:t> Goniometrická funkce</a:t>
            </a:r>
            <a:r>
              <a:rPr lang="cs-CZ" sz="1400" dirty="0"/>
              <a:t> [online], Wikipedie: Otevřená encyklopedie, c2013, Datum poslední revize 8. 03. 2013, 22:08 UTC, [citováno 20. 03. 2013] &lt;</a:t>
            </a:r>
            <a:r>
              <a:rPr lang="cs-CZ" sz="1400" dirty="0">
                <a:hlinkClick r:id="rId2"/>
              </a:rPr>
              <a:t>http://cs.wikipedia.org/w/</a:t>
            </a:r>
            <a:r>
              <a:rPr lang="cs-CZ" sz="1400" dirty="0" err="1">
                <a:hlinkClick r:id="rId2"/>
              </a:rPr>
              <a:t>index.php?title</a:t>
            </a:r>
            <a:r>
              <a:rPr lang="cs-CZ" sz="1400" dirty="0">
                <a:hlinkClick r:id="rId2"/>
              </a:rPr>
              <a:t>=Goniometrick%C3%A1_funkce&amp;oldid=9851461</a:t>
            </a:r>
            <a:r>
              <a:rPr lang="cs-CZ" sz="1400" dirty="0"/>
              <a:t>&gt; </a:t>
            </a:r>
            <a:endParaRPr lang="cs-CZ" sz="1400" dirty="0" smtClean="0"/>
          </a:p>
          <a:p>
            <a:pPr marL="342900" indent="-342900">
              <a:spcAft>
                <a:spcPts val="1200"/>
              </a:spcAft>
              <a:buFont typeface="Wingdings" pitchFamily="2" charset="2"/>
              <a:buChar char="v"/>
            </a:pPr>
            <a:r>
              <a:rPr lang="cs-CZ" sz="1400" dirty="0" smtClean="0"/>
              <a:t>Přispěvatelé </a:t>
            </a:r>
            <a:r>
              <a:rPr lang="cs-CZ" sz="1400" dirty="0"/>
              <a:t>Wikipedie,</a:t>
            </a:r>
            <a:r>
              <a:rPr lang="cs-CZ" sz="1400" i="1" dirty="0"/>
              <a:t> Tangens</a:t>
            </a:r>
            <a:r>
              <a:rPr lang="cs-CZ" sz="1400" dirty="0"/>
              <a:t> [online], Wikipedie: Otevřená encyklopedie, c2013, Datum poslední revize 9. 03. 2013, 11:51 UTC, [citováno 27. 03. 2013] &lt;</a:t>
            </a:r>
            <a:r>
              <a:rPr lang="cs-CZ" sz="1400" dirty="0">
                <a:hlinkClick r:id="rId3"/>
              </a:rPr>
              <a:t>http://cs.wikipedia.org/w/</a:t>
            </a:r>
            <a:r>
              <a:rPr lang="cs-CZ" sz="1400" dirty="0" err="1">
                <a:hlinkClick r:id="rId3"/>
              </a:rPr>
              <a:t>index.php?title</a:t>
            </a:r>
            <a:r>
              <a:rPr lang="cs-CZ" sz="1400" dirty="0">
                <a:hlinkClick r:id="rId3"/>
              </a:rPr>
              <a:t>=</a:t>
            </a:r>
            <a:r>
              <a:rPr lang="cs-CZ" sz="1400" dirty="0" err="1">
                <a:hlinkClick r:id="rId3"/>
              </a:rPr>
              <a:t>Tangens&amp;oldid</a:t>
            </a:r>
            <a:r>
              <a:rPr lang="cs-CZ" sz="1400" dirty="0">
                <a:hlinkClick r:id="rId3"/>
              </a:rPr>
              <a:t>=9866050</a:t>
            </a:r>
            <a:r>
              <a:rPr lang="cs-CZ" sz="1400" dirty="0"/>
              <a:t>&gt; </a:t>
            </a:r>
            <a:endParaRPr lang="cs-CZ" sz="1400" dirty="0" smtClean="0"/>
          </a:p>
          <a:p>
            <a:pPr marL="342900" indent="-342900">
              <a:spcAft>
                <a:spcPts val="1200"/>
              </a:spcAft>
              <a:buFont typeface="Wingdings" pitchFamily="2" charset="2"/>
              <a:buChar char="v"/>
            </a:pPr>
            <a:r>
              <a:rPr lang="cs-CZ" sz="1400" b="1" dirty="0" smtClean="0"/>
              <a:t>Grafy funkcí vytvořené pomocí programu Goniometrické Funkce 1.0.0.5.</a:t>
            </a:r>
            <a:endParaRPr lang="en-US" sz="1400" b="1" dirty="0"/>
          </a:p>
          <a:p>
            <a:pPr marL="342900" indent="-342900">
              <a:buFont typeface="Wingdings" pitchFamily="2" charset="2"/>
              <a:buChar char="v"/>
            </a:pP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48113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fault Them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řížka">
  <a:themeElements>
    <a:clrScheme name="Tvrdý obal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Black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řížka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1387</TotalTime>
  <Words>761</Words>
  <Application>Microsoft Office PowerPoint</Application>
  <PresentationFormat>Předvádění na obrazovce (4:3)</PresentationFormat>
  <Paragraphs>213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18</vt:i4>
      </vt:variant>
    </vt:vector>
  </HeadingPairs>
  <TitlesOfParts>
    <vt:vector size="20" baseType="lpstr">
      <vt:lpstr>Default Theme</vt:lpstr>
      <vt:lpstr>Mřížka</vt:lpstr>
      <vt:lpstr>Prezentace aplikace PowerPoint</vt:lpstr>
      <vt:lpstr>ANOTACE:</vt:lpstr>
      <vt:lpstr>MATEMATIKA 9. ročník</vt:lpstr>
      <vt:lpstr>Pravoúhlý trojúhelník a goniometrické funkce </vt:lpstr>
      <vt:lpstr>Pravoúhlý trojúhelník</vt:lpstr>
      <vt:lpstr>Pravoúhlý trojúhelník</vt:lpstr>
      <vt:lpstr>Pravoúhlý trojúhelník</vt:lpstr>
      <vt:lpstr>Pravoúhlý trojúhelník</vt:lpstr>
      <vt:lpstr>Funkce TANGENS</vt:lpstr>
      <vt:lpstr>Funkce tangens</vt:lpstr>
      <vt:lpstr>Jak určujeme hodnoty  funkce TANGENS</vt:lpstr>
      <vt:lpstr>Hodnoty funkce tangens  z tabulek</vt:lpstr>
      <vt:lpstr>Hodnoty funkce tANGENS  z tabulek a na kalkulačce</vt:lpstr>
      <vt:lpstr>Graf Funkce TANGENS</vt:lpstr>
      <vt:lpstr>Graf Funkce TANGENS</vt:lpstr>
      <vt:lpstr>Graf Funkce TANGENS</vt:lpstr>
      <vt:lpstr>Funkce TANGENS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admin</cp:lastModifiedBy>
  <cp:revision>100</cp:revision>
  <cp:lastPrinted>2013-03-19T20:50:54Z</cp:lastPrinted>
  <dcterms:created xsi:type="dcterms:W3CDTF">2013-02-27T16:06:43Z</dcterms:created>
  <dcterms:modified xsi:type="dcterms:W3CDTF">2013-07-26T11:50:36Z</dcterms:modified>
</cp:coreProperties>
</file>