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68" r:id="rId1"/>
    <p:sldMasterId id="2147483792" r:id="rId2"/>
  </p:sldMasterIdLst>
  <p:notesMasterIdLst>
    <p:notesMasterId r:id="rId21"/>
  </p:notesMasterIdLst>
  <p:sldIdLst>
    <p:sldId id="257" r:id="rId3"/>
    <p:sldId id="258" r:id="rId4"/>
    <p:sldId id="259" r:id="rId5"/>
    <p:sldId id="282" r:id="rId6"/>
    <p:sldId id="279" r:id="rId7"/>
    <p:sldId id="265" r:id="rId8"/>
    <p:sldId id="269" r:id="rId9"/>
    <p:sldId id="270" r:id="rId10"/>
    <p:sldId id="273" r:id="rId11"/>
    <p:sldId id="272" r:id="rId12"/>
    <p:sldId id="274" r:id="rId13"/>
    <p:sldId id="275" r:id="rId14"/>
    <p:sldId id="276" r:id="rId15"/>
    <p:sldId id="277" r:id="rId16"/>
    <p:sldId id="283" r:id="rId17"/>
    <p:sldId id="280" r:id="rId18"/>
    <p:sldId id="281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FFCC99"/>
    <a:srgbClr val="FFFF99"/>
    <a:srgbClr val="C5E2FF"/>
    <a:srgbClr val="FF9900"/>
    <a:srgbClr val="003399"/>
    <a:srgbClr val="FF99FF"/>
    <a:srgbClr val="B83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cs-CZ"/>
              <a:t>Graf funkce tangens (tangentoida)</a:t>
            </a:r>
          </a:p>
        </c:rich>
      </c:tx>
      <c:layout>
        <c:manualLayout>
          <c:xMode val="edge"/>
          <c:yMode val="edge"/>
          <c:x val="0.26620555805690205"/>
          <c:y val="1.6909926674813898E-2"/>
        </c:manualLayout>
      </c:layout>
      <c:overlay val="0"/>
      <c:spPr>
        <a:noFill/>
        <a:ln w="2540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9342430316384598"/>
          <c:y val="8.5415460660316495E-2"/>
          <c:w val="0.68143412306040074"/>
          <c:h val="0.84292266746190003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'Tangens ZŠ'!$A$4</c:f>
              <c:strCache>
                <c:ptCount val="1"/>
                <c:pt idx="0">
                  <c:v>tangens:</c:v>
                </c:pt>
              </c:strCache>
            </c:strRef>
          </c:tx>
          <c:spPr>
            <a:ln w="38100">
              <a:solidFill>
                <a:srgbClr val="FF0000"/>
              </a:solidFill>
              <a:prstDash val="solid"/>
            </a:ln>
          </c:spPr>
          <c:marker>
            <c:symbol val="square"/>
            <c:size val="3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'Tangens ZŠ'!$B$2:$L$2</c:f>
              <c:numCache>
                <c:formatCode>General</c:formatCode>
                <c:ptCount val="11"/>
                <c:pt idx="0">
                  <c:v>5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75</c:v>
                </c:pt>
                <c:pt idx="9">
                  <c:v>80</c:v>
                </c:pt>
                <c:pt idx="10">
                  <c:v>90</c:v>
                </c:pt>
              </c:numCache>
            </c:numRef>
          </c:xVal>
          <c:yVal>
            <c:numRef>
              <c:f>'Tangens ZŠ'!$B$4:$L$4</c:f>
              <c:numCache>
                <c:formatCode>0.00</c:formatCode>
                <c:ptCount val="11"/>
                <c:pt idx="0">
                  <c:v>11.43</c:v>
                </c:pt>
                <c:pt idx="1">
                  <c:v>5.67</c:v>
                </c:pt>
                <c:pt idx="2">
                  <c:v>2.75</c:v>
                </c:pt>
                <c:pt idx="3">
                  <c:v>1.73</c:v>
                </c:pt>
                <c:pt idx="4">
                  <c:v>1.19</c:v>
                </c:pt>
                <c:pt idx="5">
                  <c:v>0.84</c:v>
                </c:pt>
                <c:pt idx="6">
                  <c:v>0.57999999999999996</c:v>
                </c:pt>
                <c:pt idx="7">
                  <c:v>0.36</c:v>
                </c:pt>
                <c:pt idx="8">
                  <c:v>0.27</c:v>
                </c:pt>
                <c:pt idx="9">
                  <c:v>0.18</c:v>
                </c:pt>
                <c:pt idx="10">
                  <c:v>0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0261632"/>
        <c:axId val="180263936"/>
      </c:scatterChart>
      <c:valAx>
        <c:axId val="180261632"/>
        <c:scaling>
          <c:orientation val="minMax"/>
          <c:max val="90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92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cs-CZ" dirty="0"/>
                  <a:t>Velikost úhlu</a:t>
                </a:r>
              </a:p>
            </c:rich>
          </c:tx>
          <c:layout>
            <c:manualLayout>
              <c:xMode val="edge"/>
              <c:yMode val="edge"/>
              <c:x val="0.44404537613104716"/>
              <c:y val="0.94688796761373495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525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cs-CZ"/>
          </a:p>
        </c:txPr>
        <c:crossAx val="180263936"/>
        <c:crosses val="autoZero"/>
        <c:crossBetween val="midCat"/>
        <c:majorUnit val="10"/>
      </c:valAx>
      <c:valAx>
        <c:axId val="180263936"/>
        <c:scaling>
          <c:orientation val="minMax"/>
          <c:max val="6"/>
          <c:min val="0"/>
        </c:scaling>
        <c:delete val="0"/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92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cs-CZ"/>
                  <a:t>Hondota funkce tg</a:t>
                </a:r>
              </a:p>
            </c:rich>
          </c:tx>
          <c:layout>
            <c:manualLayout>
              <c:xMode val="edge"/>
              <c:yMode val="edge"/>
              <c:x val="7.4435402239257362E-2"/>
              <c:y val="0.42888753101507238"/>
            </c:manualLayout>
          </c:layout>
          <c:overlay val="0"/>
          <c:spPr>
            <a:noFill/>
            <a:ln w="25400">
              <a:noFill/>
            </a:ln>
          </c:spPr>
        </c:title>
        <c:numFmt formatCode="0.00" sourceLinked="1"/>
        <c:majorTickMark val="out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525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cs-CZ"/>
          </a:p>
        </c:txPr>
        <c:crossAx val="180261632"/>
        <c:crosses val="autoZero"/>
        <c:crossBetween val="midCat"/>
        <c:majorUnit val="1"/>
      </c:valAx>
      <c:spPr>
        <a:solidFill>
          <a:srgbClr val="99CCFF"/>
        </a:solidFill>
      </c:spPr>
    </c:plotArea>
    <c:plotVisOnly val="1"/>
    <c:dispBlanksAs val="gap"/>
    <c:showDLblsOverMax val="0"/>
  </c:chart>
  <c:spPr>
    <a:solidFill>
      <a:schemeClr val="accent4">
        <a:lumMod val="20000"/>
        <a:lumOff val="80000"/>
      </a:schemeClr>
    </a:solidFill>
    <a:ln w="3175">
      <a:solidFill>
        <a:srgbClr val="000000"/>
      </a:solidFill>
      <a:prstDash val="solid"/>
    </a:ln>
  </c:spPr>
  <c:txPr>
    <a:bodyPr/>
    <a:lstStyle/>
    <a:p>
      <a:pPr>
        <a:defRPr sz="92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3DB22F-925B-47EB-A927-DC218B314283}" type="presOf" srcId="{914700B9-77B5-440A-A438-DE98B6D4894D}" destId="{BD9AF279-D483-48F2-BBBD-45F8E8923512}" srcOrd="1" destOrd="0" presId="urn:microsoft.com/office/officeart/2005/8/layout/target3"/>
    <dgm:cxn modelId="{048D04B3-F058-481A-8CC2-DDE500146C88}" type="presOf" srcId="{100B6B2E-82E6-4C11-B19B-F2DB3A0EA64F}" destId="{DBA8199F-D892-4A8E-A352-2B7844050E09}" srcOrd="1" destOrd="0" presId="urn:microsoft.com/office/officeart/2005/8/layout/target3"/>
    <dgm:cxn modelId="{F6B5417C-FF5A-46FC-9DDD-D881B71C0862}" type="presOf" srcId="{1D8420EA-BFA0-403B-80F5-647FA396CC45}" destId="{8467D0EB-87A2-4285-8ACA-0398EFBF29BC}" srcOrd="1" destOrd="0" presId="urn:microsoft.com/office/officeart/2005/8/layout/target3"/>
    <dgm:cxn modelId="{AA66E060-0E3D-4EA7-956A-020069D01C55}" type="presOf" srcId="{130831A4-0540-4EC5-8F5A-93030E89D2D9}" destId="{F69CC921-512E-49F4-824C-A648EC5F27A5}" srcOrd="0" destOrd="0" presId="urn:microsoft.com/office/officeart/2005/8/layout/target3"/>
    <dgm:cxn modelId="{4C641795-D23D-480B-8B87-04CED4835443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191CB71-1277-4449-A5DE-127546304358}" type="presOf" srcId="{914700B9-77B5-440A-A438-DE98B6D4894D}" destId="{E73F1C26-6DCD-4001-88B9-355E01E2BCE7}" srcOrd="0" destOrd="0" presId="urn:microsoft.com/office/officeart/2005/8/layout/target3"/>
    <dgm:cxn modelId="{18E75071-C3CB-4BB8-85F1-F4F23C08D1E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6826E68-42F0-4028-A87C-11116BAF14E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07849A4-878A-43D2-8B99-1268248EB151}" type="presOf" srcId="{100B6B2E-82E6-4C11-B19B-F2DB3A0EA64F}" destId="{645AA564-2E9E-4954-AD87-AE01782CEC59}" srcOrd="0" destOrd="0" presId="urn:microsoft.com/office/officeart/2005/8/layout/target3"/>
    <dgm:cxn modelId="{B3A84119-2852-4DC0-BF94-7B35B3A4EEDC}" type="presParOf" srcId="{FE47432B-CA46-450C-8D8F-66C300A95B52}" destId="{B522209E-30D0-49D6-A340-2D383A11C668}" srcOrd="0" destOrd="0" presId="urn:microsoft.com/office/officeart/2005/8/layout/target3"/>
    <dgm:cxn modelId="{D6CAE3F4-CD65-4832-9DF0-DBC9A0A8AB29}" type="presParOf" srcId="{FE47432B-CA46-450C-8D8F-66C300A95B52}" destId="{ED5A8377-51D5-4DC5-B0E7-680166966720}" srcOrd="1" destOrd="0" presId="urn:microsoft.com/office/officeart/2005/8/layout/target3"/>
    <dgm:cxn modelId="{A5B70B3B-C92C-4EA6-BBA2-0F74A921F27A}" type="presParOf" srcId="{FE47432B-CA46-450C-8D8F-66C300A95B52}" destId="{F69CC921-512E-49F4-824C-A648EC5F27A5}" srcOrd="2" destOrd="0" presId="urn:microsoft.com/office/officeart/2005/8/layout/target3"/>
    <dgm:cxn modelId="{A563A456-874C-4019-8709-DC994C670FBF}" type="presParOf" srcId="{FE47432B-CA46-450C-8D8F-66C300A95B52}" destId="{61C9CE18-EDA6-4EDF-BA1C-09779D38FBBF}" srcOrd="3" destOrd="0" presId="urn:microsoft.com/office/officeart/2005/8/layout/target3"/>
    <dgm:cxn modelId="{05C4292F-26D4-4A86-ADB0-826EE87FB548}" type="presParOf" srcId="{FE47432B-CA46-450C-8D8F-66C300A95B52}" destId="{D60DEAAB-7AFE-435A-ACF6-18851E4B0426}" srcOrd="4" destOrd="0" presId="urn:microsoft.com/office/officeart/2005/8/layout/target3"/>
    <dgm:cxn modelId="{B3902DC5-FCB5-4962-BD8E-18C7EB56E88D}" type="presParOf" srcId="{FE47432B-CA46-450C-8D8F-66C300A95B52}" destId="{F7B3C0B7-F0F7-4F49-B02C-3630F8C5FAE5}" srcOrd="5" destOrd="0" presId="urn:microsoft.com/office/officeart/2005/8/layout/target3"/>
    <dgm:cxn modelId="{0C4FFCFA-540A-4D6E-9247-53A0A7F19B30}" type="presParOf" srcId="{FE47432B-CA46-450C-8D8F-66C300A95B52}" destId="{C9DA9446-E2D3-4F6A-8960-3CADFBF870B8}" srcOrd="6" destOrd="0" presId="urn:microsoft.com/office/officeart/2005/8/layout/target3"/>
    <dgm:cxn modelId="{32D30FB3-5C38-4475-9677-536A7D4A83E4}" type="presParOf" srcId="{FE47432B-CA46-450C-8D8F-66C300A95B52}" destId="{9726EC6F-D322-4CD3-B489-1BE3DF7CE70B}" srcOrd="7" destOrd="0" presId="urn:microsoft.com/office/officeart/2005/8/layout/target3"/>
    <dgm:cxn modelId="{8E7BAEB6-0656-4BAC-93F3-929554EDCB48}" type="presParOf" srcId="{FE47432B-CA46-450C-8D8F-66C300A95B52}" destId="{645AA564-2E9E-4954-AD87-AE01782CEC59}" srcOrd="8" destOrd="0" presId="urn:microsoft.com/office/officeart/2005/8/layout/target3"/>
    <dgm:cxn modelId="{121331D1-5FD6-45EB-883A-92ADAB350714}" type="presParOf" srcId="{FE47432B-CA46-450C-8D8F-66C300A95B52}" destId="{8538CAC4-6A86-42B8-B5AF-2FF155DB9D02}" srcOrd="9" destOrd="0" presId="urn:microsoft.com/office/officeart/2005/8/layout/target3"/>
    <dgm:cxn modelId="{E7FF6FBE-4A15-46AF-8EDA-83CE137F2AAD}" type="presParOf" srcId="{FE47432B-CA46-450C-8D8F-66C300A95B52}" destId="{26FD6024-A07F-46D0-8BC0-B5E595C5673D}" srcOrd="10" destOrd="0" presId="urn:microsoft.com/office/officeart/2005/8/layout/target3"/>
    <dgm:cxn modelId="{CB07140B-54AF-4292-907B-FAB404DD450D}" type="presParOf" srcId="{FE47432B-CA46-450C-8D8F-66C300A95B52}" destId="{E73F1C26-6DCD-4001-88B9-355E01E2BCE7}" srcOrd="11" destOrd="0" presId="urn:microsoft.com/office/officeart/2005/8/layout/target3"/>
    <dgm:cxn modelId="{0797DCBF-3F92-442A-8D50-3AEB66153A54}" type="presParOf" srcId="{FE47432B-CA46-450C-8D8F-66C300A95B52}" destId="{8E23E229-92FC-49D1-B5FE-0303176B8A4E}" srcOrd="12" destOrd="0" presId="urn:microsoft.com/office/officeart/2005/8/layout/target3"/>
    <dgm:cxn modelId="{BF3A6577-59BD-43C5-948F-361C9F951C7A}" type="presParOf" srcId="{FE47432B-CA46-450C-8D8F-66C300A95B52}" destId="{8467D0EB-87A2-4285-8ACA-0398EFBF29BC}" srcOrd="13" destOrd="0" presId="urn:microsoft.com/office/officeart/2005/8/layout/target3"/>
    <dgm:cxn modelId="{B13526E9-B4BA-410D-8DC7-50CBEABB0AD7}" type="presParOf" srcId="{FE47432B-CA46-450C-8D8F-66C300A95B52}" destId="{DBA8199F-D892-4A8E-A352-2B7844050E09}" srcOrd="14" destOrd="0" presId="urn:microsoft.com/office/officeart/2005/8/layout/target3"/>
    <dgm:cxn modelId="{E3174111-658F-4702-BFF7-A62704D8079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175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0C0DF-4553-424E-B286-8E0CD488541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0F9EC2-DC8D-45AC-A84D-8D4F0BD61D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015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0F9EC2-DC8D-45AC-A84D-8D4F0BD61DE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864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Kotangens&amp;oldid=9866217" TargetMode="External"/><Relationship Id="rId2" Type="http://schemas.openxmlformats.org/officeDocument/2006/relationships/hyperlink" Target="http://cs.wikipedia.org/w/index.php?title=Goniometrick%C3%A1_funkce&amp;oldid=985146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032137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5427246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Funkce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cotangens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386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174052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1269873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s funkcí  </a:t>
                      </a:r>
                      <a:r>
                        <a:rPr lang="cs-CZ" sz="1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cotangens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(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definice, graf) a hledání jejích hodnot v tabulkách a na kalkulačce.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pojmem funkce </a:t>
                      </a:r>
                      <a:r>
                        <a:rPr lang="cs-CZ" sz="1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cotangens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 Procvičí si hledání hodnot funkce v tabulkách a na kalkulačce..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5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ročník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46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404664"/>
            <a:ext cx="1008112" cy="612068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9600" b="1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Bradley Hand ITC" pitchFamily="66" charset="0"/>
              </a:rPr>
              <a:t>FUNKCE</a:t>
            </a:r>
            <a:endParaRPr lang="cs-CZ" sz="9600" b="1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Bradley Hand ITC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6203032" cy="6120679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Pravoúhlý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trojúhelník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goniometrické</a:t>
            </a:r>
            <a:b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6000" b="1" cap="none" spc="50" dirty="0" smtClean="0">
                <a:ln w="11430"/>
                <a:solidFill>
                  <a:srgbClr val="FFFF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funkce 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0684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 rot="9045875">
            <a:off x="3062363" y="3809310"/>
            <a:ext cx="4896544" cy="2880320"/>
          </a:xfrm>
          <a:prstGeom prst="rtTriangle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path path="shap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louk 5"/>
          <p:cNvSpPr/>
          <p:nvPr/>
        </p:nvSpPr>
        <p:spPr>
          <a:xfrm rot="9824095">
            <a:off x="6205576" y="2365760"/>
            <a:ext cx="1501261" cy="1237811"/>
          </a:xfrm>
          <a:prstGeom prst="arc">
            <a:avLst>
              <a:gd name="adj1" fmla="val 14904832"/>
              <a:gd name="adj2" fmla="val 215759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745109" y="3163195"/>
            <a:ext cx="73524" cy="467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373213" y="472625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ouk 8"/>
          <p:cNvSpPr/>
          <p:nvPr/>
        </p:nvSpPr>
        <p:spPr>
          <a:xfrm rot="592751">
            <a:off x="2951821" y="4495717"/>
            <a:ext cx="1224136" cy="1032679"/>
          </a:xfrm>
          <a:prstGeom prst="arc">
            <a:avLst>
              <a:gd name="adj1" fmla="val 17750680"/>
              <a:gd name="adj2" fmla="val 6840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529637" y="5128551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65732" y="3527428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12582" y="3527428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5014698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350420" y="5102533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2308841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4794" y="2797023"/>
            <a:ext cx="29845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Trojúhelník ABC je pravoúhlý </a:t>
            </a:r>
            <a:br>
              <a:rPr lang="cs-CZ" sz="2400" b="1" dirty="0" smtClean="0"/>
            </a:br>
            <a:r>
              <a:rPr lang="cs-CZ" sz="2400" b="1" dirty="0" smtClean="0"/>
              <a:t>s pravým úhlem při vrcholu C.</a:t>
            </a:r>
            <a:endParaRPr lang="cs-CZ" sz="2400" b="1" dirty="0"/>
          </a:p>
        </p:txBody>
      </p:sp>
      <p:sp>
        <p:nvSpPr>
          <p:cNvPr id="4" name="Oblouk 3"/>
          <p:cNvSpPr/>
          <p:nvPr/>
        </p:nvSpPr>
        <p:spPr>
          <a:xfrm rot="16200000">
            <a:off x="7213524" y="4673608"/>
            <a:ext cx="1460430" cy="1328630"/>
          </a:xfrm>
          <a:prstGeom prst="arc">
            <a:avLst>
              <a:gd name="adj1" fmla="val 1630697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752427" y="475308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324655" y="1383252"/>
            <a:ext cx="5098723" cy="1203261"/>
          </a:xfrm>
          <a:prstGeom prst="cloudCallout">
            <a:avLst>
              <a:gd name="adj1" fmla="val -29959"/>
              <a:gd name="adj2" fmla="val 118206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PŘIPOMEŇME SI</a:t>
            </a:r>
            <a:endParaRPr lang="cs-CZ" sz="28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7621" y="5943362"/>
            <a:ext cx="8120433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Pro každý pravoúhlý trojúhelník platí:  c</a:t>
            </a:r>
            <a:r>
              <a:rPr lang="de-DE" sz="2800" b="1" baseline="30000" dirty="0" smtClean="0"/>
              <a:t>2</a:t>
            </a:r>
            <a:r>
              <a:rPr lang="cs-CZ" sz="2800" b="1" dirty="0" smtClean="0"/>
              <a:t> = a</a:t>
            </a:r>
            <a:r>
              <a:rPr lang="de-DE" sz="2800" b="1" baseline="30000" dirty="0" smtClean="0"/>
              <a:t>2</a:t>
            </a:r>
            <a:r>
              <a:rPr lang="cs-CZ" sz="2800" b="1" dirty="0" smtClean="0"/>
              <a:t> + b</a:t>
            </a:r>
            <a:r>
              <a:rPr lang="de-DE" sz="2800" b="1" baseline="30000" dirty="0" smtClean="0"/>
              <a:t>2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8518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32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300"/>
                            </p:stCondLst>
                            <p:childTnLst>
                              <p:par>
                                <p:cTn id="4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300"/>
                            </p:stCondLst>
                            <p:childTnLst>
                              <p:par>
                                <p:cTn id="5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/>
      <p:bldP spid="9" grpId="0" animBg="1"/>
      <p:bldP spid="10" grpId="0"/>
      <p:bldP spid="12" grpId="0"/>
      <p:bldP spid="13" grpId="0"/>
      <p:bldP spid="14" grpId="0"/>
      <p:bldP spid="15" grpId="0"/>
      <p:bldP spid="16" grpId="0"/>
      <p:bldP spid="11" grpId="0"/>
      <p:bldP spid="4" grpId="0" animBg="1"/>
      <p:bldP spid="19" grpId="0"/>
      <p:bldP spid="5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ravoúhlý trojúhelník 2"/>
          <p:cNvSpPr/>
          <p:nvPr/>
        </p:nvSpPr>
        <p:spPr>
          <a:xfrm flipH="1">
            <a:off x="1021581" y="3001815"/>
            <a:ext cx="4885746" cy="2801028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19552" y="3724290"/>
            <a:ext cx="1584176" cy="46166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louk 4"/>
          <p:cNvSpPr/>
          <p:nvPr/>
        </p:nvSpPr>
        <p:spPr>
          <a:xfrm rot="1623723">
            <a:off x="1353813" y="5150316"/>
            <a:ext cx="1090442" cy="1296144"/>
          </a:xfrm>
          <a:prstGeom prst="arc">
            <a:avLst>
              <a:gd name="adj1" fmla="val 15923157"/>
              <a:gd name="adj2" fmla="val 1978981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6569924">
            <a:off x="5162537" y="5133678"/>
            <a:ext cx="1089424" cy="1000849"/>
          </a:xfrm>
          <a:prstGeom prst="arc">
            <a:avLst>
              <a:gd name="adj1" fmla="val 15001572"/>
              <a:gd name="adj2" fmla="val 65167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0800000">
            <a:off x="5151217" y="2675785"/>
            <a:ext cx="1382748" cy="1302506"/>
          </a:xfrm>
          <a:prstGeom prst="arc">
            <a:avLst>
              <a:gd name="adj1" fmla="val 16148283"/>
              <a:gd name="adj2" fmla="val 210911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06665" y="5146287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80656" y="3327037"/>
            <a:ext cx="364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80068" y="5207841"/>
            <a:ext cx="3843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88112" y="5998576"/>
            <a:ext cx="3831231" cy="461665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 w="127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přilehlá </a:t>
            </a:r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80142" y="3955123"/>
            <a:ext cx="2664297" cy="830997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protilehlá </a:t>
            </a:r>
          </a:p>
          <a:p>
            <a:pPr algn="ctr"/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cxnSp>
        <p:nvCxnSpPr>
          <p:cNvPr id="14" name="Přímá spojnice 13"/>
          <p:cNvCxnSpPr>
            <a:stCxn id="3" idx="2"/>
            <a:endCxn id="3" idx="4"/>
          </p:cNvCxnSpPr>
          <p:nvPr/>
        </p:nvCxnSpPr>
        <p:spPr>
          <a:xfrm flipH="1">
            <a:off x="1021581" y="5802843"/>
            <a:ext cx="4885746" cy="0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890853" y="3016274"/>
            <a:ext cx="0" cy="280102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005107" y="3016274"/>
            <a:ext cx="4885746" cy="280102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áček 19"/>
          <p:cNvSpPr/>
          <p:nvPr/>
        </p:nvSpPr>
        <p:spPr>
          <a:xfrm>
            <a:off x="251519" y="1757258"/>
            <a:ext cx="4964113" cy="918526"/>
          </a:xfrm>
          <a:prstGeom prst="cloudCallout">
            <a:avLst>
              <a:gd name="adj1" fmla="val 42880"/>
              <a:gd name="adj2" fmla="val 99047"/>
            </a:avLst>
          </a:prstGeom>
          <a:gradFill>
            <a:gsLst>
              <a:gs pos="0">
                <a:srgbClr val="FBE4AE"/>
              </a:gs>
              <a:gs pos="13000">
                <a:srgbClr val="BD922A"/>
              </a:gs>
              <a:gs pos="28000">
                <a:srgbClr val="BD922A"/>
              </a:gs>
              <a:gs pos="38000">
                <a:srgbClr val="FBE4AE"/>
              </a:gs>
              <a:gs pos="72000">
                <a:srgbClr val="BD922A"/>
              </a:gs>
              <a:gs pos="57000">
                <a:srgbClr val="835E17"/>
              </a:gs>
              <a:gs pos="90000">
                <a:srgbClr val="A28949"/>
              </a:gs>
              <a:gs pos="100000">
                <a:srgbClr val="FAE3B7"/>
              </a:gs>
            </a:gsLst>
            <a:lin ang="27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285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 úhel </a:t>
            </a:r>
            <a:r>
              <a:rPr lang="el-GR" sz="3200" b="1" spc="50" dirty="0" smtClean="0">
                <a:ln w="285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α</a:t>
            </a:r>
            <a:r>
              <a:rPr lang="cs-CZ" sz="3200" b="1" spc="50" dirty="0" smtClean="0">
                <a:ln w="28575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platí:</a:t>
            </a:r>
            <a:endParaRPr lang="cs-CZ" sz="3200" b="1" spc="50" dirty="0">
              <a:ln w="28575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22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3464454" y="3066553"/>
            <a:ext cx="5040560" cy="2880320"/>
          </a:xfrm>
          <a:prstGeom prst="rtTriangl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</a:schemeClr>
              </a:gs>
              <a:gs pos="50000">
                <a:schemeClr val="accent2">
                  <a:lumMod val="40000"/>
                  <a:lumOff val="60000"/>
                </a:schemeClr>
              </a:gs>
              <a:gs pos="100000">
                <a:schemeClr val="accent2">
                  <a:lumMod val="20000"/>
                  <a:lumOff val="8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671693" y="3817694"/>
            <a:ext cx="1584176" cy="46166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přepona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louk 4"/>
          <p:cNvSpPr/>
          <p:nvPr/>
        </p:nvSpPr>
        <p:spPr>
          <a:xfrm rot="15488751">
            <a:off x="7016277" y="5153218"/>
            <a:ext cx="1283586" cy="1296144"/>
          </a:xfrm>
          <a:prstGeom prst="arc">
            <a:avLst>
              <a:gd name="adj1" fmla="val 16200000"/>
              <a:gd name="adj2" fmla="val 2040126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3059243" y="5298747"/>
            <a:ext cx="1113560" cy="936104"/>
          </a:xfrm>
          <a:prstGeom prst="arc">
            <a:avLst>
              <a:gd name="adj1" fmla="val 15414855"/>
              <a:gd name="adj2" fmla="val 71313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6700397">
            <a:off x="2999885" y="2743380"/>
            <a:ext cx="1330357" cy="1505916"/>
          </a:xfrm>
          <a:prstGeom prst="arc">
            <a:avLst>
              <a:gd name="adj1" fmla="val 15501170"/>
              <a:gd name="adj2" fmla="val 210911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332271" y="542365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16023" y="3323019"/>
            <a:ext cx="3640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39977" y="5376102"/>
            <a:ext cx="3843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γ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9118" y="6115782"/>
            <a:ext cx="4103282" cy="461665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 w="127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protilehlá </a:t>
            </a:r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091215"/>
            <a:ext cx="2664297" cy="830997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0070C0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Odvěsna </a:t>
            </a:r>
            <a:r>
              <a:rPr lang="de-DE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řilehlá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2400" b="1" dirty="0" smtClean="0"/>
              <a:t>k úhlu  </a:t>
            </a:r>
            <a:r>
              <a:rPr lang="el-GR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β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cxnSp>
        <p:nvCxnSpPr>
          <p:cNvPr id="14" name="Přímá spojnice 13"/>
          <p:cNvCxnSpPr>
            <a:stCxn id="3" idx="2"/>
            <a:endCxn id="3" idx="4"/>
          </p:cNvCxnSpPr>
          <p:nvPr/>
        </p:nvCxnSpPr>
        <p:spPr>
          <a:xfrm>
            <a:off x="3464454" y="5946873"/>
            <a:ext cx="5040560" cy="0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0"/>
            <a:endCxn id="3" idx="2"/>
          </p:cNvCxnSpPr>
          <p:nvPr/>
        </p:nvCxnSpPr>
        <p:spPr>
          <a:xfrm>
            <a:off x="3464454" y="3066553"/>
            <a:ext cx="0" cy="288032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09983" y="3049373"/>
            <a:ext cx="5040560" cy="288032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áček 16"/>
          <p:cNvSpPr/>
          <p:nvPr/>
        </p:nvSpPr>
        <p:spPr>
          <a:xfrm>
            <a:off x="251520" y="1732656"/>
            <a:ext cx="4964113" cy="918526"/>
          </a:xfrm>
          <a:prstGeom prst="cloudCallout">
            <a:avLst>
              <a:gd name="adj1" fmla="val 47279"/>
              <a:gd name="adj2" fmla="val 52986"/>
            </a:avLst>
          </a:prstGeom>
          <a:gradFill>
            <a:gsLst>
              <a:gs pos="0">
                <a:srgbClr val="FBE4AE"/>
              </a:gs>
              <a:gs pos="13000">
                <a:srgbClr val="BD922A"/>
              </a:gs>
              <a:gs pos="33000">
                <a:srgbClr val="BD922A"/>
              </a:gs>
              <a:gs pos="42000">
                <a:srgbClr val="FBE4AE"/>
              </a:gs>
              <a:gs pos="73000">
                <a:srgbClr val="BD922A"/>
              </a:gs>
              <a:gs pos="60000">
                <a:srgbClr val="835E17"/>
              </a:gs>
              <a:gs pos="82001">
                <a:srgbClr val="A28949"/>
              </a:gs>
              <a:gs pos="100000">
                <a:srgbClr val="FAE3B7"/>
              </a:gs>
            </a:gsLst>
            <a:lin ang="27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 úhel </a:t>
            </a:r>
            <a:r>
              <a:rPr lang="el-GR" sz="3200" b="1" spc="50" dirty="0" smtClean="0">
                <a:ln w="1143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β</a:t>
            </a:r>
            <a:r>
              <a:rPr lang="cs-CZ" sz="3200" b="1" spc="50" dirty="0" smtClean="0">
                <a:ln w="1143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platí:</a:t>
            </a:r>
            <a:endParaRPr lang="cs-CZ" sz="3200" b="1" spc="50" dirty="0">
              <a:ln w="1143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211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3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Pravoúhlý trojúhelník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 rot="9045875">
            <a:off x="2988840" y="3042537"/>
            <a:ext cx="4896544" cy="2880320"/>
          </a:xfrm>
          <a:prstGeom prst="rtTriangle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path path="shap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9824095">
            <a:off x="6107864" y="1604380"/>
            <a:ext cx="1501261" cy="1237811"/>
          </a:xfrm>
          <a:prstGeom prst="arc">
            <a:avLst>
              <a:gd name="adj1" fmla="val 14904832"/>
              <a:gd name="adj2" fmla="val 215759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671585" y="2420889"/>
            <a:ext cx="73524" cy="467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3957525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ouk 8"/>
          <p:cNvSpPr/>
          <p:nvPr/>
        </p:nvSpPr>
        <p:spPr>
          <a:xfrm rot="592751">
            <a:off x="2676840" y="3742112"/>
            <a:ext cx="1224136" cy="1032679"/>
          </a:xfrm>
          <a:prstGeom prst="arc">
            <a:avLst>
              <a:gd name="adj1" fmla="val 17750680"/>
              <a:gd name="adj2" fmla="val 6840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488836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663334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2924944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4258452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6897" y="4326023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B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1700065"/>
            <a:ext cx="475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C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9362" y="1716089"/>
            <a:ext cx="4118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Trojúhelník ABC je pravoúhlý </a:t>
            </a:r>
            <a:br>
              <a:rPr lang="cs-CZ" sz="2400" b="1" dirty="0" smtClean="0"/>
            </a:br>
            <a:r>
              <a:rPr lang="cs-CZ" sz="2400" b="1" dirty="0" smtClean="0"/>
              <a:t>s pravým úhlem při vrcholu C.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09362" y="5012056"/>
                <a:ext cx="8079062" cy="1480470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Poměr délky odvěsny přilehlé k úhlu </a:t>
                </a:r>
                <a:r>
                  <a:rPr lang="el-GR" sz="2400" b="1" dirty="0" smtClean="0"/>
                  <a:t>α</a:t>
                </a:r>
                <a:r>
                  <a:rPr lang="cs-CZ" sz="2400" b="1" dirty="0" smtClean="0"/>
                  <a:t> a délky odvěsny protilehlé nazýváme </a:t>
                </a:r>
                <a:r>
                  <a:rPr lang="cs-CZ" sz="2400" b="1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cotangens</a:t>
                </a:r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el-GR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sz="28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      cotg </a:t>
                </a:r>
                <a:r>
                  <a:rPr lang="el-GR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800" b="1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28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</a:t>
                </a:r>
                <a:endParaRPr lang="cs-CZ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362" y="5012056"/>
                <a:ext cx="8079062" cy="1480470"/>
              </a:xfrm>
              <a:prstGeom prst="rect">
                <a:avLst/>
              </a:prstGeom>
              <a:blipFill rotWithShape="1">
                <a:blip r:embed="rId2"/>
                <a:stretch>
                  <a:fillRect l="-1208" t="-3704" b="-61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710883" y="5659250"/>
                <a:ext cx="4068452" cy="777200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i="1" dirty="0" smtClean="0">
                    <a:solidFill>
                      <a:srgbClr val="0070C0"/>
                    </a:solidFill>
                  </a:rPr>
                  <a:t>cotg </a:t>
                </a:r>
                <a:r>
                  <a:rPr lang="el-GR" sz="2800" b="1" i="1" dirty="0">
                    <a:solidFill>
                      <a:srgbClr val="0070C0"/>
                    </a:solidFill>
                  </a:rPr>
                  <a:t>α</a:t>
                </a:r>
                <a:r>
                  <a:rPr lang="cs-CZ" sz="2800" b="1" i="1" dirty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𝒑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ř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𝒊𝒍𝒆𝒉𝒍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𝒐𝒅𝒗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28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𝒔𝒏𝒂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𝒑𝒓𝒐𝒕𝒊𝒍𝒆𝒉𝒍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á 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𝒐𝒅𝒗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ě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𝒔𝒏𝒂</m:t>
                        </m:r>
                      </m:den>
                    </m:f>
                  </m:oMath>
                </a14:m>
                <a:endParaRPr lang="cs-CZ" sz="2800" i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883" y="5659250"/>
                <a:ext cx="4068452" cy="777200"/>
              </a:xfrm>
              <a:prstGeom prst="rect">
                <a:avLst/>
              </a:prstGeom>
              <a:blipFill rotWithShape="1">
                <a:blip r:embed="rId3"/>
                <a:stretch>
                  <a:fillRect l="-3148"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67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36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36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36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36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36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36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360"/>
                            </p:stCondLst>
                            <p:childTnLst>
                              <p:par>
                                <p:cTn id="3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360"/>
                            </p:stCondLst>
                            <p:childTnLst>
                              <p:par>
                                <p:cTn id="3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360"/>
                            </p:stCondLst>
                            <p:childTnLst>
                              <p:par>
                                <p:cTn id="4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/>
      <p:bldP spid="9" grpId="0" animBg="1"/>
      <p:bldP spid="10" grpId="0"/>
      <p:bldP spid="12" grpId="0"/>
      <p:bldP spid="13" grpId="0"/>
      <p:bldP spid="14" grpId="0"/>
      <p:bldP spid="15" grpId="0"/>
      <p:bldP spid="16" grpId="0"/>
      <p:bldP spid="11" grpId="0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1007724" y="1802673"/>
            <a:ext cx="2880000" cy="2160000"/>
          </a:xfrm>
          <a:prstGeom prst="rtTriangle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3500000" scaled="1"/>
            <a:tileRect/>
          </a:gra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ravoúhlý trojúhelník 2"/>
          <p:cNvSpPr/>
          <p:nvPr/>
        </p:nvSpPr>
        <p:spPr>
          <a:xfrm>
            <a:off x="5950802" y="2527339"/>
            <a:ext cx="1440000" cy="1080000"/>
          </a:xfrm>
          <a:prstGeom prst="rtTriangl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 w="28575">
            <a:solidFill>
              <a:srgbClr val="00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5556" y="373184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87724" y="376713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5556" y="170080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104" y="3828693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6302" y="2245434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B´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88153" y="337650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C´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176" y="3531072"/>
            <a:ext cx="5603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A´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49598" y="3193179"/>
            <a:ext cx="423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α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788839" y="4753226"/>
                <a:ext cx="1991073" cy="1355628"/>
              </a:xfrm>
              <a:prstGeom prst="rect">
                <a:avLst/>
              </a:prstGeom>
              <a:gradFill flip="none" rotWithShape="1">
                <a:gsLst>
                  <a:gs pos="0">
                    <a:srgbClr val="92D050">
                      <a:tint val="66000"/>
                      <a:satMod val="160000"/>
                    </a:srgbClr>
                  </a:gs>
                  <a:gs pos="50000">
                    <a:srgbClr val="92D050">
                      <a:tint val="44500"/>
                      <a:satMod val="160000"/>
                    </a:srgbClr>
                  </a:gs>
                  <a:gs pos="100000">
                    <a:srgbClr val="92D05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cotg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</a:p>
              <a:p>
                <a:endParaRPr lang="cs-CZ" sz="24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cotg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1</m:t>
                    </m:r>
                    <m:r>
                      <a:rPr lang="cs-CZ" sz="2400" b="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,33</m:t>
                    </m:r>
                  </m:oMath>
                </a14:m>
                <a:r>
                  <a:rPr lang="cs-CZ" sz="2400" dirty="0"/>
                  <a:t> 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8839" y="4753226"/>
                <a:ext cx="1991073" cy="13556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7038547" y="1251600"/>
                <a:ext cx="1782656" cy="991331"/>
              </a:xfrm>
              <a:prstGeom prst="rect">
                <a:avLst/>
              </a:prstGeom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>
                <a:scene3d>
                  <a:camera prst="orthographicFront"/>
                  <a:lightRig rig="flat" dir="tl">
                    <a:rot lat="0" lon="0" rev="6600000"/>
                  </a:lightRig>
                </a:scene3d>
                <a:sp3d extrusionH="25400" contourW="8890">
                  <a:bevelT w="38100" h="31750"/>
                  <a:contourClr>
                    <a:schemeClr val="accent2">
                      <a:shade val="75000"/>
                    </a:schemeClr>
                  </a:contourClr>
                </a:sp3d>
              </a:bodyPr>
              <a:lstStyle/>
              <a:p>
                <a:pPr algn="ctr"/>
                <a:r>
                  <a:rPr lang="cs-CZ" sz="2400" b="1" dirty="0" smtClean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cotg </a:t>
                </a:r>
                <a:r>
                  <a:rPr lang="el-GR" sz="24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α</a:t>
                </a:r>
                <a:r>
                  <a:rPr lang="cs-CZ" sz="24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800" b="1" i="1" smtClean="0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28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</a:t>
                </a: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8547" y="1251600"/>
                <a:ext cx="1782656" cy="991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2442919" y="2572741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cm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11052" y="3997970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cm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2194" y="2698007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09926" y="2698007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cm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33020" y="3582472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4916" y="2823847"/>
            <a:ext cx="746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999494" y="4710682"/>
                <a:ext cx="2043073" cy="1353640"/>
              </a:xfrm>
              <a:prstGeom prst="rect">
                <a:avLst/>
              </a:prstGeom>
              <a:gradFill flip="none" rotWithShape="1">
                <a:gsLst>
                  <a:gs pos="0">
                    <a:srgbClr val="00B0F0">
                      <a:tint val="66000"/>
                      <a:satMod val="160000"/>
                    </a:srgbClr>
                  </a:gs>
                  <a:gs pos="50000">
                    <a:srgbClr val="00B0F0">
                      <a:tint val="44500"/>
                      <a:satMod val="160000"/>
                    </a:srgbClr>
                  </a:gs>
                  <a:gs pos="100000">
                    <a:srgbClr val="00B0F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cotg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</a:t>
                </a:r>
              </a:p>
              <a:p>
                <a:pPr algn="ctr"/>
                <a:endParaRPr lang="cs-CZ" sz="24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ctr"/>
                <a:r>
                  <a:rPr lang="cs-CZ" sz="24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cotg </a:t>
                </a:r>
                <a:r>
                  <a:rPr lang="el-GR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α</a:t>
                </a:r>
                <a:r>
                  <a:rPr lang="cs-CZ" sz="24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1,33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9494" y="4710682"/>
                <a:ext cx="2043073" cy="135364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hnutá šipka doprava 33"/>
          <p:cNvSpPr/>
          <p:nvPr/>
        </p:nvSpPr>
        <p:spPr>
          <a:xfrm>
            <a:off x="768976" y="4325001"/>
            <a:ext cx="850695" cy="1336247"/>
          </a:xfrm>
          <a:prstGeom prst="curvedRightArrow">
            <a:avLst>
              <a:gd name="adj1" fmla="val 25000"/>
              <a:gd name="adj2" fmla="val 38535"/>
              <a:gd name="adj3" fmla="val 2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prava 35"/>
          <p:cNvSpPr/>
          <p:nvPr/>
        </p:nvSpPr>
        <p:spPr>
          <a:xfrm>
            <a:off x="5196171" y="3883942"/>
            <a:ext cx="754631" cy="1268473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Pravoúhlý trojúhelník 26"/>
          <p:cNvSpPr/>
          <p:nvPr/>
        </p:nvSpPr>
        <p:spPr>
          <a:xfrm>
            <a:off x="2416591" y="2858967"/>
            <a:ext cx="1440000" cy="1080000"/>
          </a:xfrm>
          <a:prstGeom prst="rtTriangl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 w="28575">
            <a:solidFill>
              <a:srgbClr val="00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85275" y="1700807"/>
            <a:ext cx="56572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Mějme dva podobné trojúhelníky. </a:t>
            </a:r>
            <a:br>
              <a:rPr lang="cs-CZ" sz="2200" b="1" dirty="0" smtClean="0"/>
            </a:br>
            <a:r>
              <a:rPr lang="cs-CZ" sz="2200" b="1" dirty="0" smtClean="0"/>
              <a:t>Z podobnosti plyne, že se shodují v úhlu </a:t>
            </a:r>
            <a:r>
              <a:rPr lang="el-GR" sz="2200" b="1" dirty="0" smtClean="0"/>
              <a:t>α</a:t>
            </a:r>
            <a:r>
              <a:rPr lang="cs-CZ" sz="2200" b="1" dirty="0" smtClean="0"/>
              <a:t>.</a:t>
            </a:r>
            <a:endParaRPr lang="cs-CZ" sz="2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89682" y="3535581"/>
            <a:ext cx="395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α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010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1" nodeType="click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"/>
                            </p:stCondLst>
                            <p:childTnLst>
                              <p:par>
                                <p:cTn id="5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8000"/>
                            </p:stCondLst>
                            <p:childTnLst>
                              <p:par>
                                <p:cTn id="6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"/>
                            </p:stCondLst>
                            <p:childTnLst>
                              <p:par>
                                <p:cTn id="8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6000"/>
                            </p:stCondLst>
                            <p:childTnLst>
                              <p:par>
                                <p:cTn id="8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000"/>
                            </p:stCondLst>
                            <p:childTnLst>
                              <p:par>
                                <p:cTn id="8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0"/>
                            </p:stCondLst>
                            <p:childTnLst>
                              <p:par>
                                <p:cTn id="9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3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"/>
                            </p:stCondLst>
                            <p:childTnLst>
                              <p:par>
                                <p:cTn id="1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20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000"/>
                            </p:stCondLst>
                            <p:childTnLst>
                              <p:par>
                                <p:cTn id="1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0"/>
                            </p:stCondLst>
                            <p:childTnLst>
                              <p:par>
                                <p:cTn id="1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4" dur="1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5" grpId="0"/>
      <p:bldP spid="7" grpId="0"/>
      <p:bldP spid="8" grpId="0"/>
      <p:bldP spid="12" grpId="0"/>
      <p:bldP spid="13" grpId="0"/>
      <p:bldP spid="14" grpId="0"/>
      <p:bldP spid="16" grpId="0"/>
      <p:bldP spid="17" grpId="0" uiExpand="1" build="p" animBg="1"/>
      <p:bldP spid="18" grpId="0" animBg="1"/>
      <p:bldP spid="20" grpId="0"/>
      <p:bldP spid="21" grpId="0"/>
      <p:bldP spid="22" grpId="0"/>
      <p:bldP spid="23" grpId="0"/>
      <p:bldP spid="24" grpId="0"/>
      <p:bldP spid="25" grpId="0"/>
      <p:bldP spid="26" grpId="0" uiExpand="1" build="p" animBg="1"/>
      <p:bldP spid="34" grpId="0" animBg="1"/>
      <p:bldP spid="36" grpId="0" animBg="1"/>
      <p:bldP spid="27" grpId="0" animBg="1"/>
      <p:bldP spid="27" grpId="1" animBg="1"/>
      <p:bldP spid="6" grpId="0"/>
      <p:bldP spid="6" grpId="1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4160" y="1947029"/>
            <a:ext cx="1684999" cy="707886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 :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40018" y="1700808"/>
            <a:ext cx="6708447" cy="156966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Každé velikosti ostrého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(0° &lt;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&lt; 90°) </a:t>
            </a:r>
            <a:br>
              <a:rPr lang="cs-CZ" sz="2400" b="1" dirty="0" smtClean="0"/>
            </a:br>
            <a:r>
              <a:rPr lang="cs-CZ" sz="2400" b="1" dirty="0" smtClean="0"/>
              <a:t>je přiřazena jediná hodnota 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cotg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/>
              <a:t>.</a:t>
            </a:r>
          </a:p>
          <a:p>
            <a:pPr algn="ctr"/>
            <a:r>
              <a:rPr lang="cs-CZ" sz="2400" b="1" dirty="0" smtClean="0"/>
              <a:t>Tato hodnota je funkce, nazýváme ji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240" y="3501008"/>
            <a:ext cx="4995115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Pro výpočet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cotg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dirty="0" smtClean="0"/>
              <a:t> můžeme použít jakýkoliv pravoúhlý trojúhelník </a:t>
            </a:r>
            <a:br>
              <a:rPr lang="cs-CZ" sz="2400" dirty="0" smtClean="0"/>
            </a:br>
            <a:r>
              <a:rPr lang="cs-CZ" sz="2400" dirty="0" smtClean="0"/>
              <a:t>s </a:t>
            </a:r>
            <a:r>
              <a:rPr lang="cs-CZ" sz="2400" b="1" dirty="0" smtClean="0"/>
              <a:t>úhlem o velikosti </a:t>
            </a:r>
            <a:r>
              <a:rPr lang="el-GR" sz="2400" b="1" dirty="0" smtClean="0"/>
              <a:t>α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Pravoúhlý trojúhelník 5"/>
          <p:cNvSpPr/>
          <p:nvPr/>
        </p:nvSpPr>
        <p:spPr>
          <a:xfrm>
            <a:off x="2694552" y="4797152"/>
            <a:ext cx="4392488" cy="1656184"/>
          </a:xfrm>
          <a:prstGeom prst="rtTriangl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844742" y="5991671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louk 7"/>
          <p:cNvSpPr/>
          <p:nvPr/>
        </p:nvSpPr>
        <p:spPr>
          <a:xfrm rot="14328362">
            <a:off x="5584453" y="5980316"/>
            <a:ext cx="1022614" cy="866329"/>
          </a:xfrm>
          <a:prstGeom prst="arc">
            <a:avLst>
              <a:gd name="adj1" fmla="val 17782930"/>
              <a:gd name="adj2" fmla="val 0"/>
            </a:avLst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280506" y="5394411"/>
            <a:ext cx="414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  <a:latin typeface="Arial Black" pitchFamily="34" charset="0"/>
              </a:rPr>
              <a:t>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28973" y="6413480"/>
            <a:ext cx="414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  <a:latin typeface="Arial Black" pitchFamily="34" charset="0"/>
              </a:rPr>
              <a:t>?</a:t>
            </a:r>
          </a:p>
        </p:txBody>
      </p:sp>
      <p:cxnSp>
        <p:nvCxnSpPr>
          <p:cNvPr id="12" name="Přímá spojnice 11"/>
          <p:cNvCxnSpPr>
            <a:stCxn id="6" idx="0"/>
            <a:endCxn id="6" idx="2"/>
          </p:cNvCxnSpPr>
          <p:nvPr/>
        </p:nvCxnSpPr>
        <p:spPr>
          <a:xfrm>
            <a:off x="2694552" y="4797152"/>
            <a:ext cx="0" cy="165618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6" idx="2"/>
            <a:endCxn id="6" idx="4"/>
          </p:cNvCxnSpPr>
          <p:nvPr/>
        </p:nvCxnSpPr>
        <p:spPr>
          <a:xfrm>
            <a:off x="2694552" y="6453336"/>
            <a:ext cx="4392488" cy="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1803224" y="3290386"/>
                <a:ext cx="1782656" cy="991331"/>
              </a:xfrm>
              <a:prstGeom prst="rect">
                <a:avLst/>
              </a:prstGeom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>
                <a:scene3d>
                  <a:camera prst="orthographicFront"/>
                  <a:lightRig rig="flat" dir="tl">
                    <a:rot lat="0" lon="0" rev="6600000"/>
                  </a:lightRig>
                </a:scene3d>
                <a:sp3d extrusionH="25400" contourW="8890">
                  <a:bevelT w="38100" h="31750"/>
                  <a:contourClr>
                    <a:schemeClr val="accent2">
                      <a:shade val="75000"/>
                    </a:schemeClr>
                  </a:contourClr>
                </a:sp3d>
              </a:bodyPr>
              <a:lstStyle/>
              <a:p>
                <a:pPr algn="ctr"/>
                <a:r>
                  <a:rPr lang="cs-CZ" sz="2400" b="1" dirty="0" smtClean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cotg </a:t>
                </a:r>
                <a:r>
                  <a:rPr lang="el-GR" sz="24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α</a:t>
                </a:r>
                <a:r>
                  <a:rPr lang="cs-CZ" sz="24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800" b="1" i="1" smtClean="0">
                            <a:ln w="11430"/>
                            <a:solidFill>
                              <a:schemeClr val="accent1">
                                <a:lumMod val="75000"/>
                              </a:schemeClr>
                            </a:solidFill>
                            <a:effectLst>
                              <a:outerShdw blurRad="50800" dist="39000" dir="5460000" algn="tl">
                                <a:srgbClr val="000000">
                                  <a:alpha val="38000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2800" b="1" dirty="0">
                    <a:ln w="11430"/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</a:rPr>
                  <a:t> </a:t>
                </a: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3224" y="3290386"/>
                <a:ext cx="1782656" cy="9913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44450" dist="27940" dir="5400000" algn="ctr">
                  <a:srgbClr val="000000">
                    <a:alpha val="32000"/>
                  </a:srgb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490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1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  <p:bldP spid="5" grpId="0" animBg="1"/>
      <p:bldP spid="6" grpId="0" animBg="1"/>
      <p:bldP spid="7" grpId="0"/>
      <p:bldP spid="8" grpId="0" animBg="1"/>
      <p:bldP spid="9" grpId="0"/>
      <p:bldP spid="10" grpId="0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409" y="1623219"/>
            <a:ext cx="5700875" cy="4945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určujeme hodnoty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otangens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1700808"/>
            <a:ext cx="2664296" cy="864095"/>
          </a:xfrm>
          <a:prstGeom prst="roundRect">
            <a:avLst>
              <a:gd name="adj" fmla="val 46676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TABULKY</a:t>
            </a:r>
            <a:endParaRPr lang="cs-CZ" sz="2800" b="1" dirty="0">
              <a:solidFill>
                <a:srgbClr val="FF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6910" y="2637202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 určíme hodnotu </a:t>
            </a:r>
            <a:r>
              <a:rPr lang="cs-CZ" sz="2400" b="1" dirty="0" err="1" smtClean="0"/>
              <a:t>cotangens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pomocí tabulek?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12401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cotg </a:t>
            </a:r>
            <a:r>
              <a:rPr lang="cs-CZ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° =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>
            <a:stCxn id="8" idx="4"/>
          </p:cNvCxnSpPr>
          <p:nvPr/>
        </p:nvCxnSpPr>
        <p:spPr>
          <a:xfrm>
            <a:off x="3633334" y="2291605"/>
            <a:ext cx="0" cy="1399148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309298" y="1859558"/>
            <a:ext cx="648072" cy="432047"/>
          </a:xfrm>
          <a:prstGeom prst="ellipse">
            <a:avLst/>
          </a:prstGeom>
          <a:solidFill>
            <a:srgbClr val="FFFF0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249627" y="3703061"/>
            <a:ext cx="648072" cy="288031"/>
          </a:xfrm>
          <a:prstGeom prst="ellipse">
            <a:avLst/>
          </a:prstGeom>
          <a:solidFill>
            <a:srgbClr val="92D05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786563" y="3869826"/>
            <a:ext cx="341613" cy="0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3957370" y="3689442"/>
            <a:ext cx="812881" cy="288031"/>
          </a:xfrm>
          <a:prstGeom prst="ellipse">
            <a:avLst/>
          </a:prstGeom>
          <a:solidFill>
            <a:srgbClr val="92D05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607070" y="409323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11,430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1520" y="4786790"/>
            <a:ext cx="1820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cotg 9° 20´=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448" y="5423909"/>
            <a:ext cx="1885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cotg 12°40´ =</a:t>
            </a:r>
            <a:endParaRPr lang="cs-CZ" sz="2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85065" y="474858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6,084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35190" y="5393131"/>
            <a:ext cx="10409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4,449</a:t>
            </a:r>
            <a:endParaRPr lang="cs-CZ" sz="2800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658379" y="2291605"/>
            <a:ext cx="7117" cy="2495185"/>
          </a:xfrm>
          <a:prstGeom prst="straightConnector1">
            <a:avLst/>
          </a:prstGeom>
          <a:ln w="762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3329405" y="5681746"/>
            <a:ext cx="648072" cy="288031"/>
          </a:xfrm>
          <a:prstGeom prst="ellipse">
            <a:avLst/>
          </a:prstGeom>
          <a:solidFill>
            <a:srgbClr val="FF990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309298" y="4802874"/>
            <a:ext cx="648072" cy="288031"/>
          </a:xfrm>
          <a:prstGeom prst="ellipse">
            <a:avLst/>
          </a:prstGeom>
          <a:solidFill>
            <a:srgbClr val="00B0F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834723" y="5681746"/>
            <a:ext cx="812881" cy="288031"/>
          </a:xfrm>
          <a:prstGeom prst="ellipse">
            <a:avLst/>
          </a:prstGeom>
          <a:solidFill>
            <a:srgbClr val="FF990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436096" y="4813123"/>
            <a:ext cx="812881" cy="288031"/>
          </a:xfrm>
          <a:prstGeom prst="ellipse">
            <a:avLst/>
          </a:prstGeom>
          <a:solidFill>
            <a:srgbClr val="00B0F0">
              <a:alpha val="2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3641386" y="2291605"/>
            <a:ext cx="24110" cy="3363136"/>
          </a:xfrm>
          <a:prstGeom prst="straightConnector1">
            <a:avLst/>
          </a:prstGeom>
          <a:ln w="762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957370" y="4984330"/>
            <a:ext cx="1478726" cy="0"/>
          </a:xfrm>
          <a:prstGeom prst="straightConnector1">
            <a:avLst/>
          </a:prstGeom>
          <a:ln w="762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4037469" y="5825761"/>
            <a:ext cx="2797254" cy="0"/>
          </a:xfrm>
          <a:prstGeom prst="straightConnector1">
            <a:avLst/>
          </a:prstGeom>
          <a:ln w="762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5731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750"/>
                            </p:stCondLst>
                            <p:childTnLst>
                              <p:par>
                                <p:cTn id="43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75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3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550"/>
                            </p:stCondLst>
                            <p:childTnLst>
                              <p:par>
                                <p:cTn id="6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8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5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25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75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8" grpId="0" animBg="1"/>
      <p:bldP spid="12" grpId="0" animBg="1"/>
      <p:bldP spid="19" grpId="0" animBg="1"/>
      <p:bldP spid="18" grpId="0"/>
      <p:bldP spid="21" grpId="0"/>
      <p:bldP spid="22" grpId="0"/>
      <p:bldP spid="24" grpId="0"/>
      <p:bldP spid="25" grpId="0"/>
      <p:bldP spid="28" grpId="0" animBg="1"/>
      <p:bldP spid="29" grpId="0" animBg="1"/>
      <p:bldP spid="30" grpId="0" animBg="1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Hodnoty 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tabulek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999759"/>
            <a:ext cx="3384376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/>
              <a:t>cotg   0°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  5° 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10°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15°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20°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25°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30°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35°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666659"/>
            <a:ext cx="338437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/>
              <a:t>cotg </a:t>
            </a:r>
            <a:r>
              <a:rPr lang="cs-CZ" sz="2400" dirty="0"/>
              <a:t>40° 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</a:t>
            </a:r>
            <a:r>
              <a:rPr lang="cs-CZ" sz="2400" dirty="0"/>
              <a:t>45° = </a:t>
            </a:r>
            <a:r>
              <a:rPr lang="cs-CZ" sz="2400" dirty="0" smtClean="0"/>
              <a:t>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50°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55° 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60°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65°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70°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75°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80°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85° </a:t>
            </a:r>
            <a:r>
              <a:rPr lang="cs-CZ" sz="2400" dirty="0"/>
              <a:t>= _________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cotg 90°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322" y="1654641"/>
            <a:ext cx="4541702" cy="1015663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Hledejte v tabulkách. </a:t>
            </a:r>
          </a:p>
          <a:p>
            <a:pPr algn="ctr"/>
            <a:r>
              <a:rPr lang="cs-CZ" sz="2000" b="1" dirty="0" smtClean="0"/>
              <a:t>Pak se podívejte, jak se mění hodnoty </a:t>
            </a:r>
          </a:p>
          <a:p>
            <a:pPr algn="ctr"/>
            <a:r>
              <a:rPr lang="cs-CZ" sz="2000" b="1" dirty="0" smtClean="0"/>
              <a:t>funkce tangens rostoucí hodnotou úhlu.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330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uiExpand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Hodnoty 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tabulek a na kalkulačce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329100"/>
            <a:ext cx="3672408" cy="423705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cs-CZ" sz="2400" dirty="0" smtClean="0"/>
              <a:t>cotg 10°20´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25°30´ 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10°10´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23°20´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32°20°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28°40´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39°50´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63°30´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45°20´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8302" y="2329100"/>
            <a:ext cx="3642130" cy="423705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cs-CZ" sz="2400" dirty="0" smtClean="0"/>
              <a:t>cotg 10°20´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25°30´ 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10°10´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23°20´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32°20°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28°40´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39°50´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63°30´ </a:t>
            </a:r>
            <a:r>
              <a:rPr lang="cs-CZ" sz="2400" dirty="0"/>
              <a:t>= _________</a:t>
            </a:r>
          </a:p>
          <a:p>
            <a:pPr>
              <a:spcAft>
                <a:spcPts val="800"/>
              </a:spcAft>
            </a:pPr>
            <a:r>
              <a:rPr lang="cs-CZ" sz="2400" dirty="0" smtClean="0"/>
              <a:t>cotg 45°20´ </a:t>
            </a:r>
            <a:r>
              <a:rPr lang="cs-CZ" sz="2400" dirty="0"/>
              <a:t>= </a:t>
            </a:r>
            <a:r>
              <a:rPr lang="cs-CZ" sz="2400" dirty="0" smtClean="0"/>
              <a:t>_________</a:t>
            </a:r>
            <a:endParaRPr lang="cs-CZ" sz="24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395536" y="1700808"/>
            <a:ext cx="3672408" cy="432048"/>
          </a:xfrm>
          <a:prstGeom prst="wedgeRoundRectCallout">
            <a:avLst>
              <a:gd name="adj1" fmla="val 3323"/>
              <a:gd name="adj2" fmla="val 87771"/>
              <a:gd name="adj3" fmla="val 16667"/>
            </a:avLst>
          </a:prstGeom>
          <a:solidFill>
            <a:schemeClr val="bg2">
              <a:lumMod val="90000"/>
            </a:schemeClr>
          </a:solidFill>
          <a:ln w="19050">
            <a:solidFill>
              <a:srgbClr val="C0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Hledáme v tabulkách</a:t>
            </a:r>
            <a:endParaRPr lang="cs-CZ" sz="24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4788024" y="1700808"/>
            <a:ext cx="3672408" cy="432048"/>
          </a:xfrm>
          <a:prstGeom prst="wedgeRoundRectCallout">
            <a:avLst>
              <a:gd name="adj1" fmla="val -1508"/>
              <a:gd name="adj2" fmla="val 94089"/>
              <a:gd name="adj3" fmla="val 16667"/>
            </a:avLst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Hledáme na kalkulačce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0022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 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464336"/>
            <a:ext cx="2209508" cy="181588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/>
              <a:t>Graf</a:t>
            </a:r>
            <a:r>
              <a:rPr lang="cs-CZ" sz="2800" b="1" dirty="0" smtClean="0"/>
              <a:t> </a:t>
            </a:r>
            <a:br>
              <a:rPr lang="cs-CZ" sz="2800" b="1" dirty="0" smtClean="0"/>
            </a:br>
            <a:r>
              <a:rPr lang="cs-CZ" sz="2800" b="1" dirty="0" smtClean="0"/>
              <a:t>co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tg </a:t>
            </a:r>
            <a:r>
              <a:rPr lang="el-GR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dirty="0" smtClean="0"/>
              <a:t>pro úhly</a:t>
            </a:r>
            <a:br>
              <a:rPr lang="cs-CZ" sz="2800" dirty="0" smtClean="0"/>
            </a:b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0°&lt; </a:t>
            </a:r>
            <a:r>
              <a:rPr lang="el-GR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&lt; 90°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graf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21226261"/>
              </p:ext>
            </p:extLst>
          </p:nvPr>
        </p:nvGraphicFramePr>
        <p:xfrm>
          <a:off x="3419872" y="2430909"/>
          <a:ext cx="5184576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306889"/>
              </p:ext>
            </p:extLst>
          </p:nvPr>
        </p:nvGraphicFramePr>
        <p:xfrm>
          <a:off x="3059832" y="1700808"/>
          <a:ext cx="5627952" cy="5760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88"/>
                <a:gridCol w="504056"/>
                <a:gridCol w="648072"/>
                <a:gridCol w="339032"/>
                <a:gridCol w="418088"/>
                <a:gridCol w="418088"/>
                <a:gridCol w="418088"/>
                <a:gridCol w="418088"/>
                <a:gridCol w="418088"/>
                <a:gridCol w="418088"/>
                <a:gridCol w="418088"/>
                <a:gridCol w="418088"/>
              </a:tblGrid>
              <a:tr h="29792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Stupně: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5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10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20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30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40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50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60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70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75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80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90</a:t>
                      </a:r>
                      <a:r>
                        <a:rPr lang="cs-CZ" sz="1200" b="1" u="none" strike="noStrike" dirty="0">
                          <a:effectLst/>
                        </a:rPr>
                        <a:t> 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7813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err="1" smtClean="0">
                          <a:effectLst/>
                        </a:rPr>
                        <a:t>cotangens</a:t>
                      </a:r>
                      <a:r>
                        <a:rPr lang="cs-CZ" sz="1200" b="1" u="none" strike="noStrike" dirty="0">
                          <a:effectLst/>
                        </a:rPr>
                        <a:t>: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11,43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5,67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2,75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1,73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1,19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0,84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0,58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0,36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0,27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 smtClean="0">
                          <a:effectLst/>
                        </a:rPr>
                        <a:t>0,18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u="none" strike="noStrike" dirty="0">
                          <a:effectLst/>
                        </a:rPr>
                        <a:t> </a:t>
                      </a:r>
                      <a:r>
                        <a:rPr lang="cs-CZ" sz="1200" b="1" u="none" strike="noStrike" dirty="0" smtClean="0">
                          <a:effectLst/>
                        </a:rPr>
                        <a:t>0</a:t>
                      </a:r>
                      <a:endParaRPr lang="cs-CZ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12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 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0856" y="1630015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… a takhle vypadá graf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cotg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/>
              <a:t>pro úhly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0° &lt; </a:t>
            </a:r>
            <a:r>
              <a:rPr lang="el-GR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&lt; 360°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20888"/>
            <a:ext cx="4084687" cy="4015134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390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 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2042" y="1700808"/>
            <a:ext cx="84695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Funkce </a:t>
            </a:r>
            <a:r>
              <a:rPr lang="cs-CZ" sz="2400" b="1" dirty="0" err="1" smtClean="0"/>
              <a:t>cotangens</a:t>
            </a:r>
            <a:r>
              <a:rPr lang="cs-CZ" sz="2400" b="1" dirty="0" smtClean="0"/>
              <a:t> je funkce periodická s periodou </a:t>
            </a:r>
            <a:r>
              <a:rPr lang="el-GR" sz="2400" b="1" dirty="0" smtClean="0"/>
              <a:t>π</a:t>
            </a:r>
            <a:r>
              <a:rPr lang="cs-CZ" sz="2400" b="1" dirty="0" smtClean="0"/>
              <a:t> (</a:t>
            </a:r>
            <a:r>
              <a:rPr lang="el-GR" sz="2400" b="1" dirty="0" smtClean="0"/>
              <a:t>π </a:t>
            </a:r>
            <a:r>
              <a:rPr lang="cs-CZ" sz="2400" b="1" dirty="0" smtClean="0"/>
              <a:t>=180°)</a:t>
            </a:r>
            <a:endParaRPr lang="cs-CZ" sz="2400" b="1" dirty="0"/>
          </a:p>
        </p:txBody>
      </p:sp>
      <p:pic>
        <p:nvPicPr>
          <p:cNvPr id="3074" name="Picture 2" descr="[Maple Plot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762" y="2420888"/>
            <a:ext cx="5682084" cy="4030913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10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4258618" y="5790941"/>
            <a:ext cx="4587971" cy="46166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Grafem je </a:t>
            </a:r>
            <a:r>
              <a:rPr lang="cs-CZ" sz="2400" b="1" dirty="0" smtClean="0">
                <a:cs typeface="Arial" charset="0"/>
              </a:rPr>
              <a:t>CO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TANGENTOIDA</a:t>
            </a:r>
          </a:p>
        </p:txBody>
      </p:sp>
      <p:pic>
        <p:nvPicPr>
          <p:cNvPr id="3076" name="Picture 4" descr="infin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025" y="-563563"/>
            <a:ext cx="257175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infin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700" y="-563563"/>
            <a:ext cx="257175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275" y="0"/>
            <a:ext cx="24765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58618" y="1772815"/>
            <a:ext cx="4561854" cy="212365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/>
              <a:t>Definičním oborem  </a:t>
            </a:r>
            <a:br>
              <a:rPr lang="cs-CZ" sz="2400" b="1" dirty="0" smtClean="0"/>
            </a:b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D(f) = R - {180° + k. 180°},</a:t>
            </a:r>
          </a:p>
          <a:p>
            <a:pPr algn="ctr"/>
            <a:endParaRPr lang="cs-CZ" sz="1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Tedy funkce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cotangens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není definována pro úhel 0°, 180°, … 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58618" y="4514479"/>
            <a:ext cx="4526109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Obor funkčních hodnot </a:t>
            </a:r>
            <a:br>
              <a:rPr lang="cs-CZ" sz="2400" b="1" dirty="0" smtClean="0"/>
            </a:b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H(f) = (-∞ ; ∞)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Graf funkce konatgens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786892"/>
            <a:ext cx="3634211" cy="473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10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916" y="168044"/>
            <a:ext cx="8640960" cy="11430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1916" y="1340768"/>
            <a:ext cx="8640960" cy="286232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dirty="0"/>
              <a:t>ODVÁRKO, Oldřich a Jiří KADLEČEK. </a:t>
            </a:r>
            <a:r>
              <a:rPr lang="cs-CZ" sz="1400" i="1" dirty="0"/>
              <a:t>Matematika pro 9. ročník základní školy</a:t>
            </a:r>
            <a:r>
              <a:rPr lang="cs-CZ" sz="1400" dirty="0"/>
              <a:t>. 2. vyd. Praha: Prometheus, 2004, 90 s. Učebnice pro základní školy (Prometheus). ISBN 978-80-7196-282-3.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dirty="0" smtClean="0"/>
              <a:t>Přispěvatelé </a:t>
            </a:r>
            <a:r>
              <a:rPr lang="cs-CZ" sz="1400" dirty="0"/>
              <a:t>Wikipedie,</a:t>
            </a:r>
            <a:r>
              <a:rPr lang="cs-CZ" sz="1400" i="1" dirty="0"/>
              <a:t> Goniometrická funkce</a:t>
            </a:r>
            <a:r>
              <a:rPr lang="cs-CZ" sz="1400" dirty="0"/>
              <a:t> [online], Wikipedie: Otevřená encyklopedie, c2013, Datum poslední revize 8. 03. 2013, 22:08 UTC, [citováno 20. 03. 2013] &lt;</a:t>
            </a:r>
            <a:r>
              <a:rPr lang="cs-CZ" sz="1400" dirty="0">
                <a:hlinkClick r:id="rId2"/>
              </a:rPr>
              <a:t>http://cs.wikipedia.org/w/</a:t>
            </a:r>
            <a:r>
              <a:rPr lang="cs-CZ" sz="1400" dirty="0" err="1">
                <a:hlinkClick r:id="rId2"/>
              </a:rPr>
              <a:t>index.php?title</a:t>
            </a:r>
            <a:r>
              <a:rPr lang="cs-CZ" sz="1400" dirty="0">
                <a:hlinkClick r:id="rId2"/>
              </a:rPr>
              <a:t>=Goniometrick%C3%A1_funkce&amp;oldid=9851461</a:t>
            </a:r>
            <a:r>
              <a:rPr lang="cs-CZ" sz="1400" dirty="0"/>
              <a:t>&gt; </a:t>
            </a:r>
            <a:endParaRPr lang="cs-CZ" sz="1400" dirty="0" smtClean="0"/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dirty="0"/>
              <a:t>Přispěvatelé Wikipedie,</a:t>
            </a:r>
            <a:r>
              <a:rPr lang="cs-CZ" sz="1400" i="1" dirty="0"/>
              <a:t> Kotangens</a:t>
            </a:r>
            <a:r>
              <a:rPr lang="cs-CZ" sz="1400" dirty="0"/>
              <a:t> [online], Wikipedie: Otevřená encyklopedie, c2013, Datum poslední revize 9. 03. 2013, 11:59 UTC, [citováno 2. 04. 2013] &lt;</a:t>
            </a:r>
            <a:r>
              <a:rPr lang="cs-CZ" sz="1400" dirty="0">
                <a:hlinkClick r:id="rId3"/>
              </a:rPr>
              <a:t>http://cs.wikipedia.org/w/</a:t>
            </a:r>
            <a:r>
              <a:rPr lang="cs-CZ" sz="1400" dirty="0" err="1">
                <a:hlinkClick r:id="rId3"/>
              </a:rPr>
              <a:t>index.php?title</a:t>
            </a:r>
            <a:r>
              <a:rPr lang="cs-CZ" sz="1400" dirty="0">
                <a:hlinkClick r:id="rId3"/>
              </a:rPr>
              <a:t>=</a:t>
            </a:r>
            <a:r>
              <a:rPr lang="cs-CZ" sz="1400" dirty="0" err="1">
                <a:hlinkClick r:id="rId3"/>
              </a:rPr>
              <a:t>Kotangens&amp;oldid</a:t>
            </a:r>
            <a:r>
              <a:rPr lang="cs-CZ" sz="1400" dirty="0">
                <a:hlinkClick r:id="rId3"/>
              </a:rPr>
              <a:t>=9866217</a:t>
            </a:r>
            <a:r>
              <a:rPr lang="cs-CZ" sz="1400" dirty="0"/>
              <a:t>&gt; </a:t>
            </a:r>
            <a:endParaRPr lang="cs-CZ" sz="1400" dirty="0" smtClean="0"/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400" b="1" dirty="0" smtClean="0"/>
              <a:t>Grafy funkcí vytvořené pomocí programu Goniometrické Funkce 1.0.0.5.</a:t>
            </a:r>
            <a:endParaRPr lang="en-US" sz="1400" b="1" dirty="0"/>
          </a:p>
          <a:p>
            <a:pPr marL="342900" indent="-342900">
              <a:buFont typeface="Wingdings" pitchFamily="2" charset="2"/>
              <a:buChar char="v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8113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řížk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1498</TotalTime>
  <Words>759</Words>
  <Application>Microsoft Office PowerPoint</Application>
  <PresentationFormat>Předvádění na obrazovce (4:3)</PresentationFormat>
  <Paragraphs>212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Default Theme</vt:lpstr>
      <vt:lpstr>Mřížka</vt:lpstr>
      <vt:lpstr>Prezentace aplikace PowerPoint</vt:lpstr>
      <vt:lpstr>ANOTACE:</vt:lpstr>
      <vt:lpstr>MATEMATIKA 9. ročník</vt:lpstr>
      <vt:lpstr>Pravoúhlý trojúhelník a goniometrické funkce </vt:lpstr>
      <vt:lpstr>Pravoúhlý trojúhelník</vt:lpstr>
      <vt:lpstr>Pravoúhlý trojúhelník</vt:lpstr>
      <vt:lpstr>Pravoúhlý trojúhelník</vt:lpstr>
      <vt:lpstr>Pravoúhlý trojúhelník</vt:lpstr>
      <vt:lpstr>Funkce cotangens</vt:lpstr>
      <vt:lpstr>Funkce cotangens</vt:lpstr>
      <vt:lpstr>Jak určujeme hodnoty  funkce cotangens</vt:lpstr>
      <vt:lpstr>Hodnoty funkce cotangens  z tabulek</vt:lpstr>
      <vt:lpstr>Hodnoty funkce cotangens z tabulek a na kalkulačce</vt:lpstr>
      <vt:lpstr>Graf Funkce coTANGENS</vt:lpstr>
      <vt:lpstr>Graf Funkce cotangens</vt:lpstr>
      <vt:lpstr>Graf Funkce cotangens</vt:lpstr>
      <vt:lpstr>Funkce coTANGENS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105</cp:revision>
  <cp:lastPrinted>2013-03-19T20:50:54Z</cp:lastPrinted>
  <dcterms:created xsi:type="dcterms:W3CDTF">2013-02-27T16:06:43Z</dcterms:created>
  <dcterms:modified xsi:type="dcterms:W3CDTF">2013-07-26T11:50:22Z</dcterms:modified>
</cp:coreProperties>
</file>