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notesMasterIdLst>
    <p:notesMasterId r:id="rId19"/>
  </p:notesMasterIdLst>
  <p:sldIdLst>
    <p:sldId id="277" r:id="rId2"/>
    <p:sldId id="278" r:id="rId3"/>
    <p:sldId id="256" r:id="rId4"/>
    <p:sldId id="257" r:id="rId5"/>
    <p:sldId id="262" r:id="rId6"/>
    <p:sldId id="263" r:id="rId7"/>
    <p:sldId id="264" r:id="rId8"/>
    <p:sldId id="265" r:id="rId9"/>
    <p:sldId id="266" r:id="rId10"/>
    <p:sldId id="269" r:id="rId11"/>
    <p:sldId id="270" r:id="rId12"/>
    <p:sldId id="271" r:id="rId13"/>
    <p:sldId id="272" r:id="rId14"/>
    <p:sldId id="275" r:id="rId15"/>
    <p:sldId id="267" r:id="rId16"/>
    <p:sldId id="276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5DFF5D"/>
    <a:srgbClr val="009900"/>
    <a:srgbClr val="89FFBE"/>
    <a:srgbClr val="B7DBFF"/>
    <a:srgbClr val="66FFCC"/>
    <a:srgbClr val="97B5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BC02F2-AFA7-4F9A-A5E9-E43A04D5BE1A}" type="presOf" srcId="{1D8420EA-BFA0-403B-80F5-647FA396CC45}" destId="{8467D0EB-87A2-4285-8ACA-0398EFBF29BC}" srcOrd="1" destOrd="0" presId="urn:microsoft.com/office/officeart/2005/8/layout/target3"/>
    <dgm:cxn modelId="{2D4AF07E-0D4F-41E8-88E9-C8194DCBE204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8C810F7-9EEF-4133-9032-14121CB1A081}" type="presOf" srcId="{914700B9-77B5-440A-A438-DE98B6D4894D}" destId="{BD9AF279-D483-48F2-BBBD-45F8E8923512}" srcOrd="1" destOrd="0" presId="urn:microsoft.com/office/officeart/2005/8/layout/target3"/>
    <dgm:cxn modelId="{143CEA6D-785D-4B72-AFA7-0A8935B1118A}" type="presOf" srcId="{130831A4-0540-4EC5-8F5A-93030E89D2D9}" destId="{8E23E229-92FC-49D1-B5FE-0303176B8A4E}" srcOrd="1" destOrd="0" presId="urn:microsoft.com/office/officeart/2005/8/layout/target3"/>
    <dgm:cxn modelId="{81C93FF9-CA68-486F-9C90-D1FE3945E251}" type="presOf" srcId="{130831A4-0540-4EC5-8F5A-93030E89D2D9}" destId="{F69CC921-512E-49F4-824C-A648EC5F27A5}" srcOrd="0" destOrd="0" presId="urn:microsoft.com/office/officeart/2005/8/layout/target3"/>
    <dgm:cxn modelId="{06ACCA5C-4E8F-4881-9D04-43FAB5FAA354}" type="presOf" srcId="{1D8420EA-BFA0-403B-80F5-647FA396CC45}" destId="{F7B3C0B7-F0F7-4F49-B02C-3630F8C5FAE5}" srcOrd="0" destOrd="0" presId="urn:microsoft.com/office/officeart/2005/8/layout/target3"/>
    <dgm:cxn modelId="{93415B32-EC33-4F0B-A3F8-0D184A060755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EA39BEF9-752F-49BC-8015-AE1E08383ECC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D190958-7D58-4B3C-959B-7EEA75230256}" type="presOf" srcId="{914700B9-77B5-440A-A438-DE98B6D4894D}" destId="{E73F1C26-6DCD-4001-88B9-355E01E2BCE7}" srcOrd="0" destOrd="0" presId="urn:microsoft.com/office/officeart/2005/8/layout/target3"/>
    <dgm:cxn modelId="{A9EF6A85-226C-4909-8A87-342624D41C1A}" type="presParOf" srcId="{FE47432B-CA46-450C-8D8F-66C300A95B52}" destId="{B522209E-30D0-49D6-A340-2D383A11C668}" srcOrd="0" destOrd="0" presId="urn:microsoft.com/office/officeart/2005/8/layout/target3"/>
    <dgm:cxn modelId="{1D0F1B25-83DD-4EFE-ABA0-22AFF78F2ADF}" type="presParOf" srcId="{FE47432B-CA46-450C-8D8F-66C300A95B52}" destId="{ED5A8377-51D5-4DC5-B0E7-680166966720}" srcOrd="1" destOrd="0" presId="urn:microsoft.com/office/officeart/2005/8/layout/target3"/>
    <dgm:cxn modelId="{069C8C92-0689-49FF-B49D-D04F3C2980D6}" type="presParOf" srcId="{FE47432B-CA46-450C-8D8F-66C300A95B52}" destId="{F69CC921-512E-49F4-824C-A648EC5F27A5}" srcOrd="2" destOrd="0" presId="urn:microsoft.com/office/officeart/2005/8/layout/target3"/>
    <dgm:cxn modelId="{49CE1313-72CF-4C0D-B9DB-44035DD8AF5C}" type="presParOf" srcId="{FE47432B-CA46-450C-8D8F-66C300A95B52}" destId="{61C9CE18-EDA6-4EDF-BA1C-09779D38FBBF}" srcOrd="3" destOrd="0" presId="urn:microsoft.com/office/officeart/2005/8/layout/target3"/>
    <dgm:cxn modelId="{6F503738-2BBB-45FF-A1B0-CFA964F63FED}" type="presParOf" srcId="{FE47432B-CA46-450C-8D8F-66C300A95B52}" destId="{D60DEAAB-7AFE-435A-ACF6-18851E4B0426}" srcOrd="4" destOrd="0" presId="urn:microsoft.com/office/officeart/2005/8/layout/target3"/>
    <dgm:cxn modelId="{FCE718C5-9320-4E01-ACEC-5AB93DD8516C}" type="presParOf" srcId="{FE47432B-CA46-450C-8D8F-66C300A95B52}" destId="{F7B3C0B7-F0F7-4F49-B02C-3630F8C5FAE5}" srcOrd="5" destOrd="0" presId="urn:microsoft.com/office/officeart/2005/8/layout/target3"/>
    <dgm:cxn modelId="{A826487E-02C9-4CA5-A8B1-6C673B517787}" type="presParOf" srcId="{FE47432B-CA46-450C-8D8F-66C300A95B52}" destId="{C9DA9446-E2D3-4F6A-8960-3CADFBF870B8}" srcOrd="6" destOrd="0" presId="urn:microsoft.com/office/officeart/2005/8/layout/target3"/>
    <dgm:cxn modelId="{F300FFD7-F04D-4FD1-90A9-5C221F17108C}" type="presParOf" srcId="{FE47432B-CA46-450C-8D8F-66C300A95B52}" destId="{9726EC6F-D322-4CD3-B489-1BE3DF7CE70B}" srcOrd="7" destOrd="0" presId="urn:microsoft.com/office/officeart/2005/8/layout/target3"/>
    <dgm:cxn modelId="{7CBE441B-8231-4400-B9AC-17448CB5E5E3}" type="presParOf" srcId="{FE47432B-CA46-450C-8D8F-66C300A95B52}" destId="{645AA564-2E9E-4954-AD87-AE01782CEC59}" srcOrd="8" destOrd="0" presId="urn:microsoft.com/office/officeart/2005/8/layout/target3"/>
    <dgm:cxn modelId="{E9B51066-2320-4E52-B8F3-BF4AA1B33DF7}" type="presParOf" srcId="{FE47432B-CA46-450C-8D8F-66C300A95B52}" destId="{8538CAC4-6A86-42B8-B5AF-2FF155DB9D02}" srcOrd="9" destOrd="0" presId="urn:microsoft.com/office/officeart/2005/8/layout/target3"/>
    <dgm:cxn modelId="{3F3FAE47-AD99-4023-AFDD-16F18A3641B2}" type="presParOf" srcId="{FE47432B-CA46-450C-8D8F-66C300A95B52}" destId="{26FD6024-A07F-46D0-8BC0-B5E595C5673D}" srcOrd="10" destOrd="0" presId="urn:microsoft.com/office/officeart/2005/8/layout/target3"/>
    <dgm:cxn modelId="{D48CAA17-A3AC-4DA4-9F8C-AFD8AE1551A7}" type="presParOf" srcId="{FE47432B-CA46-450C-8D8F-66C300A95B52}" destId="{E73F1C26-6DCD-4001-88B9-355E01E2BCE7}" srcOrd="11" destOrd="0" presId="urn:microsoft.com/office/officeart/2005/8/layout/target3"/>
    <dgm:cxn modelId="{677A053F-914B-4237-A7C7-546B96587534}" type="presParOf" srcId="{FE47432B-CA46-450C-8D8F-66C300A95B52}" destId="{8E23E229-92FC-49D1-B5FE-0303176B8A4E}" srcOrd="12" destOrd="0" presId="urn:microsoft.com/office/officeart/2005/8/layout/target3"/>
    <dgm:cxn modelId="{B1FBFC90-4E6D-4CCF-B789-93BC9F7B1271}" type="presParOf" srcId="{FE47432B-CA46-450C-8D8F-66C300A95B52}" destId="{8467D0EB-87A2-4285-8ACA-0398EFBF29BC}" srcOrd="13" destOrd="0" presId="urn:microsoft.com/office/officeart/2005/8/layout/target3"/>
    <dgm:cxn modelId="{0EEBAD1C-133A-43F5-8184-A94C00B6BA2A}" type="presParOf" srcId="{FE47432B-CA46-450C-8D8F-66C300A95B52}" destId="{DBA8199F-D892-4A8E-A352-2B7844050E09}" srcOrd="14" destOrd="0" presId="urn:microsoft.com/office/officeart/2005/8/layout/target3"/>
    <dgm:cxn modelId="{ABB18FAE-6357-4DAC-BE41-D4208DEA6A0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9F7A4-AE09-4E64-8D24-6C7A668EE156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09BC5-8244-4587-BCDC-DE80888864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90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09BC5-8244-4587-BCDC-DE80888864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142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10.pn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3.png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9.png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34.png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Kru%C5%BEnice&amp;oldid=10287736" TargetMode="External"/><Relationship Id="rId5" Type="http://schemas.openxmlformats.org/officeDocument/2006/relationships/hyperlink" Target="http://cs.wikipedia.org/w/index.php?title=Troj%C3%BAheln%C3%ADk&amp;oldid=10290674" TargetMode="Externa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6125648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713308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geometrické obrazce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6364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903946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540570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opakování učiva 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základních geometrických obrazcích a jejich vlastnostech.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 základní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geometrické obrazce a umí vyjmenovat jejich základní vlastnosti, pozná výšku, těžnici a střední příčku trojúhelníku.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591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MATEMATIKA</a:t>
            </a:r>
            <a:b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</a:br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9. ročník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4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&amp;ccaron;tverec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20" y="1758520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428000" y="1656000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71626" y="2564904"/>
            <a:ext cx="4823226" cy="22467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pravidelný čtyřúhelník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má všechny strany shodné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Protilehlé strany jsou rovnoběžné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všechny vnitřní úhly jsou pravé.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součet vnitřních úhlů je 360°.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272015" y="4968603"/>
                <a:ext cx="171380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effectLst/>
                          <a:latin typeface="Cambria Math"/>
                          <a:ea typeface="Cambria Math" pitchFamily="18" charset="0"/>
                        </a:rPr>
                        <m:t>𝒐</m:t>
                      </m:r>
                      <m:r>
                        <a:rPr lang="cs-CZ" sz="3200" b="1" i="1" smtClean="0">
                          <a:effectLst/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3200" b="1" i="1" smtClean="0">
                          <a:effectLst/>
                          <a:latin typeface="Cambria Math"/>
                          <a:ea typeface="Cambria Math" pitchFamily="18" charset="0"/>
                        </a:rPr>
                        <m:t>𝟒</m:t>
                      </m:r>
                      <m:r>
                        <a:rPr lang="cs-CZ" sz="3200" b="1" i="1" smtClean="0">
                          <a:effectLst/>
                          <a:latin typeface="Cambria Math"/>
                          <a:ea typeface="Cambria Math" pitchFamily="18" charset="0"/>
                        </a:rPr>
                        <m:t>.</m:t>
                      </m:r>
                      <m:r>
                        <a:rPr lang="cs-CZ" sz="3200" b="1" i="1" smtClean="0">
                          <a:effectLst/>
                          <a:latin typeface="Cambria Math"/>
                          <a:ea typeface="Cambria Math" pitchFamily="18" charset="0"/>
                        </a:rPr>
                        <m:t>𝒂</m:t>
                      </m:r>
                    </m:oMath>
                  </m:oMathPara>
                </a14:m>
                <a:endParaRPr lang="cs-CZ" sz="3200" b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2015" y="4968603"/>
                <a:ext cx="171380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5004048" y="4902170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5014276" y="5901823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322078" y="6003302"/>
                <a:ext cx="139493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i="1" dirty="0" smtClean="0">
                    <a:ea typeface="Cambria Math" pitchFamily="18" charset="0"/>
                  </a:rPr>
                  <a:t>S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 =</m:t>
                    </m:r>
                  </m:oMath>
                </a14:m>
                <a:r>
                  <a:rPr lang="cs-CZ" sz="3200" b="1" i="1" dirty="0" smtClean="0">
                    <a:ea typeface="Cambria Math" pitchFamily="18" charset="0"/>
                  </a:rPr>
                  <a:t> a</a:t>
                </a:r>
                <a:r>
                  <a:rPr lang="cs-CZ" sz="3200" b="1" i="1" baseline="30000" dirty="0" smtClean="0">
                    <a:ea typeface="Cambria Math" pitchFamily="18" charset="0"/>
                  </a:rPr>
                  <a:t>2</a:t>
                </a:r>
                <a:endParaRPr lang="cs-CZ" sz="3200" b="1" i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2078" y="6003302"/>
                <a:ext cx="1394934" cy="584775"/>
              </a:xfrm>
              <a:prstGeom prst="rect">
                <a:avLst/>
              </a:prstGeom>
              <a:blipFill rotWithShape="1">
                <a:blip r:embed="rId8"/>
                <a:stretch>
                  <a:fillRect l="-10917" t="-12500" r="-4367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flipV="1">
            <a:off x="1342662" y="2372774"/>
            <a:ext cx="1490124" cy="15502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42662" y="2372774"/>
            <a:ext cx="1573153" cy="1550252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23528" y="4797152"/>
            <a:ext cx="3773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19" y="4490646"/>
            <a:ext cx="3917946" cy="2169825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/>
              <a:t>Úsečky AC a BD se nazývají </a:t>
            </a:r>
            <a:r>
              <a:rPr lang="cs-CZ" sz="2000" b="1" dirty="0" smtClean="0"/>
              <a:t>úhlopříčky.</a:t>
            </a:r>
            <a:endParaRPr lang="cs-CZ" sz="2000" b="1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8000"/>
                </a:solidFill>
              </a:rPr>
              <a:t>úhlopříčky ve čtverci jsou na sebe kolmé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C00000"/>
                </a:solidFill>
              </a:rPr>
              <a:t>navzájem se půlí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>
                <a:solidFill>
                  <a:srgbClr val="0070C0"/>
                </a:solidFill>
              </a:rPr>
              <a:t>j</a:t>
            </a:r>
            <a:r>
              <a:rPr lang="cs-CZ" sz="2000" b="1" dirty="0" smtClean="0">
                <a:solidFill>
                  <a:srgbClr val="0070C0"/>
                </a:solidFill>
              </a:rPr>
              <a:t>sou shodné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8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28000" y="1656000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08480" y="2454536"/>
            <a:ext cx="4823226" cy="24776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je čtyřúhelník, rovnoběžník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sousední strany mají různou délku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vzájemně </a:t>
            </a:r>
            <a:r>
              <a:rPr lang="cs-CZ" sz="2000" b="1" dirty="0"/>
              <a:t>protilehlé strany jsou rovnoběžné a mají shodnou </a:t>
            </a:r>
            <a:r>
              <a:rPr lang="cs-CZ" sz="2000" b="1" dirty="0" smtClean="0"/>
              <a:t>délku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všechny vnitřní úhly jsou pravé.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53363" y="5119419"/>
                <a:ext cx="279063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effectLst/>
                          <a:latin typeface="Cambria Math"/>
                        </a:rPr>
                        <m:t>𝒐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𝟐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.(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𝒂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+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𝒃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3200" b="1" i="1" dirty="0">
                  <a:effectLst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3363" y="5119419"/>
                <a:ext cx="2790636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4216151" y="5017940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208480" y="5821750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444208" y="5916611"/>
                <a:ext cx="1617430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i="1" dirty="0" smtClean="0"/>
                  <a:t>S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effectLst/>
                        <a:latin typeface="Cambria Math"/>
                      </a:rPr>
                      <m:t> =</m:t>
                    </m:r>
                    <m:r>
                      <a:rPr lang="cs-CZ" sz="3200" b="1" i="1" smtClean="0">
                        <a:effectLst/>
                        <a:latin typeface="Cambria Math"/>
                      </a:rPr>
                      <m:t>𝒂</m:t>
                    </m:r>
                    <m:r>
                      <a:rPr lang="cs-CZ" sz="3200" b="1" i="1" smtClean="0">
                        <a:effectLst/>
                        <a:latin typeface="Cambria Math"/>
                      </a:rPr>
                      <m:t>.</m:t>
                    </m:r>
                    <m:r>
                      <a:rPr lang="cs-CZ" sz="3200" b="1" i="1" smtClean="0">
                        <a:effectLst/>
                        <a:latin typeface="Cambria Math"/>
                      </a:rPr>
                      <m:t>𝒃</m:t>
                    </m:r>
                  </m:oMath>
                </a14:m>
                <a:endParaRPr lang="cs-CZ" sz="3200" b="1" i="1" dirty="0">
                  <a:effectLst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5916611"/>
                <a:ext cx="1617430" cy="584775"/>
              </a:xfrm>
              <a:prstGeom prst="rect">
                <a:avLst/>
              </a:prstGeom>
              <a:blipFill rotWithShape="1">
                <a:blip r:embed="rId6"/>
                <a:stretch>
                  <a:fillRect l="-9434"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2" descr="obdélní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88" y="1847953"/>
            <a:ext cx="3645832" cy="273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V="1">
            <a:off x="827584" y="2661142"/>
            <a:ext cx="2232248" cy="105589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58982" y="2618509"/>
            <a:ext cx="2286146" cy="1098523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34332" y="4903985"/>
            <a:ext cx="3758649" cy="1477328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/>
              <a:t>Úsečky AC a BD se nazývají </a:t>
            </a:r>
            <a:r>
              <a:rPr lang="cs-CZ" sz="2000" b="1" dirty="0" smtClean="0"/>
              <a:t>úhlopříčky.</a:t>
            </a:r>
            <a:endParaRPr lang="cs-CZ" sz="2000" b="1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C00000"/>
                </a:solidFill>
              </a:rPr>
              <a:t>navzájem se půlí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70C0"/>
                </a:solidFill>
              </a:rPr>
              <a:t>jsou shodné</a:t>
            </a:r>
          </a:p>
        </p:txBody>
      </p:sp>
    </p:spTree>
    <p:extLst>
      <p:ext uri="{BB962C8B-B14F-4D97-AF65-F5344CB8AC3E}">
        <p14:creationId xmlns:p14="http://schemas.microsoft.com/office/powerpoint/2010/main" val="2123200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37677" y="1700808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KOSOČTVEREC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69443" y="2636912"/>
            <a:ext cx="4823226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/>
              <a:t>kosočtverec </a:t>
            </a:r>
            <a:r>
              <a:rPr lang="cs-CZ" sz="2000" b="1" dirty="0"/>
              <a:t>je rovnostranný </a:t>
            </a:r>
            <a:r>
              <a:rPr lang="cs-CZ" sz="2000" b="1" dirty="0" smtClean="0"/>
              <a:t>rovnoběžník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/>
              <a:t>má </a:t>
            </a:r>
            <a:r>
              <a:rPr lang="cs-CZ" sz="2000" b="1" dirty="0"/>
              <a:t>všechny strany stejně </a:t>
            </a:r>
            <a:r>
              <a:rPr lang="cs-CZ" sz="2000" b="1" dirty="0" smtClean="0"/>
              <a:t>dlouhé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/>
              <a:t>na </a:t>
            </a:r>
            <a:r>
              <a:rPr lang="cs-CZ" sz="2000" b="1" dirty="0"/>
              <a:t>rozdíl od čtverce jeho strany nesvírají pravý úhel.</a:t>
            </a:r>
            <a:endParaRPr lang="cs-CZ" sz="2000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71993" y="5007076"/>
                <a:ext cx="171380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effectLst/>
                          <a:latin typeface="Cambria Math"/>
                        </a:rPr>
                        <m:t>𝒐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𝟒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.</m:t>
                      </m:r>
                      <m:r>
                        <a:rPr lang="cs-CZ" sz="3200" b="1" i="1" smtClean="0">
                          <a:effectLst/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3200" b="1" i="1" dirty="0">
                  <a:effectLst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1993" y="5007076"/>
                <a:ext cx="171380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4269442" y="4905598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269443" y="5826908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Koso&amp;ccaron;tverec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05" y="1863548"/>
            <a:ext cx="3320487" cy="249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34332" y="4903984"/>
            <a:ext cx="3758649" cy="1477328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70C0"/>
                </a:solidFill>
              </a:rPr>
              <a:t>kosočtverec </a:t>
            </a:r>
            <a:r>
              <a:rPr lang="cs-CZ" sz="2000" b="1" dirty="0">
                <a:solidFill>
                  <a:srgbClr val="0070C0"/>
                </a:solidFill>
              </a:rPr>
              <a:t>má dvě </a:t>
            </a:r>
            <a:r>
              <a:rPr lang="cs-CZ" sz="2000" b="1" dirty="0" smtClean="0">
                <a:solidFill>
                  <a:srgbClr val="0070C0"/>
                </a:solidFill>
              </a:rPr>
              <a:t>úhlopříčky</a:t>
            </a:r>
            <a:endParaRPr lang="cs-CZ" sz="2000" b="1" dirty="0">
              <a:solidFill>
                <a:srgbClr val="0070C0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8000"/>
                </a:solidFill>
              </a:rPr>
              <a:t>jeho </a:t>
            </a:r>
            <a:r>
              <a:rPr lang="cs-CZ" sz="2000" b="1" dirty="0">
                <a:solidFill>
                  <a:srgbClr val="008000"/>
                </a:solidFill>
              </a:rPr>
              <a:t>úhlopříčky jsou na sebe kolmé.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6376072" y="5938229"/>
                <a:ext cx="2737096" cy="5650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</a:rPr>
                        <m:t>𝒂</m:t>
                      </m:r>
                      <m:r>
                        <a:rPr lang="cs-CZ" sz="2800" b="1" i="1" smtClean="0">
                          <a:latin typeface="Cambria Math"/>
                        </a:rPr>
                        <m:t>.</m:t>
                      </m:r>
                      <m:r>
                        <a:rPr lang="cs-CZ" sz="2800" b="1" i="1" smtClean="0">
                          <a:latin typeface="Cambria Math"/>
                        </a:rPr>
                        <m:t>𝒗𝒂</m:t>
                      </m:r>
                      <m:r>
                        <a:rPr lang="cs-CZ" sz="2800" b="1" i="1" smtClean="0">
                          <a:latin typeface="Cambria Math"/>
                        </a:rPr>
                        <m:t>=</m:t>
                      </m:r>
                      <m:box>
                        <m:boxPr>
                          <m:ctrlPr>
                            <a:rPr lang="cs-CZ" sz="28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cs-CZ" sz="28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latin typeface="Cambria Math"/>
                                </a:rPr>
                                <m:t>𝒖</m:t>
                              </m:r>
                              <m:r>
                                <a:rPr lang="cs-CZ" sz="2800" b="1" i="1" baseline="-25000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latin typeface="Cambria Math"/>
                                </a:rPr>
                                <m:t>.</m:t>
                              </m:r>
                              <m:r>
                                <a:rPr lang="cs-CZ" sz="2800" b="1" i="1" smtClean="0">
                                  <a:latin typeface="Cambria Math"/>
                                </a:rPr>
                                <m:t>𝒖</m:t>
                              </m:r>
                              <m:r>
                                <a:rPr lang="cs-CZ" sz="2800" b="1" i="1" baseline="-25000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8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2800" b="1" i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6072" y="5938229"/>
                <a:ext cx="2737096" cy="56509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V="1">
            <a:off x="761086" y="2636912"/>
            <a:ext cx="2514770" cy="108012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91680" y="2636912"/>
            <a:ext cx="504056" cy="115212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836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28000" y="1656000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81203" y="2528917"/>
            <a:ext cx="4823226" cy="24776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rovnoběžník má různou </a:t>
            </a:r>
            <a:r>
              <a:rPr lang="cs-CZ" sz="2000" b="1" dirty="0"/>
              <a:t>velikost přilehlých </a:t>
            </a:r>
            <a:r>
              <a:rPr lang="cs-CZ" sz="2000" b="1" dirty="0" smtClean="0"/>
              <a:t>stran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protilehlé  strany jsou rovnoběžné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úhly jsou </a:t>
            </a:r>
            <a:r>
              <a:rPr lang="cs-CZ" sz="2000" b="1" dirty="0"/>
              <a:t>různé od pravých </a:t>
            </a:r>
            <a:r>
              <a:rPr lang="cs-CZ" sz="2000" b="1" dirty="0" smtClean="0"/>
              <a:t>úhlů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velikost </a:t>
            </a:r>
            <a:r>
              <a:rPr lang="cs-CZ" sz="2000" b="1" dirty="0"/>
              <a:t>protilehlých úhlů má stejnou </a:t>
            </a:r>
            <a:r>
              <a:rPr lang="cs-CZ" sz="2000" b="1" dirty="0" smtClean="0"/>
              <a:t>velikost</a:t>
            </a: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577768" y="5169947"/>
                <a:ext cx="252844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𝒐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3200" b="1" i="1" dirty="0" smtClean="0">
                    <a:effectLst/>
                    <a:ea typeface="Cambria Math" pitchFamily="18" charset="0"/>
                  </a:rPr>
                  <a:t> 2.(</a:t>
                </a:r>
                <a:r>
                  <a:rPr lang="cs-CZ" sz="3200" b="1" i="1" dirty="0" err="1" smtClean="0">
                    <a:effectLst/>
                    <a:ea typeface="Cambria Math" pitchFamily="18" charset="0"/>
                  </a:rPr>
                  <a:t>a+b</a:t>
                </a:r>
                <a:r>
                  <a:rPr lang="cs-CZ" sz="3200" b="1" i="1" dirty="0" smtClean="0">
                    <a:effectLst/>
                    <a:ea typeface="Cambria Math" pitchFamily="18" charset="0"/>
                  </a:rPr>
                  <a:t>)</a:t>
                </a:r>
                <a:endParaRPr lang="cs-CZ" sz="3200" b="1" i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7768" y="5169947"/>
                <a:ext cx="2528449" cy="584775"/>
              </a:xfrm>
              <a:prstGeom prst="rect">
                <a:avLst/>
              </a:prstGeom>
              <a:blipFill rotWithShape="1">
                <a:blip r:embed="rId5"/>
                <a:stretch>
                  <a:fillRect t="-12500" r="-5542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4317389" y="5068468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334513" y="5965511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554041" y="6066990"/>
                <a:ext cx="178734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i="1" dirty="0" smtClean="0">
                    <a:ea typeface="Cambria Math" pitchFamily="18" charset="0"/>
                  </a:rPr>
                  <a:t>S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 =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𝒂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.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𝒗𝒂</m:t>
                    </m:r>
                  </m:oMath>
                </a14:m>
                <a:endParaRPr lang="cs-CZ" sz="3200" b="1" i="1" baseline="-25000" dirty="0">
                  <a:effectLst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4041" y="6066990"/>
                <a:ext cx="1787349" cy="584775"/>
              </a:xfrm>
              <a:prstGeom prst="rect">
                <a:avLst/>
              </a:prstGeom>
              <a:blipFill rotWithShape="1">
                <a:blip r:embed="rId6"/>
                <a:stretch>
                  <a:fillRect l="-8532"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Kosodélní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14" y="1785291"/>
            <a:ext cx="3727783" cy="279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2195" y="4800615"/>
            <a:ext cx="3758649" cy="1323439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b="1" dirty="0"/>
              <a:t>Úhlopříčky rovnoběžníku </a:t>
            </a:r>
            <a:endParaRPr lang="cs-CZ" sz="2000" b="1" dirty="0" smtClean="0"/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8000"/>
                </a:solidFill>
              </a:rPr>
              <a:t>se </a:t>
            </a:r>
            <a:r>
              <a:rPr lang="cs-CZ" sz="2000" b="1" dirty="0">
                <a:solidFill>
                  <a:srgbClr val="008000"/>
                </a:solidFill>
              </a:rPr>
              <a:t>vzájemně </a:t>
            </a:r>
            <a:r>
              <a:rPr lang="cs-CZ" sz="2000" b="1" dirty="0" smtClean="0">
                <a:solidFill>
                  <a:srgbClr val="008000"/>
                </a:solidFill>
              </a:rPr>
              <a:t>půlí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70C0"/>
                </a:solidFill>
              </a:rPr>
              <a:t>mají různou délku</a:t>
            </a: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899592" y="2636912"/>
            <a:ext cx="2736304" cy="960335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867461" y="2636912"/>
            <a:ext cx="904339" cy="960335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14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28000" y="1656000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LICHOBĚŽNÍK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69578" y="2476476"/>
            <a:ext cx="4823226" cy="240065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/>
              <a:t>je čtyřúhelník, který má právě jednu dvojici rovnoběžných stran</a:t>
            </a:r>
            <a:r>
              <a:rPr lang="cs-CZ" sz="2000" b="1" dirty="0" smtClean="0"/>
              <a:t>.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/>
              <a:t>Vzájemně rovnoběžné strany se nazývají </a:t>
            </a:r>
            <a:r>
              <a:rPr lang="cs-CZ" sz="2000" b="1" i="1" dirty="0"/>
              <a:t>základny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b="1" dirty="0" smtClean="0"/>
              <a:t>zbývající </a:t>
            </a:r>
            <a:r>
              <a:rPr lang="cs-CZ" sz="2000" b="1" dirty="0"/>
              <a:t>dvě </a:t>
            </a:r>
            <a:r>
              <a:rPr lang="cs-CZ" sz="2000" b="1" dirty="0" smtClean="0"/>
              <a:t>různoběžné strany se nazývají </a:t>
            </a:r>
            <a:r>
              <a:rPr lang="cs-CZ" sz="2000" b="1" i="1" dirty="0" smtClean="0"/>
              <a:t>ramena</a:t>
            </a:r>
            <a:r>
              <a:rPr lang="cs-CZ" sz="2000" b="1" dirty="0"/>
              <a:t>.</a:t>
            </a:r>
            <a:endParaRPr lang="cs-CZ" sz="2000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280624" y="5015664"/>
                <a:ext cx="250940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/>
                        <a:latin typeface="Cambria Math"/>
                        <a:ea typeface="Cambria Math" pitchFamily="18" charset="0"/>
                      </a:rPr>
                      <m:t>𝒐</m:t>
                    </m:r>
                    <m:r>
                      <a:rPr lang="cs-CZ" sz="2800" b="1" i="1" smtClean="0">
                        <a:effectLst/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i="1" dirty="0" smtClean="0">
                    <a:effectLst/>
                    <a:ea typeface="Cambria Math" pitchFamily="18" charset="0"/>
                  </a:rPr>
                  <a:t> a+b</a:t>
                </a:r>
                <a:r>
                  <a:rPr lang="cs-CZ" sz="2800" b="1" i="1" dirty="0" smtClean="0">
                    <a:ea typeface="Cambria Math" pitchFamily="18" charset="0"/>
                  </a:rPr>
                  <a:t>+c+d</a:t>
                </a:r>
                <a:endParaRPr lang="cs-CZ" sz="2800" b="1" i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0624" y="5015664"/>
                <a:ext cx="2509405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11628" r="-3641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4269577" y="4914185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269578" y="5833557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574498" y="5734919"/>
                <a:ext cx="1999458" cy="8236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i="1" dirty="0" smtClean="0">
                    <a:ea typeface="Cambria Math" pitchFamily="18" charset="0"/>
                  </a:rPr>
                  <a:t>S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3200" b="1" i="1" dirty="0" smtClean="0">
                            <a:latin typeface="Cambria Math"/>
                            <a:ea typeface="Cambria Math" pitchFamily="18" charset="0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3200" b="1" i="1" dirty="0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d>
                              <m:dPr>
                                <m:ctrlPr>
                                  <a:rPr lang="cs-CZ" sz="3200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sz="3200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𝒂</m:t>
                                </m:r>
                                <m:r>
                                  <a:rPr lang="cs-CZ" sz="3200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+</m:t>
                                </m:r>
                                <m:r>
                                  <a:rPr lang="cs-CZ" sz="3200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𝒄</m:t>
                                </m:r>
                              </m:e>
                            </m:d>
                            <m:r>
                              <a:rPr lang="cs-CZ" sz="3200" b="1" i="1" dirty="0" smtClean="0">
                                <a:latin typeface="Cambria Math"/>
                                <a:ea typeface="Cambria Math" pitchFamily="18" charset="0"/>
                              </a:rPr>
                              <m:t>.</m:t>
                            </m:r>
                            <m:r>
                              <a:rPr lang="cs-CZ" sz="3200" b="1" i="1" dirty="0" smtClean="0">
                                <a:latin typeface="Cambria Math"/>
                                <a:ea typeface="Cambria Math" pitchFamily="18" charset="0"/>
                              </a:rPr>
                              <m:t>𝒗</m:t>
                            </m:r>
                          </m:num>
                          <m:den>
                            <m:r>
                              <a:rPr lang="cs-CZ" sz="3200" b="1" i="1" dirty="0" smtClean="0"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den>
                        </m:f>
                      </m:e>
                    </m:box>
                  </m:oMath>
                </a14:m>
                <a:endParaRPr lang="cs-CZ" sz="3200" b="1" i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4498" y="5734919"/>
                <a:ext cx="1999458" cy="823623"/>
              </a:xfrm>
              <a:prstGeom prst="rect">
                <a:avLst/>
              </a:prstGeom>
              <a:blipFill rotWithShape="1">
                <a:blip r:embed="rId6"/>
                <a:stretch>
                  <a:fillRect l="-7622" b="-10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42" name="Picture 2" descr="Lichob&amp;ecaron;&amp;zcaron;ní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61" y="2131432"/>
            <a:ext cx="3320487" cy="249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9510" y="5057873"/>
            <a:ext cx="3816426" cy="1169551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dirty="0"/>
              <a:t>Úhlopříčky obecného lichoběžníku </a:t>
            </a:r>
            <a:endParaRPr lang="cs-CZ" sz="2000" dirty="0" smtClean="0"/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0070C0"/>
                </a:solidFill>
              </a:rPr>
              <a:t>se </a:t>
            </a:r>
            <a:r>
              <a:rPr lang="cs-CZ" sz="2000" dirty="0">
                <a:solidFill>
                  <a:srgbClr val="0070C0"/>
                </a:solidFill>
              </a:rPr>
              <a:t>navzájem </a:t>
            </a:r>
            <a:r>
              <a:rPr lang="cs-CZ" sz="2000" dirty="0" smtClean="0">
                <a:solidFill>
                  <a:srgbClr val="0070C0"/>
                </a:solidFill>
              </a:rPr>
              <a:t>nepůlí</a:t>
            </a:r>
          </a:p>
        </p:txBody>
      </p:sp>
    </p:spTree>
    <p:extLst>
      <p:ext uri="{BB962C8B-B14F-4D97-AF65-F5344CB8AC3E}">
        <p14:creationId xmlns:p14="http://schemas.microsoft.com/office/powerpoint/2010/main" val="1467605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28000" y="1656000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36396" y="2636912"/>
            <a:ext cx="4823226" cy="16312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/>
              <a:t>součet velikostí jeho vnitřních úhlů je roven 180</a:t>
            </a:r>
            <a:r>
              <a:rPr lang="cs-CZ" b="1" dirty="0" smtClean="0"/>
              <a:t>°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/>
              <a:t>Strany trojúhelníku splňují trojúhelníkové </a:t>
            </a:r>
            <a:r>
              <a:rPr lang="cs-CZ" b="1" dirty="0" smtClean="0"/>
              <a:t>nerovnosti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pl-PL" b="1" dirty="0"/>
              <a:t>Trojúhelník se zapisuje symbolem Δ </a:t>
            </a:r>
            <a:endParaRPr lang="cs-CZ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97395" y="4717655"/>
                <a:ext cx="20188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effectLst/>
                        <a:latin typeface="Cambria Math"/>
                        <a:ea typeface="Cambria Math" pitchFamily="18" charset="0"/>
                      </a:rPr>
                      <m:t>𝒐</m:t>
                    </m:r>
                    <m:r>
                      <a:rPr lang="cs-CZ" sz="2800" b="1" i="1" smtClean="0">
                        <a:effectLst/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i="1" dirty="0" smtClean="0">
                    <a:effectLst/>
                    <a:ea typeface="Cambria Math" pitchFamily="18" charset="0"/>
                  </a:rPr>
                  <a:t> a+b+c</a:t>
                </a:r>
                <a:endParaRPr lang="cs-CZ" sz="2800" b="1" i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7395" y="4717655"/>
                <a:ext cx="2018886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11628" r="-4819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4281871" y="4616176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236396" y="5630395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 descr="Trojúhelník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31" y="1844824"/>
            <a:ext cx="35523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9510" y="4509120"/>
            <a:ext cx="3816426" cy="2092881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b="1" dirty="0"/>
              <a:t>Výška</a:t>
            </a:r>
            <a:r>
              <a:rPr lang="cs-CZ" sz="2000" dirty="0"/>
              <a:t> </a:t>
            </a:r>
            <a:endParaRPr lang="cs-CZ" sz="2000" dirty="0" smtClean="0"/>
          </a:p>
          <a:p>
            <a:pPr>
              <a:spcAft>
                <a:spcPts val="1200"/>
              </a:spcAft>
            </a:pPr>
            <a:r>
              <a:rPr lang="cs-CZ" sz="2000" b="1" dirty="0" smtClean="0">
                <a:solidFill>
                  <a:srgbClr val="0070C0"/>
                </a:solidFill>
              </a:rPr>
              <a:t>je </a:t>
            </a:r>
            <a:r>
              <a:rPr lang="cs-CZ" sz="2000" b="1" dirty="0">
                <a:solidFill>
                  <a:srgbClr val="0070C0"/>
                </a:solidFill>
              </a:rPr>
              <a:t>úsečka, jejímiž krajními body jsou vrchol trojúhelníku a pata kolmice vedené tímto vrcholem na protější </a:t>
            </a:r>
            <a:r>
              <a:rPr lang="cs-CZ" sz="2000" b="1" dirty="0" smtClean="0">
                <a:solidFill>
                  <a:srgbClr val="0070C0"/>
                </a:solidFill>
              </a:rPr>
              <a:t>stranu.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6461580" y="5630395"/>
                <a:ext cx="1876050" cy="7680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i="1" dirty="0" smtClean="0">
                    <a:ea typeface="Cambria Math" pitchFamily="18" charset="0"/>
                  </a:rPr>
                  <a:t>S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000" b="1" i="1" smtClean="0">
                            <a:latin typeface="Cambria Math"/>
                            <a:ea typeface="Cambria Math" pitchFamily="18" charset="0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4000" b="1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latin typeface="Cambria Math"/>
                                <a:ea typeface="Cambria Math" pitchFamily="18" charset="0"/>
                              </a:rPr>
                              <m:t>𝒂</m:t>
                            </m:r>
                            <m:r>
                              <a:rPr lang="cs-CZ" sz="4000" b="1" i="1" smtClean="0">
                                <a:latin typeface="Cambria Math"/>
                                <a:ea typeface="Cambria Math" pitchFamily="18" charset="0"/>
                              </a:rPr>
                              <m:t> .  </m:t>
                            </m:r>
                            <m:r>
                              <a:rPr lang="cs-CZ" sz="4000" b="1" i="1" smtClean="0">
                                <a:latin typeface="Cambria Math"/>
                                <a:ea typeface="Cambria Math" pitchFamily="18" charset="0"/>
                              </a:rPr>
                              <m:t>𝒗𝒂</m:t>
                            </m:r>
                          </m:num>
                          <m:den>
                            <m:r>
                              <a:rPr lang="cs-CZ" sz="4000" b="1" i="1" smtClean="0"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den>
                        </m:f>
                      </m:e>
                    </m:box>
                  </m:oMath>
                </a14:m>
                <a:endParaRPr lang="cs-CZ" sz="4000" b="1" i="1" dirty="0"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1580" y="5630395"/>
                <a:ext cx="1876050" cy="768095"/>
              </a:xfrm>
              <a:prstGeom prst="rect">
                <a:avLst/>
              </a:prstGeom>
              <a:blipFill rotWithShape="1">
                <a:blip r:embed="rId7"/>
                <a:stretch>
                  <a:fillRect l="-8442" b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041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75048" y="1716088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48827" y="2661142"/>
            <a:ext cx="4571645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výška</a:t>
            </a:r>
          </a:p>
        </p:txBody>
      </p:sp>
      <p:pic>
        <p:nvPicPr>
          <p:cNvPr id="1026" name="Picture 2" descr="Soubor:VyskyTrojuhelni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45917"/>
            <a:ext cx="8568952" cy="320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60032" y="5013176"/>
            <a:ext cx="288032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3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75048" y="1716088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48827" y="2661142"/>
            <a:ext cx="4571645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těžnice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4860032" y="5013176"/>
            <a:ext cx="288032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Soubor:TezniceTrojuhelni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86" y="3312578"/>
            <a:ext cx="8059386" cy="331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585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75048" y="1716088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48827" y="2661142"/>
            <a:ext cx="4571645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příčka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4860032" y="5013176"/>
            <a:ext cx="288032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Soubor:StredniPrickyTrojuhelni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91" y="3245918"/>
            <a:ext cx="8614375" cy="34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29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75048" y="1716088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42662" y="2648356"/>
            <a:ext cx="4571645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podle stran</a:t>
            </a:r>
          </a:p>
        </p:txBody>
      </p:sp>
      <p:pic>
        <p:nvPicPr>
          <p:cNvPr id="6146" name="Picture 2" descr="Soubor:Triangle.Scalene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85" y="4022426"/>
            <a:ext cx="3259341" cy="1463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Triangle.Equilateral.sv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103" y="3842289"/>
            <a:ext cx="2022597" cy="182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Rovnoramenný trojúhelní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246" y="3017747"/>
            <a:ext cx="1805177" cy="2780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99592" y="5990340"/>
            <a:ext cx="2350419" cy="4273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obecný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25212" y="5987752"/>
            <a:ext cx="2475456" cy="4273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99037" y="5987752"/>
            <a:ext cx="2626957" cy="4273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133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75048" y="1716088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42662" y="2648356"/>
            <a:ext cx="4571645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podle úhlů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761086" y="5967807"/>
            <a:ext cx="2350419" cy="4273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osroúhlý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25212" y="5987752"/>
            <a:ext cx="2475456" cy="4273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99037" y="5987752"/>
            <a:ext cx="2626957" cy="4273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tupoúhlý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Ostroúhlý trojúhelní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59444"/>
            <a:ext cx="299884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ravoúhlý trojúhelník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1249">
            <a:off x="3625986" y="3296527"/>
            <a:ext cx="2473905" cy="186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Tupoúhlý trojúhelní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751" y="3528691"/>
            <a:ext cx="2017379" cy="201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6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70768" y="1702234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85196" y="2523666"/>
            <a:ext cx="4823226" cy="20928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/>
              <a:t>Kruh je určen svým středem S a poloměrem </a:t>
            </a:r>
            <a:r>
              <a:rPr lang="cs-CZ" sz="2000" b="1" dirty="0" smtClean="0"/>
              <a:t>r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 smtClean="0"/>
              <a:t>Kruh </a:t>
            </a:r>
            <a:r>
              <a:rPr lang="cs-CZ" sz="2000" b="1" dirty="0"/>
              <a:t>je to množina všech bodů roviny, které mají od středu vzdálenost menší nebo rovnou poloměru.</a:t>
            </a:r>
            <a:endParaRPr lang="cs-CZ" sz="2000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23928" y="4851342"/>
                <a:ext cx="196258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𝒐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3200" b="1" i="1" dirty="0" smtClean="0">
                    <a:effectLst/>
                    <a:ea typeface="Cambria Math" pitchFamily="18" charset="0"/>
                  </a:rPr>
                  <a:t> 2.</a:t>
                </a:r>
                <a:r>
                  <a:rPr lang="el-GR" sz="3200" b="1" i="1" dirty="0" smtClean="0">
                    <a:effectLst/>
                    <a:ea typeface="Cambria Math" pitchFamily="18" charset="0"/>
                  </a:rPr>
                  <a:t>π</a:t>
                </a:r>
                <a:r>
                  <a:rPr lang="cs-CZ" sz="3200" b="1" i="1" dirty="0" smtClean="0">
                    <a:effectLst/>
                    <a:ea typeface="Cambria Math" pitchFamily="18" charset="0"/>
                  </a:rPr>
                  <a:t>.r</a:t>
                </a:r>
                <a:endParaRPr lang="cs-CZ" sz="3200" b="1" i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851342"/>
                <a:ext cx="1962589" cy="584775"/>
              </a:xfrm>
              <a:prstGeom prst="rect">
                <a:avLst/>
              </a:prstGeom>
              <a:blipFill rotWithShape="1">
                <a:blip r:embed="rId5"/>
                <a:stretch>
                  <a:fillRect t="-12500" r="-7143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1271223" y="4749863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1271222" y="5718617"/>
            <a:ext cx="1982025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941496" y="5820096"/>
                <a:ext cx="187070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i="1" dirty="0" smtClean="0">
                    <a:ea typeface="Cambria Math" pitchFamily="18" charset="0"/>
                  </a:rPr>
                  <a:t>S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 = </m:t>
                    </m:r>
                    <m:r>
                      <a:rPr lang="el-GR" sz="3200" b="1" i="1" smtClean="0">
                        <a:effectLst/>
                        <a:latin typeface="Cambria Math"/>
                        <a:ea typeface="Cambria Math" pitchFamily="18" charset="0"/>
                      </a:rPr>
                      <m:t>𝝅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. 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𝒓</m:t>
                    </m:r>
                    <m:r>
                      <a:rPr lang="cs-CZ" sz="3200" b="1" i="1" baseline="30000" smtClean="0">
                        <a:effectLst/>
                        <a:latin typeface="Cambria Math"/>
                        <a:ea typeface="Cambria Math" pitchFamily="18" charset="0"/>
                      </a:rPr>
                      <m:t>𝟐</m:t>
                    </m:r>
                  </m:oMath>
                </a14:m>
                <a:endParaRPr lang="cs-CZ" sz="3200" b="1" i="1" baseline="30000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1496" y="5820096"/>
                <a:ext cx="1870705" cy="584775"/>
              </a:xfrm>
              <a:prstGeom prst="rect">
                <a:avLst/>
              </a:prstGeom>
              <a:blipFill rotWithShape="1">
                <a:blip r:embed="rId6"/>
                <a:stretch>
                  <a:fillRect l="-8497"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0" name="Picture 2" descr="Kruh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49" y="1941062"/>
            <a:ext cx="3574314" cy="268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41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OBRAZCE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70768" y="1702234"/>
            <a:ext cx="4252082" cy="720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KRUŽNICE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85196" y="2523666"/>
            <a:ext cx="4823226" cy="16312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b="1" dirty="0"/>
              <a:t>množina všech bodů v rovině, které leží ve stejné vzdálenosti, označované jako poloměr, od pevně daného bodu, zvaného střed</a:t>
            </a:r>
            <a:endParaRPr lang="cs-CZ" sz="2000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215550" y="4792872"/>
                <a:ext cx="196258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𝒐</m:t>
                    </m:r>
                    <m:r>
                      <a:rPr lang="cs-CZ" sz="3200" b="1" i="1" smtClean="0">
                        <a:effectLst/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3200" b="1" i="1" dirty="0" smtClean="0">
                    <a:effectLst/>
                    <a:ea typeface="Cambria Math" pitchFamily="18" charset="0"/>
                  </a:rPr>
                  <a:t> 2.</a:t>
                </a:r>
                <a:r>
                  <a:rPr lang="el-GR" sz="3200" b="1" i="1" dirty="0" smtClean="0">
                    <a:effectLst/>
                    <a:ea typeface="Cambria Math" pitchFamily="18" charset="0"/>
                  </a:rPr>
                  <a:t>π</a:t>
                </a:r>
                <a:r>
                  <a:rPr lang="cs-CZ" sz="3200" b="1" i="1" dirty="0" smtClean="0">
                    <a:effectLst/>
                    <a:ea typeface="Cambria Math" pitchFamily="18" charset="0"/>
                  </a:rPr>
                  <a:t>.r</a:t>
                </a:r>
                <a:endParaRPr lang="cs-CZ" sz="3200" b="1" i="1" dirty="0">
                  <a:effectLst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550" y="4792872"/>
                <a:ext cx="1962589" cy="584775"/>
              </a:xfrm>
              <a:prstGeom prst="rect">
                <a:avLst/>
              </a:prstGeom>
              <a:blipFill rotWithShape="1">
                <a:blip r:embed="rId5"/>
                <a:stretch>
                  <a:fillRect t="-12500" r="-7477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638324" y="4691393"/>
            <a:ext cx="3285604" cy="787734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kružnice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http://upload.wikimedia.org/wikipedia/commons/thumb/e/e3/Kruh-1.svg/220px-Kruh-1.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24" y="1702234"/>
            <a:ext cx="2782304" cy="278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08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30361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1" y="1916832"/>
            <a:ext cx="8799366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dirty="0"/>
              <a:t>Přispěvatelé Wikipedie,</a:t>
            </a:r>
            <a:r>
              <a:rPr lang="cs-CZ" i="1" dirty="0"/>
              <a:t> Trojúhelník</a:t>
            </a:r>
            <a:r>
              <a:rPr lang="cs-CZ" dirty="0"/>
              <a:t> [online], Wikipedie: Otevřená encyklopedie, c2013, Datum poslední revize 6. 05. 2013, 10:06 UTC, [citováno 9. 05. 2013] &lt;</a:t>
            </a:r>
            <a:r>
              <a:rPr lang="cs-CZ" dirty="0">
                <a:hlinkClick r:id="rId5"/>
              </a:rPr>
              <a:t>http://cs.wikipedia.org/w/</a:t>
            </a:r>
            <a:r>
              <a:rPr lang="cs-CZ" dirty="0" err="1">
                <a:hlinkClick r:id="rId5"/>
              </a:rPr>
              <a:t>index.php?title</a:t>
            </a:r>
            <a:r>
              <a:rPr lang="cs-CZ" dirty="0">
                <a:hlinkClick r:id="rId5"/>
              </a:rPr>
              <a:t>=Troj%C3%BAheln%C3%ADk&amp;oldid=10290674</a:t>
            </a:r>
            <a:r>
              <a:rPr lang="cs-CZ" dirty="0"/>
              <a:t>&gt; </a:t>
            </a:r>
            <a:endParaRPr lang="cs-CZ" dirty="0" smtClean="0"/>
          </a:p>
          <a:p>
            <a:pPr>
              <a:spcAft>
                <a:spcPts val="1200"/>
              </a:spcAft>
            </a:pPr>
            <a:r>
              <a:rPr lang="cs-CZ" dirty="0"/>
              <a:t>Přispěvatelé Wikipedie,</a:t>
            </a:r>
            <a:r>
              <a:rPr lang="cs-CZ" i="1" dirty="0"/>
              <a:t> Kružnice</a:t>
            </a:r>
            <a:r>
              <a:rPr lang="cs-CZ" dirty="0"/>
              <a:t> [online], Wikipedie: Otevřená encyklopedie, c2013, Datum poslední revize 5. 05. 2013, 23:26 UTC, [citováno 9. 05. 2013] &lt;</a:t>
            </a:r>
            <a:r>
              <a:rPr lang="cs-CZ" dirty="0">
                <a:hlinkClick r:id="rId6"/>
              </a:rPr>
              <a:t>http://cs.wikipedia.org/w/</a:t>
            </a:r>
            <a:r>
              <a:rPr lang="cs-CZ" dirty="0" err="1">
                <a:hlinkClick r:id="rId6"/>
              </a:rPr>
              <a:t>index.php?title</a:t>
            </a:r>
            <a:r>
              <a:rPr lang="cs-CZ" dirty="0">
                <a:hlinkClick r:id="rId6"/>
              </a:rPr>
              <a:t>=Kru%C5%BEnice&amp;oldid=10287736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676059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451</TotalTime>
  <Words>606</Words>
  <Application>Microsoft Office PowerPoint</Application>
  <PresentationFormat>Předvádění na obrazovce (4:3)</PresentationFormat>
  <Paragraphs>149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Urbanistický</vt:lpstr>
      <vt:lpstr>Prezentace aplikace PowerPoint</vt:lpstr>
      <vt:lpstr>ANOTACE:</vt:lpstr>
      <vt:lpstr>MATEMATIKA 9.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32</cp:revision>
  <dcterms:created xsi:type="dcterms:W3CDTF">2013-05-08T20:41:08Z</dcterms:created>
  <dcterms:modified xsi:type="dcterms:W3CDTF">2013-07-26T11:49:47Z</dcterms:modified>
</cp:coreProperties>
</file>