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75" r:id="rId2"/>
    <p:sldId id="276" r:id="rId3"/>
    <p:sldId id="256" r:id="rId4"/>
    <p:sldId id="267" r:id="rId5"/>
    <p:sldId id="266" r:id="rId6"/>
    <p:sldId id="262" r:id="rId7"/>
    <p:sldId id="260" r:id="rId8"/>
    <p:sldId id="258" r:id="rId9"/>
    <p:sldId id="273" r:id="rId10"/>
    <p:sldId id="269" r:id="rId11"/>
    <p:sldId id="268" r:id="rId12"/>
    <p:sldId id="274" r:id="rId13"/>
    <p:sldId id="271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EDBD"/>
    <a:srgbClr val="E1E1EB"/>
    <a:srgbClr val="C5C5D9"/>
    <a:srgbClr val="C8DCEA"/>
    <a:srgbClr val="D2D2E4"/>
    <a:srgbClr val="D5D5E3"/>
    <a:srgbClr val="CAD5C9"/>
    <a:srgbClr val="0000FF"/>
    <a:srgbClr val="B7DBFF"/>
    <a:srgbClr val="89FF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00" autoAdjust="0"/>
    <p:restoredTop sz="94660"/>
  </p:normalViewPr>
  <p:slideViewPr>
    <p:cSldViewPr>
      <p:cViewPr>
        <p:scale>
          <a:sx n="70" d="100"/>
          <a:sy n="70" d="100"/>
        </p:scale>
        <p:origin x="-151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A4D2AF-B269-41D0-BE8B-0F75CFAF5DBB}" type="presOf" srcId="{1D8420EA-BFA0-403B-80F5-647FA396CC45}" destId="{F7B3C0B7-F0F7-4F49-B02C-3630F8C5FAE5}" srcOrd="0" destOrd="0" presId="urn:microsoft.com/office/officeart/2005/8/layout/target3"/>
    <dgm:cxn modelId="{6FDA250E-6202-447F-AC02-21862D5B9849}" type="presOf" srcId="{27FE2D31-D344-4B63-A89A-A89AB0D9F3E3}" destId="{FE47432B-CA46-450C-8D8F-66C300A95B52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E6958F2B-7A5A-491D-A9D6-FB205D2C5D17}" type="presOf" srcId="{130831A4-0540-4EC5-8F5A-93030E89D2D9}" destId="{F69CC921-512E-49F4-824C-A648EC5F27A5}" srcOrd="0" destOrd="0" presId="urn:microsoft.com/office/officeart/2005/8/layout/target3"/>
    <dgm:cxn modelId="{5D941C6A-1696-4B11-BA59-0F7D83839B89}" type="presOf" srcId="{1D8420EA-BFA0-403B-80F5-647FA396CC45}" destId="{8467D0EB-87A2-4285-8ACA-0398EFBF29BC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1A3215C-DD9B-4B95-A898-16685FA6E567}" type="presOf" srcId="{914700B9-77B5-440A-A438-DE98B6D4894D}" destId="{E73F1C26-6DCD-4001-88B9-355E01E2BCE7}" srcOrd="0" destOrd="0" presId="urn:microsoft.com/office/officeart/2005/8/layout/target3"/>
    <dgm:cxn modelId="{BC4B2D52-C9C3-4D49-AED4-76451C6F4355}" type="presOf" srcId="{100B6B2E-82E6-4C11-B19B-F2DB3A0EA64F}" destId="{645AA564-2E9E-4954-AD87-AE01782CEC59}" srcOrd="0" destOrd="0" presId="urn:microsoft.com/office/officeart/2005/8/layout/target3"/>
    <dgm:cxn modelId="{C0B9F1C5-A10C-470F-ABA0-41A19F2B6E97}" type="presOf" srcId="{130831A4-0540-4EC5-8F5A-93030E89D2D9}" destId="{8E23E229-92FC-49D1-B5FE-0303176B8A4E}" srcOrd="1" destOrd="0" presId="urn:microsoft.com/office/officeart/2005/8/layout/target3"/>
    <dgm:cxn modelId="{5E039602-14DE-493C-A2B9-13169A18A309}" type="presOf" srcId="{914700B9-77B5-440A-A438-DE98B6D4894D}" destId="{BD9AF279-D483-48F2-BBBD-45F8E8923512}" srcOrd="1" destOrd="0" presId="urn:microsoft.com/office/officeart/2005/8/layout/target3"/>
    <dgm:cxn modelId="{40CF0DB6-739D-4CCF-B59C-197EC99A4360}" type="presOf" srcId="{100B6B2E-82E6-4C11-B19B-F2DB3A0EA64F}" destId="{DBA8199F-D892-4A8E-A352-2B7844050E09}" srcOrd="1" destOrd="0" presId="urn:microsoft.com/office/officeart/2005/8/layout/target3"/>
    <dgm:cxn modelId="{3E0099BD-0D60-4F43-B2C4-B43CB53ED815}" type="presParOf" srcId="{FE47432B-CA46-450C-8D8F-66C300A95B52}" destId="{B522209E-30D0-49D6-A340-2D383A11C668}" srcOrd="0" destOrd="0" presId="urn:microsoft.com/office/officeart/2005/8/layout/target3"/>
    <dgm:cxn modelId="{DDC46C93-CF80-490F-AF3F-17551647EB14}" type="presParOf" srcId="{FE47432B-CA46-450C-8D8F-66C300A95B52}" destId="{ED5A8377-51D5-4DC5-B0E7-680166966720}" srcOrd="1" destOrd="0" presId="urn:microsoft.com/office/officeart/2005/8/layout/target3"/>
    <dgm:cxn modelId="{C36344DC-D92B-45E5-857D-4B71BBB71DD0}" type="presParOf" srcId="{FE47432B-CA46-450C-8D8F-66C300A95B52}" destId="{F69CC921-512E-49F4-824C-A648EC5F27A5}" srcOrd="2" destOrd="0" presId="urn:microsoft.com/office/officeart/2005/8/layout/target3"/>
    <dgm:cxn modelId="{788FF919-35A7-4384-B7E1-719DC335B894}" type="presParOf" srcId="{FE47432B-CA46-450C-8D8F-66C300A95B52}" destId="{61C9CE18-EDA6-4EDF-BA1C-09779D38FBBF}" srcOrd="3" destOrd="0" presId="urn:microsoft.com/office/officeart/2005/8/layout/target3"/>
    <dgm:cxn modelId="{87938690-1E22-4C75-8F0B-82FF2C3F483D}" type="presParOf" srcId="{FE47432B-CA46-450C-8D8F-66C300A95B52}" destId="{D60DEAAB-7AFE-435A-ACF6-18851E4B0426}" srcOrd="4" destOrd="0" presId="urn:microsoft.com/office/officeart/2005/8/layout/target3"/>
    <dgm:cxn modelId="{4BCF39D5-477F-4FBA-84EF-216CD3E7A7DB}" type="presParOf" srcId="{FE47432B-CA46-450C-8D8F-66C300A95B52}" destId="{F7B3C0B7-F0F7-4F49-B02C-3630F8C5FAE5}" srcOrd="5" destOrd="0" presId="urn:microsoft.com/office/officeart/2005/8/layout/target3"/>
    <dgm:cxn modelId="{74FFE542-9D46-4A1E-91A3-DC34964560B6}" type="presParOf" srcId="{FE47432B-CA46-450C-8D8F-66C300A95B52}" destId="{C9DA9446-E2D3-4F6A-8960-3CADFBF870B8}" srcOrd="6" destOrd="0" presId="urn:microsoft.com/office/officeart/2005/8/layout/target3"/>
    <dgm:cxn modelId="{CC4ECD8E-CA23-4E9B-8A5C-EF3219527563}" type="presParOf" srcId="{FE47432B-CA46-450C-8D8F-66C300A95B52}" destId="{9726EC6F-D322-4CD3-B489-1BE3DF7CE70B}" srcOrd="7" destOrd="0" presId="urn:microsoft.com/office/officeart/2005/8/layout/target3"/>
    <dgm:cxn modelId="{F1EA3777-CAEF-444A-A640-3CA014576D7D}" type="presParOf" srcId="{FE47432B-CA46-450C-8D8F-66C300A95B52}" destId="{645AA564-2E9E-4954-AD87-AE01782CEC59}" srcOrd="8" destOrd="0" presId="urn:microsoft.com/office/officeart/2005/8/layout/target3"/>
    <dgm:cxn modelId="{98BD248C-D011-4A97-B0B4-A6739BFBF08C}" type="presParOf" srcId="{FE47432B-CA46-450C-8D8F-66C300A95B52}" destId="{8538CAC4-6A86-42B8-B5AF-2FF155DB9D02}" srcOrd="9" destOrd="0" presId="urn:microsoft.com/office/officeart/2005/8/layout/target3"/>
    <dgm:cxn modelId="{246588E7-68A8-4F89-BCF9-EABBAB671490}" type="presParOf" srcId="{FE47432B-CA46-450C-8D8F-66C300A95B52}" destId="{26FD6024-A07F-46D0-8BC0-B5E595C5673D}" srcOrd="10" destOrd="0" presId="urn:microsoft.com/office/officeart/2005/8/layout/target3"/>
    <dgm:cxn modelId="{08FD28FF-741D-4762-A4E6-75E1EE243076}" type="presParOf" srcId="{FE47432B-CA46-450C-8D8F-66C300A95B52}" destId="{E73F1C26-6DCD-4001-88B9-355E01E2BCE7}" srcOrd="11" destOrd="0" presId="urn:microsoft.com/office/officeart/2005/8/layout/target3"/>
    <dgm:cxn modelId="{A96D6B00-F7B4-4569-8D23-59001DA2E5FD}" type="presParOf" srcId="{FE47432B-CA46-450C-8D8F-66C300A95B52}" destId="{8E23E229-92FC-49D1-B5FE-0303176B8A4E}" srcOrd="12" destOrd="0" presId="urn:microsoft.com/office/officeart/2005/8/layout/target3"/>
    <dgm:cxn modelId="{011582E5-29C0-4ACC-8EB7-0C0F4C39F222}" type="presParOf" srcId="{FE47432B-CA46-450C-8D8F-66C300A95B52}" destId="{8467D0EB-87A2-4285-8ACA-0398EFBF29BC}" srcOrd="13" destOrd="0" presId="urn:microsoft.com/office/officeart/2005/8/layout/target3"/>
    <dgm:cxn modelId="{065DD452-00DB-4202-82EE-D0A6D0396ED8}" type="presParOf" srcId="{FE47432B-CA46-450C-8D8F-66C300A95B52}" destId="{DBA8199F-D892-4A8E-A352-2B7844050E09}" srcOrd="14" destOrd="0" presId="urn:microsoft.com/office/officeart/2005/8/layout/target3"/>
    <dgm:cxn modelId="{73AB9A3C-ABD3-4233-9F00-45ADA5B52FF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79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79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79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79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79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79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79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79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microsoft.com/office/2007/relationships/hdphoto" Target="../media/hdphoto1.wdp"/><Relationship Id="rId7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3.wmf"/><Relationship Id="rId4" Type="http://schemas.openxmlformats.org/officeDocument/2006/relationships/image" Target="../media/image5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microsoft.com/office/2007/relationships/hdphoto" Target="../media/hdphoto1.wdp"/><Relationship Id="rId7" Type="http://schemas.openxmlformats.org/officeDocument/2006/relationships/image" Target="../media/image14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g"/><Relationship Id="rId5" Type="http://schemas.openxmlformats.org/officeDocument/2006/relationships/image" Target="../media/image12.png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g"/><Relationship Id="rId5" Type="http://schemas.openxmlformats.org/officeDocument/2006/relationships/image" Target="../media/image3.wmf"/><Relationship Id="rId4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microsoft.com/office/2007/relationships/hdphoto" Target="../media/hdphoto1.wdp"/><Relationship Id="rId7" Type="http://schemas.openxmlformats.org/officeDocument/2006/relationships/image" Target="../media/image17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6.jpg"/><Relationship Id="rId4" Type="http://schemas.openxmlformats.org/officeDocument/2006/relationships/image" Target="../media/image3.wmf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6.jpg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16.jpg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2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5" Type="http://schemas.openxmlformats.org/officeDocument/2006/relationships/image" Target="../media/image16.jpg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25.png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T%C3%BDp%C3%AD&amp;oldid=9836685" TargetMode="External"/><Relationship Id="rId3" Type="http://schemas.microsoft.com/office/2007/relationships/hdphoto" Target="../media/hdphoto1.wdp"/><Relationship Id="rId7" Type="http://schemas.openxmlformats.org/officeDocument/2006/relationships/hyperlink" Target="http://cs.wikipedia.org/w/index.php?title=St%C5%99echa_stanov%C3%A1&amp;oldid=10269632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Jehlan&amp;oldid=10224068" TargetMode="External"/><Relationship Id="rId5" Type="http://schemas.openxmlformats.org/officeDocument/2006/relationships/hyperlink" Target="http://cs.wikipedia.org/w/index.php?title=Mnohost%C4%9Bn&amp;oldid=9875945" TargetMode="External"/><Relationship Id="rId4" Type="http://schemas.openxmlformats.org/officeDocument/2006/relationships/image" Target="../media/image3.wmf"/><Relationship Id="rId9" Type="http://schemas.openxmlformats.org/officeDocument/2006/relationships/hyperlink" Target="http://en.wikipedia.org/w/index.php?title=Hexagonal_pyramid&amp;oldid=54558375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3732877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9914060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3456384"/>
                <a:gridCol w="3600400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VY_32_INOVACE_14_S11-M-9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Jehlan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5862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3991089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- kalkulačka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i opakování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31965556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seznámení  s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jehlanem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jako prostorovým tělesem a výpočtem jeho objemu a povrchu.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pozná jehlan,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umí vypočítat jeho objem a povrch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829498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137287" cy="2470198"/>
          </a:xfrm>
          <a:solidFill>
            <a:srgbClr val="B7DB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MATEMATIKA</a:t>
            </a:r>
            <a:b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</a:br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9. ročník</a:t>
            </a:r>
            <a:endParaRPr lang="cs-CZ" sz="6600" b="1" dirty="0">
              <a:ln w="12700">
                <a:solidFill>
                  <a:schemeClr val="accent1">
                    <a:lumMod val="75000"/>
                  </a:schemeClr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24918"/>
            <a:ext cx="7200800" cy="165618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GEOMETRIE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" y="2924944"/>
            <a:ext cx="183337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545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620688"/>
            <a:ext cx="7137287" cy="2470198"/>
          </a:xfrm>
          <a:solidFill>
            <a:srgbClr val="B7DBFF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anchor="ctr">
            <a:noAutofit/>
          </a:bodyPr>
          <a:lstStyle/>
          <a:p>
            <a:pPr algn="ctr"/>
            <a:r>
              <a:rPr lang="cs-CZ" sz="6600" b="1" dirty="0" smtClean="0">
                <a:ln w="12700">
                  <a:solidFill>
                    <a:schemeClr val="accent1">
                      <a:lumMod val="75000"/>
                    </a:schemeClr>
                  </a:solidFill>
                </a:ln>
                <a:solidFill>
                  <a:srgbClr val="009900"/>
                </a:solidFill>
              </a:rPr>
              <a:t>JEHLAN</a:t>
            </a:r>
            <a:endParaRPr lang="cs-CZ" sz="6600" b="1" dirty="0">
              <a:ln w="12700">
                <a:solidFill>
                  <a:schemeClr val="accent1">
                    <a:lumMod val="75000"/>
                  </a:schemeClr>
                </a:solidFill>
              </a:ln>
              <a:solidFill>
                <a:srgbClr val="0099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4524918"/>
            <a:ext cx="7200800" cy="1656184"/>
          </a:xfr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GEOMETRIE</a:t>
            </a:r>
            <a:endParaRPr lang="cs-CZ" sz="54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4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1" y="2924944"/>
            <a:ext cx="1833372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9723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9" name="Picture 21" descr="Altán Party Whit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3964" y="2348880"/>
            <a:ext cx="2127869" cy="21278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1301" y="1520788"/>
            <a:ext cx="75749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Dokážete najít příklady těles, která mají tvar jehlanu?</a:t>
            </a:r>
            <a:endParaRPr lang="cs-CZ" sz="2400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3488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Podívejme se na několik příkladů:</a:t>
            </a:r>
            <a:endParaRPr lang="cs-CZ" dirty="0"/>
          </a:p>
        </p:txBody>
      </p:sp>
      <p:pic>
        <p:nvPicPr>
          <p:cNvPr id="2054" name="Picture 6" descr="C:\Users\admin\AppData\Local\Microsoft\Windows\Temporary Internet Files\Content.IE5\WXZR7EPS\MP90040324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2796142"/>
            <a:ext cx="2241904" cy="33612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http://altany-garaze.cz/fotky-altanu/altan-otevreny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658" y="4660003"/>
            <a:ext cx="2664524" cy="1998393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7" name="Picture 19" descr="Soubor:Radenín - &amp;zcaron;idovský h&amp;rcaron;bitov 05 morgue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2650" y="4339351"/>
            <a:ext cx="3102960" cy="2327220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Soubor:Karl May Museum Tipi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0642" y="2267450"/>
            <a:ext cx="1908301" cy="2290727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3535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20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2000"/>
                                        <p:tgtEl>
                                          <p:spTgt spid="20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7" dur="2000"/>
                                        <p:tgtEl>
                                          <p:spTgt spid="20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s://upload.wikimedia.org/wikipedia/commons/2/2b/Pyramid_%28geometry%29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47559"/>
            <a:ext cx="3190506" cy="4320480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 extrusionH="76200">
            <a:extrusionClr>
              <a:schemeClr val="accent1">
                <a:lumMod val="60000"/>
                <a:lumOff val="40000"/>
              </a:schemeClr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851920" y="1772816"/>
            <a:ext cx="5184576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b="1" dirty="0">
                <a:solidFill>
                  <a:srgbClr val="C00000"/>
                </a:solidFill>
              </a:rPr>
              <a:t>Jehlan je trojrozměrné těleso. </a:t>
            </a:r>
            <a:endParaRPr lang="cs-CZ" sz="2200" b="1" dirty="0" smtClean="0">
              <a:solidFill>
                <a:srgbClr val="C00000"/>
              </a:solidFill>
            </a:endParaRPr>
          </a:p>
          <a:p>
            <a:pPr>
              <a:spcAft>
                <a:spcPts val="1200"/>
              </a:spcAft>
            </a:pPr>
            <a:endParaRPr lang="cs-CZ" sz="2000" b="1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/>
              <a:t>Jeho </a:t>
            </a:r>
            <a:r>
              <a:rPr lang="cs-CZ" sz="2200" b="1" dirty="0"/>
              <a:t>základnu (nebo také podstavu)</a:t>
            </a:r>
            <a:r>
              <a:rPr lang="cs-CZ" sz="2200" dirty="0"/>
              <a:t> tvoří mnohoúhelník. </a:t>
            </a:r>
            <a:endParaRPr lang="cs-CZ" sz="2200" dirty="0" smtClean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/>
              <a:t>Vrcholy </a:t>
            </a:r>
            <a:r>
              <a:rPr lang="cs-CZ" sz="2200" dirty="0"/>
              <a:t>základny jsou spojeny s jedním bodem mimo rovinu základny - tento bod se obvykle nazývá </a:t>
            </a:r>
            <a:r>
              <a:rPr lang="cs-CZ" sz="2200" b="1" dirty="0"/>
              <a:t>vrchol jehlanu</a:t>
            </a:r>
            <a:r>
              <a:rPr lang="cs-CZ" sz="2200" b="1" dirty="0" smtClean="0"/>
              <a:t>.</a:t>
            </a:r>
            <a:endParaRPr lang="cs-CZ" sz="2200" b="1" dirty="0"/>
          </a:p>
          <a:p>
            <a:pPr marL="285750" indent="-28575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/>
              <a:t>Kolmá vzdálenost vrcholu od roviny podstavy se nazývá </a:t>
            </a:r>
            <a:r>
              <a:rPr lang="cs-CZ" sz="2200" b="1" dirty="0"/>
              <a:t>výška jehlanu.</a:t>
            </a:r>
          </a:p>
        </p:txBody>
      </p:sp>
    </p:spTree>
    <p:extLst>
      <p:ext uri="{BB962C8B-B14F-4D97-AF65-F5344CB8AC3E}">
        <p14:creationId xmlns:p14="http://schemas.microsoft.com/office/powerpoint/2010/main" val="3164307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7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774" y="2142692"/>
            <a:ext cx="2009775" cy="2771775"/>
          </a:xfrm>
          <a:prstGeom prst="rect">
            <a:avLst/>
          </a:prstGeom>
        </p:spPr>
      </p:pic>
      <p:pic>
        <p:nvPicPr>
          <p:cNvPr id="1026" name="Picture 2" descr="File:Hexagonal pyramid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420" y="3625991"/>
            <a:ext cx="1956682" cy="2387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8244" y="3821813"/>
            <a:ext cx="2315126" cy="216024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3968" y="2385662"/>
            <a:ext cx="1649657" cy="2215390"/>
          </a:xfrm>
          <a:prstGeom prst="rect">
            <a:avLst/>
          </a:prstGeom>
        </p:spPr>
      </p:pic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Geometrická tělesa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704201"/>
            <a:ext cx="71596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tvaru podstavy označujeme  jehlany: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63688" y="2407797"/>
            <a:ext cx="3096344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Trojboký jehlan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4311499" y="4721913"/>
            <a:ext cx="2377649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Čtyřboký jehlan</a:t>
            </a:r>
            <a:endParaRPr lang="cs-CZ" sz="2000" b="1" dirty="0"/>
          </a:p>
        </p:txBody>
      </p:sp>
      <p:sp>
        <p:nvSpPr>
          <p:cNvPr id="9" name="Obdélník 8"/>
          <p:cNvSpPr/>
          <p:nvPr/>
        </p:nvSpPr>
        <p:spPr>
          <a:xfrm>
            <a:off x="925506" y="6156251"/>
            <a:ext cx="2386354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Šestiboký jehlan</a:t>
            </a:r>
            <a:endParaRPr lang="cs-CZ" sz="2000" b="1" dirty="0"/>
          </a:p>
        </p:txBody>
      </p:sp>
      <p:sp>
        <p:nvSpPr>
          <p:cNvPr id="8" name="Obdélník 7"/>
          <p:cNvSpPr/>
          <p:nvPr/>
        </p:nvSpPr>
        <p:spPr>
          <a:xfrm>
            <a:off x="6192180" y="6172627"/>
            <a:ext cx="2366036" cy="36004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Pětiboký jehlan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52238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7" grpId="0" animBg="1"/>
      <p:bldP spid="9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2380201"/>
            <a:ext cx="4733925" cy="4314825"/>
          </a:xfrm>
          <a:prstGeom prst="rect">
            <a:avLst/>
          </a:prstGeom>
        </p:spPr>
      </p:pic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 JEHLANU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4753" y="1979309"/>
            <a:ext cx="45412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Pravidelný čtyřboký jehlan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4752" y="2564903"/>
            <a:ext cx="50453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Podstava – čtverec</a:t>
            </a:r>
          </a:p>
          <a:p>
            <a:r>
              <a:rPr lang="cs-CZ" sz="2000" dirty="0" smtClean="0"/>
              <a:t>Plášť         – 4 rovnoramenné trojúhelníky</a:t>
            </a:r>
            <a:endParaRPr lang="cs-CZ" sz="20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412512"/>
            <a:ext cx="3090834" cy="3282514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2987824" y="3789040"/>
            <a:ext cx="1296144" cy="864096"/>
          </a:xfrm>
          <a:prstGeom prst="rightArrow">
            <a:avLst/>
          </a:prstGeom>
          <a:ln w="19050">
            <a:solidFill>
              <a:srgbClr val="002060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8162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 JEHLANU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1868341"/>
            <a:ext cx="2232248" cy="2370682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3059832" y="1698254"/>
            <a:ext cx="3384376" cy="46166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400" dirty="0" smtClean="0"/>
              <a:t>Obsah podstavy …..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endParaRPr lang="cs-CZ" sz="2400" baseline="-25000" dirty="0"/>
          </a:p>
        </p:txBody>
      </p:sp>
      <p:cxnSp>
        <p:nvCxnSpPr>
          <p:cNvPr id="25" name="Přímá spojnice 24"/>
          <p:cNvCxnSpPr/>
          <p:nvPr/>
        </p:nvCxnSpPr>
        <p:spPr>
          <a:xfrm flipH="1" flipV="1">
            <a:off x="1295635" y="2060848"/>
            <a:ext cx="468056" cy="2016224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 flipV="1">
            <a:off x="1342662" y="2060848"/>
            <a:ext cx="925083" cy="1512168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7" name="Přímá spojnice 1026"/>
          <p:cNvCxnSpPr/>
          <p:nvPr/>
        </p:nvCxnSpPr>
        <p:spPr>
          <a:xfrm flipV="1">
            <a:off x="395536" y="2060848"/>
            <a:ext cx="900099" cy="2034226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0" name="Přímá spojnice 1029"/>
          <p:cNvCxnSpPr/>
          <p:nvPr/>
        </p:nvCxnSpPr>
        <p:spPr>
          <a:xfrm flipV="1">
            <a:off x="899592" y="2060848"/>
            <a:ext cx="396043" cy="1584176"/>
          </a:xfrm>
          <a:prstGeom prst="line">
            <a:avLst/>
          </a:prstGeom>
          <a:ln w="28575">
            <a:solidFill>
              <a:srgbClr val="FFC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1" name="TextovéPole 1030"/>
          <p:cNvSpPr txBox="1"/>
          <p:nvPr/>
        </p:nvSpPr>
        <p:spPr>
          <a:xfrm>
            <a:off x="3059832" y="2339714"/>
            <a:ext cx="3384376" cy="461665"/>
          </a:xfrm>
          <a:prstGeom prst="rect">
            <a:avLst/>
          </a:prstGeom>
          <a:noFill/>
          <a:ln w="28575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 pláště  ………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pl</a:t>
            </a:r>
            <a:endParaRPr lang="cs-CZ" sz="2400" baseline="-25000" dirty="0"/>
          </a:p>
        </p:txBody>
      </p:sp>
      <p:sp>
        <p:nvSpPr>
          <p:cNvPr id="1032" name="Šipka dolů 1031"/>
          <p:cNvSpPr/>
          <p:nvPr/>
        </p:nvSpPr>
        <p:spPr>
          <a:xfrm>
            <a:off x="4610603" y="2762684"/>
            <a:ext cx="396044" cy="432048"/>
          </a:xfrm>
          <a:prstGeom prst="downArrow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33" name="TextovéPole 1032"/>
              <p:cNvSpPr txBox="1"/>
              <p:nvPr/>
            </p:nvSpPr>
            <p:spPr>
              <a:xfrm>
                <a:off x="2583714" y="3102695"/>
                <a:ext cx="6336704" cy="9406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cs-CZ" sz="2000" dirty="0" smtClean="0"/>
                  <a:t>Plášť jehlanu je tvořen rovnoramennými trojúhelníky</a:t>
                </a:r>
              </a:p>
              <a:p>
                <a:pPr algn="ctr"/>
                <a:r>
                  <a:rPr lang="cs-CZ" b="1" dirty="0" smtClean="0">
                    <a:solidFill>
                      <a:srgbClr val="0000FF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S1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3200" b="1" i="1" smtClean="0">
                            <a:solidFill>
                              <a:srgbClr val="0000FF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3200" b="1" i="1" smtClean="0">
                                <a:solidFill>
                                  <a:srgbClr val="0000FF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1" i="1" smtClean="0">
                                <a:solidFill>
                                  <a:srgbClr val="0000FF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𝒂</m:t>
                            </m:r>
                            <m:r>
                              <a:rPr lang="cs-CZ" sz="3200" b="1" i="1" smtClean="0">
                                <a:solidFill>
                                  <a:srgbClr val="0000FF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 . </m:t>
                            </m:r>
                            <m:r>
                              <a:rPr lang="cs-CZ" sz="3200" b="1" i="1" smtClean="0">
                                <a:solidFill>
                                  <a:srgbClr val="0000FF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𝒗𝒂</m:t>
                            </m:r>
                          </m:num>
                          <m:den>
                            <m:r>
                              <a:rPr lang="cs-CZ" sz="3200" b="1" i="1" smtClean="0">
                                <a:solidFill>
                                  <a:srgbClr val="0000FF"/>
                                </a:solidFill>
                                <a:effectLst>
                                  <a:outerShdw blurRad="38100" dist="38100" dir="2700000" algn="tl">
                                    <a:srgbClr val="000000">
                                      <a:alpha val="43137"/>
                                    </a:srgbClr>
                                  </a:outerShdw>
                                </a:effectLst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sz="2400" b="1" i="1" dirty="0" smtClean="0"/>
                  <a:t> , </a:t>
                </a:r>
                <a:r>
                  <a:rPr lang="cs-CZ" dirty="0" smtClean="0"/>
                  <a:t>kde  </a:t>
                </a:r>
                <a:r>
                  <a:rPr lang="cs-CZ" sz="2200" b="1" dirty="0" err="1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v</a:t>
                </a:r>
                <a:r>
                  <a:rPr lang="cs-CZ" sz="2200" b="1" baseline="-25000" dirty="0" err="1" smtClean="0">
                    <a:solidFill>
                      <a:schemeClr val="accent6">
                        <a:lumMod val="50000"/>
                      </a:schemeClr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a</a:t>
                </a:r>
                <a:r>
                  <a:rPr lang="cs-CZ" dirty="0" smtClean="0"/>
                  <a:t>  je stěnová výška</a:t>
                </a:r>
                <a:endParaRPr lang="cs-CZ" dirty="0"/>
              </a:p>
            </p:txBody>
          </p:sp>
        </mc:Choice>
        <mc:Fallback xmlns="">
          <p:sp>
            <p:nvSpPr>
              <p:cNvPr id="1033" name="TextovéPole 10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3714" y="3102695"/>
                <a:ext cx="6336704" cy="940642"/>
              </a:xfrm>
              <a:prstGeom prst="rect">
                <a:avLst/>
              </a:prstGeom>
              <a:blipFill rotWithShape="1">
                <a:blip r:embed="rId6"/>
                <a:stretch>
                  <a:fillRect t="-3896" b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35" name="Přímá spojnice 1034"/>
          <p:cNvCxnSpPr/>
          <p:nvPr/>
        </p:nvCxnSpPr>
        <p:spPr>
          <a:xfrm>
            <a:off x="1295635" y="1988840"/>
            <a:ext cx="720081" cy="1854206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9" name="TextovéPole 1038"/>
          <p:cNvSpPr txBox="1"/>
          <p:nvPr/>
        </p:nvSpPr>
        <p:spPr>
          <a:xfrm>
            <a:off x="2015716" y="4206279"/>
            <a:ext cx="3177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jehlanu:</a:t>
            </a:r>
            <a:endParaRPr lang="cs-CZ" sz="2400" b="1" baseline="-25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41" name="Vývojový diagram: alternativní postup 1040"/>
          <p:cNvSpPr/>
          <p:nvPr/>
        </p:nvSpPr>
        <p:spPr>
          <a:xfrm>
            <a:off x="5869497" y="4113822"/>
            <a:ext cx="2232248" cy="648072"/>
          </a:xfrm>
          <a:prstGeom prst="flowChartAlternateProcess">
            <a:avLst/>
          </a:prstGeom>
          <a:solidFill>
            <a:srgbClr val="89FFB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</a:t>
            </a:r>
            <a:r>
              <a:rPr 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baseline="-250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baseline="-250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</a:t>
            </a:r>
            <a:endParaRPr lang="cs-CZ" sz="2800" b="1" baseline="-25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95536" y="4077072"/>
            <a:ext cx="1368152" cy="36004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763688" y="3609020"/>
            <a:ext cx="504056" cy="468052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899592" y="3573016"/>
            <a:ext cx="1368152" cy="36004"/>
          </a:xfrm>
          <a:prstGeom prst="line">
            <a:avLst/>
          </a:prstGeom>
          <a:ln w="285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95536" y="3591018"/>
            <a:ext cx="504056" cy="504056"/>
          </a:xfrm>
          <a:prstGeom prst="line">
            <a:avLst/>
          </a:prstGeom>
          <a:ln w="285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1047"/>
          <p:cNvCxnSpPr/>
          <p:nvPr/>
        </p:nvCxnSpPr>
        <p:spPr>
          <a:xfrm>
            <a:off x="179511" y="4941168"/>
            <a:ext cx="8740907" cy="0"/>
          </a:xfrm>
          <a:prstGeom prst="line">
            <a:avLst/>
          </a:prstGeom>
          <a:ln w="28575">
            <a:prstDash val="sysDash"/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179511" y="5085184"/>
                <a:ext cx="6451078" cy="1540806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lumMod val="40000"/>
                      <a:lumOff val="60000"/>
                      <a:tint val="66000"/>
                      <a:satMod val="160000"/>
                    </a:schemeClr>
                  </a:gs>
                  <a:gs pos="50000">
                    <a:schemeClr val="accent3">
                      <a:lumMod val="40000"/>
                      <a:lumOff val="60000"/>
                      <a:tint val="44500"/>
                      <a:satMod val="160000"/>
                    </a:schemeClr>
                  </a:gs>
                  <a:gs pos="100000">
                    <a:schemeClr val="accent3">
                      <a:lumMod val="40000"/>
                      <a:lumOff val="60000"/>
                      <a:tint val="23500"/>
                      <a:satMod val="160000"/>
                    </a:schemeClr>
                  </a:gs>
                </a:gsLst>
                <a:lin ang="2700000" scaled="1"/>
                <a:tileRect/>
              </a:gradFill>
            </p:spPr>
            <p:txBody>
              <a:bodyPr wrap="square" rtlCol="0">
                <a:spAutoFit/>
              </a:bodyPr>
              <a:lstStyle/>
              <a:p>
                <a:pPr>
                  <a:spcAft>
                    <a:spcPts val="1800"/>
                  </a:spcAft>
                </a:pPr>
                <a:r>
                  <a:rPr lang="cs-CZ" sz="2000" b="1" dirty="0" smtClean="0">
                    <a:solidFill>
                      <a:schemeClr val="tx1"/>
                    </a:solidFill>
                  </a:rPr>
                  <a:t>Povrch pravidelného 4-bokého jehlanu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:</a:t>
                </a:r>
              </a:p>
              <a:p>
                <a:r>
                  <a:rPr lang="cs-CZ" sz="2200" dirty="0" smtClean="0">
                    <a:solidFill>
                      <a:schemeClr val="tx1"/>
                    </a:solidFill>
                  </a:rPr>
                  <a:t>Postava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 (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čtverec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) ……………….......…  </a:t>
                </a:r>
                <a:r>
                  <a:rPr lang="cs-CZ" sz="24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S</a:t>
                </a:r>
                <a:r>
                  <a:rPr lang="cs-CZ" sz="2400" baseline="-250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p</a:t>
                </a:r>
                <a:r>
                  <a:rPr lang="cs-CZ" sz="24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= a</a:t>
                </a:r>
                <a:r>
                  <a:rPr lang="cs-CZ" sz="2400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</a:p>
              <a:p>
                <a:r>
                  <a:rPr lang="cs-CZ" sz="2200" dirty="0" smtClean="0">
                    <a:solidFill>
                      <a:schemeClr val="tx1"/>
                    </a:solidFill>
                  </a:rPr>
                  <a:t>Plášť 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(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4 </a:t>
                </a:r>
                <a:r>
                  <a:rPr lang="cs-CZ" dirty="0" err="1" smtClean="0">
                    <a:solidFill>
                      <a:schemeClr val="tx1"/>
                    </a:solidFill>
                  </a:rPr>
                  <a:t>rovnoram</a:t>
                </a:r>
                <a:r>
                  <a:rPr lang="cs-CZ" dirty="0" smtClean="0">
                    <a:solidFill>
                      <a:schemeClr val="tx1"/>
                    </a:solidFill>
                  </a:rPr>
                  <a:t>. trojúhelníky</a:t>
                </a:r>
                <a:r>
                  <a:rPr lang="cs-CZ" sz="2000" dirty="0" smtClean="0">
                    <a:solidFill>
                      <a:schemeClr val="tx1"/>
                    </a:solidFill>
                  </a:rPr>
                  <a:t>)  ....   </a:t>
                </a:r>
                <a:r>
                  <a:rPr lang="cs-CZ" sz="24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S</a:t>
                </a:r>
                <a:r>
                  <a:rPr lang="cs-CZ" sz="2400" baseline="-250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pl</a:t>
                </a:r>
                <a:r>
                  <a:rPr lang="cs-CZ" sz="24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= 4. (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3200" i="1" smtClean="0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3200" i="1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m:rPr>
                                <m:sty m:val="p"/>
                              </m:rPr>
                              <a:rPr lang="cs-CZ" sz="3200" b="0" i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</a:rPr>
                              <m:t>a</m:t>
                            </m:r>
                            <m:r>
                              <a:rPr lang="cs-CZ" sz="3200" b="0" i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</a:rPr>
                              <m:t> . </m:t>
                            </m:r>
                            <m:r>
                              <m:rPr>
                                <m:sty m:val="p"/>
                              </m:rPr>
                              <a:rPr lang="cs-CZ" sz="3200" b="0" i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</a:rPr>
                              <m:t>va</m:t>
                            </m:r>
                            <m:r>
                              <a:rPr lang="cs-CZ" sz="3200" b="0" i="0" baseline="-25000" smtClean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</a:rPr>
                              <m:t>  </m:t>
                            </m:r>
                          </m:num>
                          <m:den>
                            <m:r>
                              <a:rPr lang="cs-CZ" sz="3200" b="0" i="0">
                                <a:solidFill>
                                  <a:schemeClr val="tx1"/>
                                </a:solidFill>
                                <a:effectLst/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  <m:r>
                      <a:rPr lang="cs-CZ" sz="3200" i="1" smtClean="0">
                        <a:solidFill>
                          <a:schemeClr val="tx1"/>
                        </a:solidFill>
                        <a:effectLst/>
                        <a:latin typeface="Cambria Math"/>
                      </a:rPr>
                      <m:t>)</m:t>
                    </m:r>
                  </m:oMath>
                </a14:m>
                <a:endParaRPr lang="cs-CZ" sz="3200" dirty="0">
                  <a:solidFill>
                    <a:schemeClr val="tx1"/>
                  </a:solidFill>
                  <a:effectLst/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1" y="5085184"/>
                <a:ext cx="6451078" cy="1540806"/>
              </a:xfrm>
              <a:prstGeom prst="rect">
                <a:avLst/>
              </a:prstGeom>
              <a:blipFill rotWithShape="1">
                <a:blip r:embed="rId7"/>
                <a:stretch>
                  <a:fillRect l="-1133" t="-2372" b="-3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Vývojový diagram: alternativní postup 58"/>
              <p:cNvSpPr/>
              <p:nvPr/>
            </p:nvSpPr>
            <p:spPr>
              <a:xfrm>
                <a:off x="5902763" y="5093401"/>
                <a:ext cx="3122290" cy="792088"/>
              </a:xfrm>
              <a:prstGeom prst="flowChartAlternateProcess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S = a</a:t>
                </a:r>
                <a:r>
                  <a:rPr lang="cs-CZ" sz="2800" b="1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+ </a:t>
                </a:r>
                <a:r>
                  <a:rPr lang="cs-CZ" sz="2800" b="1" dirty="0">
                    <a:solidFill>
                      <a:schemeClr val="tx1"/>
                    </a:solidFill>
                    <a:latin typeface="Bookman Old Style" pitchFamily="18" charset="0"/>
                  </a:rPr>
                  <a:t>4</a:t>
                </a:r>
                <a:r>
                  <a:rPr lang="cs-CZ" sz="3200" b="1" dirty="0">
                    <a:solidFill>
                      <a:schemeClr val="tx1"/>
                    </a:solidFill>
                    <a:latin typeface="Bookman Old Style" pitchFamily="18" charset="0"/>
                  </a:rPr>
                  <a:t>.</a:t>
                </a:r>
                <a:r>
                  <a:rPr lang="cs-CZ" sz="3200" dirty="0">
                    <a:solidFill>
                      <a:schemeClr val="tx1"/>
                    </a:solidFill>
                    <a:latin typeface="Bookman Old Style" pitchFamily="18" charset="0"/>
                  </a:rPr>
                  <a:t>(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3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3200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sz="3200" b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 . </m:t>
                            </m:r>
                            <m:r>
                              <a:rPr lang="cs-CZ" sz="3200" b="0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𝑣</m:t>
                            </m:r>
                            <m:r>
                              <a:rPr lang="cs-CZ" sz="3200" b="0" i="1" baseline="-2500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sz="3200" b="0" baseline="-2500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  </m:t>
                            </m:r>
                          </m:num>
                          <m:den>
                            <m:r>
                              <a:rPr lang="cs-CZ" sz="3200" b="0" i="1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  <m:r>
                      <a:rPr lang="cs-CZ" sz="3200" b="0" i="1" smtClean="0">
                        <a:solidFill>
                          <a:schemeClr val="tx1"/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3200" dirty="0">
                  <a:solidFill>
                    <a:schemeClr val="tx1"/>
                  </a:solidFill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59" name="Vývojový diagram: alternativní postup 5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2763" y="5093401"/>
                <a:ext cx="3122290" cy="792088"/>
              </a:xfrm>
              <a:prstGeom prst="flowChartAlternateProcess">
                <a:avLst/>
              </a:prstGeom>
              <a:blipFill rotWithShape="1">
                <a:blip r:embed="rId8"/>
                <a:stretch>
                  <a:fillRect l="-971" b="-75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00785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000"/>
                            </p:stCondLst>
                            <p:childTnLst>
                              <p:par>
                                <p:cTn id="4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500"/>
                            </p:stCondLst>
                            <p:childTnLst>
                              <p:par>
                                <p:cTn id="66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00"/>
                            </p:stCondLst>
                            <p:childTnLst>
                              <p:par>
                                <p:cTn id="8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1000"/>
                                        <p:tgtEl>
                                          <p:spTgt spid="5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5300"/>
                            </p:stCondLst>
                            <p:childTnLst>
                              <p:par>
                                <p:cTn id="8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1000"/>
                                        <p:tgtEl>
                                          <p:spTgt spid="5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031" grpId="0" animBg="1"/>
      <p:bldP spid="1032" grpId="0" animBg="1"/>
      <p:bldP spid="1033" grpId="0"/>
      <p:bldP spid="1039" grpId="0"/>
      <p:bldP spid="1041" grpId="0" animBg="1"/>
      <p:bldP spid="58" grpId="0" autoUpdateAnimBg="0"/>
      <p:bldP spid="59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 JEHLANU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4041" y="1772816"/>
            <a:ext cx="8874732" cy="1296144"/>
          </a:xfrm>
          <a:prstGeom prst="rect">
            <a:avLst/>
          </a:prstGeom>
          <a:gradFill>
            <a:gsLst>
              <a:gs pos="0">
                <a:srgbClr val="C5C5D9"/>
              </a:gs>
              <a:gs pos="50000">
                <a:srgbClr val="E1E1EB"/>
              </a:gs>
              <a:gs pos="100000">
                <a:srgbClr val="C8DCE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PŘÍKLAD: 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Vypočítejte povrch pravidelného 4-bokého jehlanu, kde strana podstavy  a = 6 cm a výška jehlanu v = 8 cm.   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2710" y="2708920"/>
            <a:ext cx="2440914" cy="2592288"/>
          </a:xfrm>
          <a:prstGeom prst="rect">
            <a:avLst/>
          </a:prstGeom>
          <a:ln w="28575">
            <a:solidFill>
              <a:srgbClr val="C5C5D9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</p:pic>
      <p:cxnSp>
        <p:nvCxnSpPr>
          <p:cNvPr id="8" name="Přímá spojnice 7"/>
          <p:cNvCxnSpPr/>
          <p:nvPr/>
        </p:nvCxnSpPr>
        <p:spPr>
          <a:xfrm>
            <a:off x="7583167" y="2852936"/>
            <a:ext cx="42588" cy="20162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625755" y="4869160"/>
            <a:ext cx="762669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604461" y="2852936"/>
            <a:ext cx="783963" cy="20162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345848" y="3861048"/>
            <a:ext cx="258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668344" y="449982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½.a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028384" y="386104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endParaRPr lang="cs-CZ" baseline="-25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4041" y="3140968"/>
            <a:ext cx="26077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Obsah postavy: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36823" y="3593051"/>
            <a:ext cx="2404587" cy="1264933"/>
          </a:xfrm>
          <a:prstGeom prst="rect">
            <a:avLst/>
          </a:prstGeom>
          <a:solidFill>
            <a:srgbClr val="E1E1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spcAft>
                <a:spcPts val="600"/>
              </a:spcAft>
            </a:pPr>
            <a:r>
              <a:rPr lang="cs-CZ" sz="2000" dirty="0" err="1" smtClean="0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000" baseline="-25000" dirty="0" err="1" smtClean="0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 = a</a:t>
            </a:r>
            <a:r>
              <a:rPr lang="cs-CZ" sz="2000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</a:p>
          <a:p>
            <a:pPr>
              <a:spcAft>
                <a:spcPts val="600"/>
              </a:spcAft>
            </a:pPr>
            <a:r>
              <a:rPr lang="cs-CZ" sz="2000" dirty="0" err="1" smtClean="0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000" baseline="-25000" dirty="0" err="1" smtClean="0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 = 6</a:t>
            </a:r>
            <a:r>
              <a:rPr lang="cs-CZ" sz="2000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  <a:endParaRPr lang="cs-CZ" sz="2000" baseline="30000" dirty="0">
              <a:solidFill>
                <a:schemeClr val="tx1"/>
              </a:solidFill>
              <a:latin typeface="Bookman Old Style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b="1" dirty="0" err="1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000" b="1" baseline="-25000" dirty="0" err="1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000" b="1" dirty="0">
                <a:solidFill>
                  <a:schemeClr val="tx1"/>
                </a:solidFill>
                <a:latin typeface="Bookman Old Style" pitchFamily="18" charset="0"/>
              </a:rPr>
              <a:t> = </a:t>
            </a:r>
            <a:r>
              <a:rPr lang="cs-CZ" sz="2000" b="1" dirty="0" smtClean="0">
                <a:solidFill>
                  <a:schemeClr val="tx1"/>
                </a:solidFill>
                <a:latin typeface="Bookman Old Style" pitchFamily="18" charset="0"/>
              </a:rPr>
              <a:t>36 cm</a:t>
            </a:r>
            <a:r>
              <a:rPr lang="cs-CZ" sz="2000" b="1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  <a:endParaRPr lang="cs-CZ" sz="2000" b="1" baseline="30000" dirty="0">
              <a:solidFill>
                <a:schemeClr val="tx1"/>
              </a:solidFill>
              <a:latin typeface="Bookman Old Style" pitchFamily="18" charset="0"/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64041" y="4901098"/>
            <a:ext cx="208823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Obsah pláště: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96564" y="3686135"/>
            <a:ext cx="23356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Stěnová výška:</a:t>
            </a:r>
            <a:endParaRPr lang="cs-CZ" sz="2000" b="1" dirty="0">
              <a:latin typeface="Bookman Old Style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Obdélník 24"/>
              <p:cNvSpPr/>
              <p:nvPr/>
            </p:nvSpPr>
            <p:spPr>
              <a:xfrm>
                <a:off x="144557" y="5301208"/>
                <a:ext cx="2389117" cy="1440160"/>
              </a:xfrm>
              <a:prstGeom prst="rect">
                <a:avLst/>
              </a:prstGeom>
              <a:solidFill>
                <a:srgbClr val="D6EDBD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>
                  <a:spcAft>
                    <a:spcPts val="600"/>
                  </a:spcAft>
                </a:pPr>
                <a:r>
                  <a:rPr lang="cs-CZ" sz="2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S</a:t>
                </a:r>
                <a:r>
                  <a:rPr lang="cs-CZ" sz="2000" baseline="-25000" dirty="0" err="1">
                    <a:solidFill>
                      <a:schemeClr val="tx1"/>
                    </a:solidFill>
                    <a:latin typeface="Bookman Old Style" pitchFamily="18" charset="0"/>
                  </a:rPr>
                  <a:t>p</a:t>
                </a:r>
                <a:r>
                  <a:rPr lang="cs-CZ" sz="2000" baseline="-25000" dirty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r>
                  <a:rPr lang="cs-CZ" sz="2000" dirty="0">
                    <a:solidFill>
                      <a:schemeClr val="tx1"/>
                    </a:solidFill>
                    <a:latin typeface="Bookman Old Style" pitchFamily="18" charset="0"/>
                  </a:rPr>
                  <a:t>= 4.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200">
                            <a:solidFill>
                              <a:schemeClr val="tx1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𝑣</m:t>
                        </m:r>
                        <m:r>
                          <a:rPr lang="cs-CZ" sz="2200" i="1" baseline="-2500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200" baseline="-25000">
                            <a:solidFill>
                              <a:schemeClr val="tx1"/>
                            </a:solidFill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2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200" baseline="-25000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sz="2000" dirty="0">
                    <a:solidFill>
                      <a:schemeClr val="tx1"/>
                    </a:solidFill>
                    <a:latin typeface="Bookman Old Style" pitchFamily="18" charset="0"/>
                  </a:rPr>
                  <a:t>S</a:t>
                </a:r>
                <a:r>
                  <a:rPr lang="cs-CZ" sz="2000" baseline="-25000" dirty="0" err="1">
                    <a:solidFill>
                      <a:schemeClr val="tx1"/>
                    </a:solidFill>
                    <a:latin typeface="Bookman Old Style" pitchFamily="18" charset="0"/>
                  </a:rPr>
                  <a:t>p</a:t>
                </a:r>
                <a:r>
                  <a:rPr lang="cs-CZ" sz="2000" baseline="-25000" dirty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r>
                  <a:rPr lang="cs-CZ" sz="2000" dirty="0">
                    <a:solidFill>
                      <a:schemeClr val="tx1"/>
                    </a:solidFill>
                    <a:latin typeface="Bookman Old Style" pitchFamily="18" charset="0"/>
                  </a:rPr>
                  <a:t>= 4.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2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200" b="0" i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sz="2200">
                            <a:solidFill>
                              <a:schemeClr val="tx1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2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8,5</m:t>
                        </m:r>
                        <m:r>
                          <a:rPr lang="cs-CZ" sz="2200" baseline="-2500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200" i="1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200" baseline="-25000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sz="2000" b="1" dirty="0" err="1">
                    <a:solidFill>
                      <a:schemeClr val="tx1"/>
                    </a:solidFill>
                    <a:latin typeface="Bookman Old Style" pitchFamily="18" charset="0"/>
                  </a:rPr>
                  <a:t>S</a:t>
                </a:r>
                <a:r>
                  <a:rPr lang="cs-CZ" sz="2000" b="1" baseline="-25000" dirty="0" err="1">
                    <a:solidFill>
                      <a:schemeClr val="tx1"/>
                    </a:solidFill>
                    <a:latin typeface="Bookman Old Style" pitchFamily="18" charset="0"/>
                  </a:rPr>
                  <a:t>p</a:t>
                </a:r>
                <a:r>
                  <a:rPr lang="cs-CZ" sz="2000" b="1" baseline="-25000" dirty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r>
                  <a:rPr lang="cs-CZ" sz="2000" b="1" dirty="0">
                    <a:solidFill>
                      <a:schemeClr val="tx1"/>
                    </a:solidFill>
                    <a:latin typeface="Bookman Old Style" pitchFamily="18" charset="0"/>
                  </a:rPr>
                  <a:t>= </a:t>
                </a:r>
                <a:r>
                  <a:rPr lang="cs-CZ" sz="2000" b="1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102 cm</a:t>
                </a:r>
                <a:r>
                  <a:rPr lang="cs-CZ" sz="2000" b="1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endParaRPr lang="cs-CZ" sz="2000" b="1" baseline="30000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sz="2000" dirty="0" smtClean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sz="2000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sz="2000" dirty="0" smtClean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r>
                  <a:rPr lang="cs-CZ" sz="20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S</a:t>
                </a:r>
                <a:r>
                  <a:rPr lang="cs-CZ" sz="2000" baseline="-250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p</a:t>
                </a:r>
                <a:r>
                  <a:rPr lang="cs-CZ" sz="2000" baseline="-25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r>
                  <a:rPr lang="cs-CZ" sz="2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= 4.</a:t>
                </a:r>
                <a:r>
                  <a:rPr lang="cs-CZ" sz="2000" dirty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400" b="0">
                            <a:solidFill>
                              <a:schemeClr val="tx1"/>
                            </a:solidFill>
                            <a:latin typeface="Cambria Math"/>
                          </a:rPr>
                          <m:t> . </m:t>
                        </m:r>
                        <m:r>
                          <a:rPr lang="cs-CZ" sz="24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𝑣</m:t>
                        </m:r>
                        <m:r>
                          <a:rPr lang="cs-CZ" sz="2400" b="0" i="1" baseline="-25000">
                            <a:solidFill>
                              <a:schemeClr val="tx1"/>
                            </a:solidFill>
                            <a:latin typeface="Cambria Math"/>
                          </a:rPr>
                          <m:t>𝑎</m:t>
                        </m:r>
                        <m:r>
                          <a:rPr lang="cs-CZ" sz="2400" b="0" baseline="-25000">
                            <a:solidFill>
                              <a:schemeClr val="tx1"/>
                            </a:solidFill>
                            <a:latin typeface="Cambria Math"/>
                          </a:rPr>
                          <m:t>  </m:t>
                        </m:r>
                      </m:num>
                      <m:den>
                        <m:r>
                          <a:rPr lang="cs-CZ" sz="2400" b="0" i="1">
                            <a:solidFill>
                              <a:schemeClr val="tx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baseline="-25000" dirty="0">
                  <a:solidFill>
                    <a:schemeClr val="tx1"/>
                  </a:solidFill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25" name="Obdélník 2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4557" y="5301208"/>
                <a:ext cx="2389117" cy="1440160"/>
              </a:xfrm>
              <a:prstGeom prst="rect">
                <a:avLst/>
              </a:prstGeom>
              <a:blipFill rotWithShape="1">
                <a:blip r:embed="rId6"/>
                <a:stretch>
                  <a:fillRect l="-2532" b="-1041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Obdélník 27"/>
              <p:cNvSpPr/>
              <p:nvPr/>
            </p:nvSpPr>
            <p:spPr>
              <a:xfrm>
                <a:off x="2696564" y="4064312"/>
                <a:ext cx="2481095" cy="2677056"/>
              </a:xfrm>
              <a:prstGeom prst="rect">
                <a:avLst/>
              </a:prstGeom>
              <a:solidFill>
                <a:srgbClr val="D6EDBD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>
                  <a:spcAft>
                    <a:spcPts val="600"/>
                  </a:spcAft>
                </a:pP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v</a:t>
                </a:r>
                <a:r>
                  <a:rPr lang="cs-CZ" baseline="-25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a</a:t>
                </a:r>
                <a:r>
                  <a:rPr lang="cs-CZ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= v</a:t>
                </a:r>
                <a:r>
                  <a:rPr lang="cs-CZ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+ </a:t>
                </a:r>
                <a:r>
                  <a:rPr lang="cs-CZ" sz="2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(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000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000" i="1" dirty="0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dirty="0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b="0" i="1" dirty="0" smtClean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.a)</a:t>
                </a:r>
                <a:r>
                  <a:rPr lang="cs-CZ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v</a:t>
                </a:r>
                <a:r>
                  <a:rPr lang="cs-CZ" baseline="-25000" dirty="0">
                    <a:solidFill>
                      <a:schemeClr val="tx1"/>
                    </a:solidFill>
                    <a:latin typeface="Bookman Old Style" pitchFamily="18" charset="0"/>
                  </a:rPr>
                  <a:t>a</a:t>
                </a:r>
                <a:r>
                  <a:rPr lang="cs-CZ" baseline="30000" dirty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 = 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8</a:t>
                </a:r>
                <a:r>
                  <a:rPr lang="cs-CZ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+ </a:t>
                </a:r>
                <a:r>
                  <a:rPr lang="cs-CZ" sz="2000" dirty="0">
                    <a:solidFill>
                      <a:schemeClr val="tx1"/>
                    </a:solidFill>
                    <a:latin typeface="Bookman Old Style" pitchFamily="18" charset="0"/>
                  </a:rPr>
                  <a:t>(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sz="2000" i="1" dirty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sz="2000" i="1" dirty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i="1" dirty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000" i="1" dirty="0">
                                <a:solidFill>
                                  <a:schemeClr val="tx1"/>
                                </a:solidFill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.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6)</a:t>
                </a:r>
                <a:r>
                  <a:rPr lang="cs-CZ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v</a:t>
                </a:r>
                <a:r>
                  <a:rPr lang="cs-CZ" baseline="-25000" dirty="0">
                    <a:solidFill>
                      <a:schemeClr val="tx1"/>
                    </a:solidFill>
                    <a:latin typeface="Bookman Old Style" pitchFamily="18" charset="0"/>
                  </a:rPr>
                  <a:t>a</a:t>
                </a:r>
                <a:r>
                  <a:rPr lang="cs-CZ" baseline="30000" dirty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 = 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8</a:t>
                </a:r>
                <a:r>
                  <a:rPr lang="cs-CZ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+ 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(3)</a:t>
                </a:r>
                <a:r>
                  <a:rPr lang="cs-CZ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v</a:t>
                </a:r>
                <a:r>
                  <a:rPr lang="cs-CZ" baseline="-25000" dirty="0">
                    <a:solidFill>
                      <a:schemeClr val="tx1"/>
                    </a:solidFill>
                    <a:latin typeface="Bookman Old Style" pitchFamily="18" charset="0"/>
                  </a:rPr>
                  <a:t>a</a:t>
                </a:r>
                <a:r>
                  <a:rPr lang="cs-CZ" baseline="30000" dirty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 = 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64 + 9</a:t>
                </a:r>
              </a:p>
              <a:p>
                <a:pPr>
                  <a:spcAft>
                    <a:spcPts val="600"/>
                  </a:spcAft>
                </a:pP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v</a:t>
                </a:r>
                <a:r>
                  <a:rPr lang="cs-CZ" baseline="-25000" dirty="0">
                    <a:solidFill>
                      <a:schemeClr val="tx1"/>
                    </a:solidFill>
                    <a:latin typeface="Bookman Old Style" pitchFamily="18" charset="0"/>
                  </a:rPr>
                  <a:t>a</a:t>
                </a:r>
                <a:r>
                  <a:rPr lang="cs-CZ" baseline="30000" dirty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dirty="0">
                    <a:solidFill>
                      <a:schemeClr val="tx1"/>
                    </a:solidFill>
                    <a:latin typeface="Bookman Old Style" pitchFamily="18" charset="0"/>
                  </a:rPr>
                  <a:t> 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= 73</a:t>
                </a:r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v</a:t>
                </a:r>
                <a:r>
                  <a:rPr lang="cs-CZ" baseline="-250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a</a:t>
                </a:r>
                <a:r>
                  <a:rPr lang="cs-CZ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73</m:t>
                        </m:r>
                      </m:e>
                    </m:rad>
                  </m:oMath>
                </a14:m>
                <a:endParaRPr lang="cs-CZ" dirty="0" smtClean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b="1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v</a:t>
                </a:r>
                <a:r>
                  <a:rPr lang="cs-CZ" b="1" baseline="-25000" dirty="0" err="1" smtClean="0">
                    <a:solidFill>
                      <a:schemeClr val="tx1"/>
                    </a:solidFill>
                    <a:latin typeface="Bookman Old Style" pitchFamily="18" charset="0"/>
                  </a:rPr>
                  <a:t>a</a:t>
                </a:r>
                <a:r>
                  <a:rPr lang="cs-CZ" b="1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 =  8,5 cm</a:t>
                </a:r>
              </a:p>
              <a:p>
                <a:pPr>
                  <a:spcAft>
                    <a:spcPts val="600"/>
                  </a:spcAft>
                </a:pPr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dirty="0" smtClean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  <a:p>
                <a:endParaRPr lang="cs-CZ" dirty="0">
                  <a:solidFill>
                    <a:schemeClr val="tx1"/>
                  </a:solidFill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28" name="Obdélník 2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6564" y="4064312"/>
                <a:ext cx="2481095" cy="2677056"/>
              </a:xfrm>
              <a:prstGeom prst="rect">
                <a:avLst/>
              </a:prstGeom>
              <a:blipFill rotWithShape="1">
                <a:blip r:embed="rId7"/>
                <a:stretch>
                  <a:fillRect l="-1707" t="-905" b="-9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2" name="Vývojový diagram: alternativní postup 31"/>
          <p:cNvSpPr/>
          <p:nvPr/>
        </p:nvSpPr>
        <p:spPr>
          <a:xfrm>
            <a:off x="4738839" y="3039972"/>
            <a:ext cx="2232248" cy="648072"/>
          </a:xfrm>
          <a:prstGeom prst="flowChartAlternateProcess">
            <a:avLst/>
          </a:prstGeom>
          <a:solidFill>
            <a:srgbClr val="89FFBE"/>
          </a:solidFill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= </a:t>
            </a:r>
            <a:r>
              <a:rPr 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baseline="-250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28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800" b="1" baseline="-250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</a:t>
            </a:r>
            <a:endParaRPr lang="cs-CZ" sz="2800" b="1" baseline="-250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5578349" y="5589240"/>
            <a:ext cx="2785477" cy="102729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Aft>
                <a:spcPts val="1200"/>
              </a:spcAft>
            </a:pPr>
            <a:r>
              <a:rPr lang="cs-CZ" sz="2200" b="1" dirty="0" smtClean="0">
                <a:solidFill>
                  <a:schemeClr val="tx1"/>
                </a:solidFill>
                <a:latin typeface="Bookman Old Style" pitchFamily="18" charset="0"/>
              </a:rPr>
              <a:t>S = 36 + 102</a:t>
            </a:r>
          </a:p>
          <a:p>
            <a:pPr>
              <a:spcAft>
                <a:spcPts val="1200"/>
              </a:spcAft>
            </a:pPr>
            <a:r>
              <a:rPr lang="cs-CZ" sz="2200" b="1" dirty="0" smtClean="0">
                <a:solidFill>
                  <a:schemeClr val="tx1"/>
                </a:solidFill>
                <a:latin typeface="Bookman Old Style" pitchFamily="18" charset="0"/>
              </a:rPr>
              <a:t>S = 138 cm</a:t>
            </a:r>
            <a:r>
              <a:rPr lang="cs-CZ" sz="2200" b="1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  <a:endParaRPr lang="cs-CZ" sz="2200" b="1" baseline="300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7864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"/>
                            </p:stCondLst>
                            <p:childTnLst>
                              <p:par>
                                <p:cTn id="5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000"/>
                            </p:stCondLst>
                            <p:childTnLst>
                              <p:par>
                                <p:cTn id="6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5000"/>
                            </p:stCondLst>
                            <p:childTnLst>
                              <p:par>
                                <p:cTn id="7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7" dur="1000"/>
                                        <p:tgtEl>
                                          <p:spTgt spid="2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2" dur="10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10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1000"/>
                                        <p:tgtEl>
                                          <p:spTgt spid="2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1000"/>
                                        <p:tgtEl>
                                          <p:spTgt spid="2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2" dur="1000"/>
                                        <p:tgtEl>
                                          <p:spTgt spid="2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1000"/>
                                        <p:tgtEl>
                                          <p:spTgt spid="2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2" dur="1000"/>
                                        <p:tgtEl>
                                          <p:spTgt spid="2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2" dur="1000"/>
                                        <p:tgtEl>
                                          <p:spTgt spid="2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7" dur="1000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1000"/>
                                        <p:tgtEl>
                                          <p:spTgt spid="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7" dur="1000"/>
                                        <p:tgtEl>
                                          <p:spTgt spid="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2" dur="1000"/>
                                        <p:tgtEl>
                                          <p:spTgt spid="2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7" dur="1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2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7" dur="10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17" grpId="0"/>
      <p:bldP spid="18" grpId="0"/>
      <p:bldP spid="19" grpId="0"/>
      <p:bldP spid="20" grpId="0"/>
      <p:bldP spid="22" grpId="0" build="p" animBg="1"/>
      <p:bldP spid="24" grpId="0"/>
      <p:bldP spid="26" grpId="0"/>
      <p:bldP spid="25" grpId="0" build="p" animBg="1"/>
      <p:bldP spid="28" grpId="0" build="p" animBg="1"/>
      <p:bldP spid="32" grpId="0" animBg="1"/>
      <p:bldP spid="27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 JEHLANU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1" y="1868341"/>
            <a:ext cx="2232248" cy="2370682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3059832" y="1698254"/>
            <a:ext cx="3384376" cy="46166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400" dirty="0" smtClean="0"/>
              <a:t>Obsah podstavy …..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endParaRPr lang="cs-CZ" sz="2400" baseline="-25000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2783834" y="2472996"/>
            <a:ext cx="31770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 jehlanu:</a:t>
            </a:r>
            <a:endParaRPr lang="cs-CZ" sz="2400" b="1" baseline="-25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41" name="Vývojový diagram: alternativní postup 1040"/>
              <p:cNvSpPr/>
              <p:nvPr/>
            </p:nvSpPr>
            <p:spPr>
              <a:xfrm>
                <a:off x="6156176" y="2326160"/>
                <a:ext cx="2232248" cy="755338"/>
              </a:xfrm>
              <a:prstGeom prst="flowChartAlternateProcess">
                <a:avLst/>
              </a:prstGeom>
              <a:solidFill>
                <a:srgbClr val="89FFBE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r>
                  <a:rPr lang="cs-CZ" sz="2800" b="1" dirty="0" err="1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</a:t>
                </a:r>
                <a:r>
                  <a:rPr lang="cs-CZ" sz="2800" b="1" baseline="-25000" dirty="0" err="1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</a:t>
                </a:r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v</a:t>
                </a:r>
                <a:endParaRPr lang="cs-CZ" sz="2800" b="1" baseline="-250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1041" name="Vývojový diagram: alternativní postup 10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6176" y="2326160"/>
                <a:ext cx="2232248" cy="755338"/>
              </a:xfrm>
              <a:prstGeom prst="flowChartAlternateProcess">
                <a:avLst/>
              </a:prstGeom>
              <a:blipFill rotWithShape="1">
                <a:blip r:embed="rId6"/>
                <a:stretch>
                  <a:fillRect l="-4065" r="-1355" b="-103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Přímá spojnice 11"/>
          <p:cNvCxnSpPr/>
          <p:nvPr/>
        </p:nvCxnSpPr>
        <p:spPr>
          <a:xfrm flipV="1">
            <a:off x="395536" y="4077072"/>
            <a:ext cx="1368152" cy="36004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1763688" y="3609020"/>
            <a:ext cx="504056" cy="468052"/>
          </a:xfrm>
          <a:prstGeom prst="line">
            <a:avLst/>
          </a:prstGeom>
          <a:ln w="28575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V="1">
            <a:off x="899592" y="3573016"/>
            <a:ext cx="1368152" cy="36004"/>
          </a:xfrm>
          <a:prstGeom prst="line">
            <a:avLst/>
          </a:prstGeom>
          <a:ln w="285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395536" y="3609020"/>
            <a:ext cx="504056" cy="486054"/>
          </a:xfrm>
          <a:prstGeom prst="line">
            <a:avLst/>
          </a:prstGeom>
          <a:ln w="28575">
            <a:solidFill>
              <a:srgbClr val="00B05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1047"/>
          <p:cNvCxnSpPr/>
          <p:nvPr/>
        </p:nvCxnSpPr>
        <p:spPr>
          <a:xfrm>
            <a:off x="2783834" y="4042479"/>
            <a:ext cx="6136584" cy="0"/>
          </a:xfrm>
          <a:prstGeom prst="line">
            <a:avLst/>
          </a:prstGeom>
          <a:ln w="28575">
            <a:prstDash val="sysDash"/>
          </a:ln>
          <a:effectLst>
            <a:glow rad="63500">
              <a:schemeClr val="accent5">
                <a:satMod val="175000"/>
                <a:alpha val="40000"/>
              </a:schemeClr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2267744" y="4476182"/>
            <a:ext cx="6659257" cy="1000274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accent3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accent3">
                  <a:lumMod val="40000"/>
                  <a:lumOff val="60000"/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txBody>
          <a:bodyPr wrap="square" rtlCol="0">
            <a:spAutoFit/>
          </a:bodyPr>
          <a:lstStyle/>
          <a:p>
            <a:pPr>
              <a:spcAft>
                <a:spcPts val="1800"/>
              </a:spcAft>
            </a:pPr>
            <a:r>
              <a:rPr lang="cs-CZ" sz="2000" b="1" dirty="0" smtClean="0"/>
              <a:t>Povrch pravidelného 4-bokého jehlanu</a:t>
            </a:r>
            <a:r>
              <a:rPr lang="cs-CZ" sz="2000" dirty="0" smtClean="0"/>
              <a:t>:</a:t>
            </a:r>
          </a:p>
          <a:p>
            <a:r>
              <a:rPr lang="cs-CZ" sz="2200" dirty="0" smtClean="0"/>
              <a:t>Postava</a:t>
            </a:r>
            <a:r>
              <a:rPr lang="cs-CZ" sz="2000" dirty="0" smtClean="0"/>
              <a:t> (</a:t>
            </a:r>
            <a:r>
              <a:rPr lang="cs-CZ" dirty="0" smtClean="0"/>
              <a:t>čtverec</a:t>
            </a:r>
            <a:r>
              <a:rPr lang="cs-CZ" sz="2000" dirty="0" smtClean="0"/>
              <a:t>) ……………….......… 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= a</a:t>
            </a:r>
            <a:r>
              <a:rPr lang="cs-CZ" sz="2400" baseline="30000" dirty="0" smtClean="0"/>
              <a:t>2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Vývojový diagram: alternativní postup 58"/>
              <p:cNvSpPr/>
              <p:nvPr/>
            </p:nvSpPr>
            <p:spPr>
              <a:xfrm>
                <a:off x="3781505" y="5661248"/>
                <a:ext cx="3122290" cy="792088"/>
              </a:xfrm>
              <a:prstGeom prst="flowChartAlternateProcess">
                <a:avLst/>
              </a:prstGeom>
              <a:solidFill>
                <a:schemeClr val="accent3">
                  <a:lumMod val="40000"/>
                  <a:lumOff val="6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b="1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 a</a:t>
                </a:r>
                <a:r>
                  <a:rPr lang="cs-CZ" sz="2800" b="1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 </a:t>
                </a:r>
                <a:r>
                  <a:rPr lang="cs-CZ" sz="2800" b="1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. v</a:t>
                </a:r>
                <a:endParaRPr lang="cs-CZ" sz="3200" b="1" dirty="0">
                  <a:solidFill>
                    <a:schemeClr val="tx1"/>
                  </a:solidFill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59" name="Vývojový diagram: alternativní postup 5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1505" y="5661248"/>
                <a:ext cx="3122290" cy="792088"/>
              </a:xfrm>
              <a:prstGeom prst="flowChartAlternateProcess">
                <a:avLst/>
              </a:prstGeom>
              <a:blipFill rotWithShape="1">
                <a:blip r:embed="rId7"/>
                <a:stretch>
                  <a:fillRect b="-15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051" name="Přímá spojnice 1050"/>
          <p:cNvCxnSpPr/>
          <p:nvPr/>
        </p:nvCxnSpPr>
        <p:spPr>
          <a:xfrm>
            <a:off x="1295635" y="2060848"/>
            <a:ext cx="47027" cy="1809201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5549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0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5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88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1000"/>
                                        <p:tgtEl>
                                          <p:spTgt spid="59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1039" grpId="0"/>
      <p:bldP spid="1041" grpId="0" animBg="1"/>
      <p:bldP spid="58" grpId="0" autoUpdateAnimBg="0"/>
      <p:bldP spid="59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OBJEM JEHLANU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4041" y="1772816"/>
            <a:ext cx="8874732" cy="1296144"/>
          </a:xfrm>
          <a:prstGeom prst="rect">
            <a:avLst/>
          </a:prstGeom>
          <a:gradFill>
            <a:gsLst>
              <a:gs pos="0">
                <a:srgbClr val="C5C5D9"/>
              </a:gs>
              <a:gs pos="50000">
                <a:srgbClr val="E1E1EB"/>
              </a:gs>
              <a:gs pos="100000">
                <a:srgbClr val="C8DCEA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PŘÍKLAD: </a:t>
            </a:r>
          </a:p>
          <a:p>
            <a:r>
              <a:rPr lang="cs-CZ" sz="2200" dirty="0" smtClean="0">
                <a:solidFill>
                  <a:schemeClr val="tx1"/>
                </a:solidFill>
              </a:rPr>
              <a:t>Vypočítejte </a:t>
            </a:r>
            <a:r>
              <a:rPr lang="cs-CZ" sz="2200" dirty="0">
                <a:solidFill>
                  <a:schemeClr val="tx1"/>
                </a:solidFill>
              </a:rPr>
              <a:t> </a:t>
            </a:r>
            <a:r>
              <a:rPr lang="cs-CZ" sz="2200" dirty="0" smtClean="0">
                <a:solidFill>
                  <a:schemeClr val="tx1"/>
                </a:solidFill>
              </a:rPr>
              <a:t>objem pravidelného 4-bokého jehlanu, kde strana podstavy  a = 6 cm a výška jehlanu v = 8 cm.   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2710" y="2708920"/>
            <a:ext cx="2440914" cy="2592288"/>
          </a:xfrm>
          <a:prstGeom prst="rect">
            <a:avLst/>
          </a:prstGeom>
          <a:ln w="28575">
            <a:solidFill>
              <a:srgbClr val="C5C5D9"/>
            </a:solidFill>
          </a:ln>
          <a:effectLst>
            <a:glow rad="63500">
              <a:schemeClr val="accent4">
                <a:satMod val="175000"/>
                <a:alpha val="40000"/>
              </a:schemeClr>
            </a:glow>
          </a:effectLst>
        </p:spPr>
      </p:pic>
      <p:cxnSp>
        <p:nvCxnSpPr>
          <p:cNvPr id="8" name="Přímá spojnice 7"/>
          <p:cNvCxnSpPr/>
          <p:nvPr/>
        </p:nvCxnSpPr>
        <p:spPr>
          <a:xfrm>
            <a:off x="7583167" y="2852936"/>
            <a:ext cx="42588" cy="201622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7345848" y="3861048"/>
            <a:ext cx="258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4041" y="3140968"/>
            <a:ext cx="26077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Obsah postavy: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36823" y="3593051"/>
            <a:ext cx="2404587" cy="1264933"/>
          </a:xfrm>
          <a:prstGeom prst="rect">
            <a:avLst/>
          </a:prstGeom>
          <a:solidFill>
            <a:srgbClr val="E1E1EB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spcAft>
                <a:spcPts val="600"/>
              </a:spcAft>
            </a:pPr>
            <a:r>
              <a:rPr lang="cs-CZ" sz="2000" b="1" dirty="0" err="1" smtClean="0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000" b="1" baseline="-25000" dirty="0" err="1" smtClean="0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000" b="1" dirty="0" smtClean="0">
                <a:solidFill>
                  <a:schemeClr val="tx1"/>
                </a:solidFill>
                <a:latin typeface="Bookman Old Style" pitchFamily="18" charset="0"/>
              </a:rPr>
              <a:t> = a</a:t>
            </a:r>
            <a:r>
              <a:rPr lang="cs-CZ" sz="2000" b="1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</a:p>
          <a:p>
            <a:pPr>
              <a:spcAft>
                <a:spcPts val="600"/>
              </a:spcAft>
            </a:pPr>
            <a:r>
              <a:rPr lang="cs-CZ" sz="2000" dirty="0" err="1" smtClean="0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000" baseline="-25000" dirty="0" err="1" smtClean="0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 = 6</a:t>
            </a:r>
            <a:r>
              <a:rPr lang="cs-CZ" sz="2000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  <a:endParaRPr lang="cs-CZ" sz="2000" baseline="30000" dirty="0">
              <a:solidFill>
                <a:schemeClr val="tx1"/>
              </a:solidFill>
              <a:latin typeface="Bookman Old Style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2000" b="1" dirty="0" err="1">
                <a:solidFill>
                  <a:schemeClr val="tx1"/>
                </a:solidFill>
                <a:latin typeface="Bookman Old Style" pitchFamily="18" charset="0"/>
              </a:rPr>
              <a:t>S</a:t>
            </a:r>
            <a:r>
              <a:rPr lang="cs-CZ" sz="2000" b="1" baseline="-25000" dirty="0" err="1">
                <a:solidFill>
                  <a:schemeClr val="tx1"/>
                </a:solidFill>
                <a:latin typeface="Bookman Old Style" pitchFamily="18" charset="0"/>
              </a:rPr>
              <a:t>p</a:t>
            </a:r>
            <a:r>
              <a:rPr lang="cs-CZ" sz="2000" b="1" dirty="0">
                <a:solidFill>
                  <a:schemeClr val="tx1"/>
                </a:solidFill>
                <a:latin typeface="Bookman Old Style" pitchFamily="18" charset="0"/>
              </a:rPr>
              <a:t> = </a:t>
            </a:r>
            <a:r>
              <a:rPr lang="cs-CZ" sz="2000" b="1" dirty="0" smtClean="0">
                <a:solidFill>
                  <a:schemeClr val="tx1"/>
                </a:solidFill>
                <a:latin typeface="Bookman Old Style" pitchFamily="18" charset="0"/>
              </a:rPr>
              <a:t>36 cm</a:t>
            </a:r>
            <a:r>
              <a:rPr lang="cs-CZ" sz="2000" b="1" baseline="30000" dirty="0" smtClean="0">
                <a:solidFill>
                  <a:schemeClr val="tx1"/>
                </a:solidFill>
                <a:latin typeface="Bookman Old Style" pitchFamily="18" charset="0"/>
              </a:rPr>
              <a:t>2</a:t>
            </a:r>
            <a:endParaRPr lang="cs-CZ" sz="2000" b="1" baseline="30000" dirty="0">
              <a:solidFill>
                <a:schemeClr val="tx1"/>
              </a:solidFill>
              <a:latin typeface="Bookman Old Style" pitchFamily="18" charset="0"/>
            </a:endParaRPr>
          </a:p>
          <a:p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2932227" y="3568731"/>
                <a:ext cx="2785477" cy="2674105"/>
              </a:xfrm>
              <a:prstGeom prst="rect">
                <a:avLst/>
              </a:prstGeom>
              <a:solidFill>
                <a:schemeClr val="accent3">
                  <a:lumMod val="20000"/>
                  <a:lumOff val="80000"/>
                </a:schemeClr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>
                  <a:spcAft>
                    <a:spcPts val="1200"/>
                  </a:spcAft>
                </a:pPr>
                <a:r>
                  <a:rPr lang="cs-CZ" sz="2400" b="1" dirty="0" smtClean="0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400" b="1" i="1">
                            <a:solidFill>
                              <a:schemeClr val="tx1"/>
                            </a:solidFill>
                            <a:effectLst/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400" b="1" dirty="0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  </a:t>
                </a:r>
                <a:r>
                  <a:rPr lang="cs-CZ" sz="2400" b="1" dirty="0" err="1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S</a:t>
                </a:r>
                <a:r>
                  <a:rPr lang="cs-CZ" sz="2400" b="1" baseline="-25000" dirty="0" err="1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p</a:t>
                </a:r>
                <a:r>
                  <a:rPr lang="cs-CZ" sz="2400" b="1" dirty="0">
                    <a:solidFill>
                      <a:schemeClr val="tx1"/>
                    </a:solidFill>
                    <a:effectLst/>
                    <a:latin typeface="Bookman Old Style" pitchFamily="18" charset="0"/>
                  </a:rPr>
                  <a:t> . v</a:t>
                </a:r>
                <a:endParaRPr lang="cs-CZ" sz="2400" b="1" baseline="-25000" dirty="0">
                  <a:solidFill>
                    <a:schemeClr val="tx1"/>
                  </a:solidFill>
                  <a:effectLst/>
                  <a:latin typeface="Bookman Old Style" pitchFamily="18" charset="0"/>
                </a:endParaRPr>
              </a:p>
              <a:p>
                <a:pPr>
                  <a:spcAft>
                    <a:spcPts val="1200"/>
                  </a:spcAft>
                </a:pPr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  </a:t>
                </a:r>
                <a:r>
                  <a:rPr lang="cs-CZ" sz="2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a</a:t>
                </a:r>
                <a:r>
                  <a:rPr lang="cs-CZ" sz="2000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2</a:t>
                </a:r>
                <a:r>
                  <a:rPr lang="cs-CZ" sz="2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 </a:t>
                </a:r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. v</a:t>
                </a:r>
                <a:endParaRPr lang="cs-CZ" sz="2000" baseline="-250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itchFamily="18" charset="0"/>
                </a:endParaRPr>
              </a:p>
              <a:p>
                <a:pPr>
                  <a:spcAft>
                    <a:spcPts val="1200"/>
                  </a:spcAft>
                </a:pPr>
                <a:r>
                  <a:rPr lang="cs-CZ" sz="2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S </a:t>
                </a:r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000" b="0" i="1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  </a:t>
                </a:r>
                <a:r>
                  <a:rPr lang="cs-CZ" sz="2000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36 </a:t>
                </a:r>
                <a:r>
                  <a:rPr lang="cs-CZ" sz="2000" dirty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  <a:latin typeface="Bookman Old Style" pitchFamily="18" charset="0"/>
                  </a:rPr>
                  <a:t>. 8</a:t>
                </a:r>
                <a:endParaRPr lang="cs-CZ" sz="2000" baseline="-250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ookman Old Style" pitchFamily="18" charset="0"/>
                </a:endParaRPr>
              </a:p>
              <a:p>
                <a:pPr>
                  <a:spcAft>
                    <a:spcPts val="1200"/>
                  </a:spcAft>
                </a:pPr>
                <a:r>
                  <a:rPr lang="cs-CZ" sz="2200" b="1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S = 96 cm</a:t>
                </a:r>
                <a:r>
                  <a:rPr lang="cs-CZ" sz="2200" b="1" baseline="30000" dirty="0" smtClean="0">
                    <a:solidFill>
                      <a:schemeClr val="tx1"/>
                    </a:solidFill>
                    <a:latin typeface="Bookman Old Style" pitchFamily="18" charset="0"/>
                  </a:rPr>
                  <a:t>3</a:t>
                </a:r>
                <a:endParaRPr lang="cs-CZ" sz="2200" b="1" baseline="30000" dirty="0">
                  <a:solidFill>
                    <a:schemeClr val="tx1"/>
                  </a:solidFill>
                  <a:latin typeface="Bookman Old Style" pitchFamily="18" charset="0"/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2227" y="3568731"/>
                <a:ext cx="2785477" cy="267410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Vývojový diagram: alternativní postup 20"/>
              <p:cNvSpPr/>
              <p:nvPr/>
            </p:nvSpPr>
            <p:spPr>
              <a:xfrm>
                <a:off x="6401291" y="5487498"/>
                <a:ext cx="2232248" cy="755338"/>
              </a:xfrm>
              <a:prstGeom prst="flowChartAlternateProcess">
                <a:avLst/>
              </a:prstGeom>
              <a:solidFill>
                <a:srgbClr val="89FFBE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𝟏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effectLst>
                              <a:outerShdw blurRad="38100" dist="38100" dir="2700000" algn="tl">
                                <a:srgbClr val="000000">
                                  <a:alpha val="43137"/>
                                </a:srgbClr>
                              </a:outerShdw>
                            </a:effectLst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 </a:t>
                </a:r>
                <a:r>
                  <a:rPr lang="cs-CZ" sz="2800" b="1" dirty="0" err="1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S</a:t>
                </a:r>
                <a:r>
                  <a:rPr lang="cs-CZ" sz="2800" b="1" baseline="-25000" dirty="0" err="1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</a:t>
                </a:r>
                <a:r>
                  <a:rPr lang="cs-CZ" sz="2800" b="1" dirty="0" smtClean="0">
                    <a:solidFill>
                      <a:schemeClr val="tx1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. v</a:t>
                </a:r>
                <a:endParaRPr lang="cs-CZ" sz="2800" b="1" baseline="-25000" dirty="0">
                  <a:solidFill>
                    <a:schemeClr val="tx1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mc:Choice>
        <mc:Fallback xmlns="">
          <p:sp>
            <p:nvSpPr>
              <p:cNvPr id="21" name="Vývojový diagram: alternativní postup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1291" y="5487498"/>
                <a:ext cx="2232248" cy="755338"/>
              </a:xfrm>
              <a:prstGeom prst="flowChartAlternateProcess">
                <a:avLst/>
              </a:prstGeom>
              <a:blipFill rotWithShape="1">
                <a:blip r:embed="rId7"/>
                <a:stretch>
                  <a:fillRect l="-4065" r="-1355" b="-102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/>
          <p:cNvSpPr/>
          <p:nvPr/>
        </p:nvSpPr>
        <p:spPr>
          <a:xfrm>
            <a:off x="164041" y="5487498"/>
            <a:ext cx="2607759" cy="67780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Výpočet objemu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328138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4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0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2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5" dur="1000"/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10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5" dur="1000"/>
                                        <p:tgtEl>
                                          <p:spTgt spid="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utoUpdateAnimBg="0"/>
      <p:bldP spid="17" grpId="0"/>
      <p:bldP spid="20" grpId="0"/>
      <p:bldP spid="22" grpId="0" build="p" animBg="1" autoUpdateAnimBg="0"/>
      <p:bldP spid="27" grpId="0" build="p" animBg="1" autoUpdateAnimBg="0"/>
      <p:bldP spid="21" grpId="0" animBg="1"/>
      <p:bldP spid="4" grpId="0" build="p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PlasticWrap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61" t="15470" r="2858" b="5503"/>
          <a:stretch/>
        </p:blipFill>
        <p:spPr>
          <a:xfrm>
            <a:off x="201307" y="1988840"/>
            <a:ext cx="4875107" cy="410811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491880" y="4042895"/>
            <a:ext cx="5436095" cy="2308324"/>
          </a:xfrm>
          <a:prstGeom prst="rect">
            <a:avLst/>
          </a:prstGeom>
          <a:noFill/>
        </p:spPr>
        <p:txBody>
          <a:bodyPr vert="horz"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>
              <a:lnSpc>
                <a:spcPct val="150000"/>
              </a:lnSpc>
            </a:pP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DĚKUJI</a:t>
            </a:r>
          </a:p>
          <a:p>
            <a:pPr algn="ctr">
              <a:lnSpc>
                <a:spcPct val="150000"/>
              </a:lnSpc>
            </a:pPr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Comic Sans MS" pitchFamily="66" charset="0"/>
              </a:rPr>
              <a:t>ZA POZORNOST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390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95000"/>
                    </a14:imgEffect>
                  </a14:imgLayer>
                </a14:imgProps>
              </a:ext>
            </a:extLst>
          </a:blip>
          <a:tile tx="0" ty="0" sx="80000" sy="8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admin\AppData\Local\Microsoft\Windows\Temporary Internet Files\Content.IE5\WXZR7EPS\MC9003113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548680"/>
            <a:ext cx="1163151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541302" y="728700"/>
            <a:ext cx="7602697" cy="79208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1" y="1711183"/>
            <a:ext cx="896448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1600" dirty="0"/>
              <a:t>Přispěvatelé Wikipedie,</a:t>
            </a:r>
            <a:r>
              <a:rPr lang="cs-CZ" sz="1600" i="1" dirty="0"/>
              <a:t> Mnohostěn</a:t>
            </a:r>
            <a:r>
              <a:rPr lang="cs-CZ" sz="1600" dirty="0"/>
              <a:t> [online], Wikipedie: Otevřená encyklopedie, c2013,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9. 03. 2013, 21:34 UTC, [citováno 12. 05. 2013]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cs.wikipedia.org/w/index.php?title=Mnohost%C4%9Bn&amp;oldid=9875945</a:t>
            </a:r>
            <a:endParaRPr lang="cs-CZ" sz="1600" dirty="0" smtClean="0"/>
          </a:p>
          <a:p>
            <a:pPr>
              <a:spcAft>
                <a:spcPts val="1200"/>
              </a:spcAft>
            </a:pPr>
            <a:r>
              <a:rPr lang="cs-CZ" sz="1600" dirty="0"/>
              <a:t>Přispěvatelé Wikipedie,</a:t>
            </a:r>
            <a:r>
              <a:rPr lang="cs-CZ" sz="1600" i="1" dirty="0"/>
              <a:t> Jehlan</a:t>
            </a:r>
            <a:r>
              <a:rPr lang="cs-CZ" sz="1600" dirty="0"/>
              <a:t> [online], Wikipedie: Otevřená encyklopedie, c2013, Datum poslední revize 18. 04. 2013, 17:55 UTC, [citováno 12. 05. 2013] &lt;</a:t>
            </a:r>
            <a:r>
              <a:rPr lang="cs-CZ" sz="1600" dirty="0">
                <a:hlinkClick r:id="rId6"/>
              </a:rPr>
              <a:t>http://cs.wikipedia.org/w/</a:t>
            </a:r>
            <a:r>
              <a:rPr lang="cs-CZ" sz="1600" dirty="0" err="1">
                <a:hlinkClick r:id="rId6"/>
              </a:rPr>
              <a:t>index.php?title</a:t>
            </a:r>
            <a:r>
              <a:rPr lang="cs-CZ" sz="1600" dirty="0">
                <a:hlinkClick r:id="rId6"/>
              </a:rPr>
              <a:t>=</a:t>
            </a:r>
            <a:r>
              <a:rPr lang="cs-CZ" sz="1600" dirty="0" err="1">
                <a:hlinkClick r:id="rId6"/>
              </a:rPr>
              <a:t>Jehlan&amp;oldid</a:t>
            </a:r>
            <a:r>
              <a:rPr lang="cs-CZ" sz="1600" dirty="0">
                <a:hlinkClick r:id="rId6"/>
              </a:rPr>
              <a:t>=10224068</a:t>
            </a:r>
            <a:r>
              <a:rPr lang="cs-CZ" sz="1600" dirty="0"/>
              <a:t>&gt; </a:t>
            </a:r>
            <a:endParaRPr lang="cs-CZ" sz="1600" dirty="0" smtClean="0"/>
          </a:p>
          <a:p>
            <a:pPr>
              <a:spcAft>
                <a:spcPts val="1200"/>
              </a:spcAft>
            </a:pPr>
            <a:r>
              <a:rPr lang="cs-CZ" sz="1600" dirty="0"/>
              <a:t>Přispěvatelé Wikipedie,</a:t>
            </a:r>
            <a:r>
              <a:rPr lang="cs-CZ" sz="1600" i="1" dirty="0"/>
              <a:t> Střecha stanová</a:t>
            </a:r>
            <a:r>
              <a:rPr lang="cs-CZ" sz="1600" dirty="0"/>
              <a:t> [online], Wikipedie: Otevřená encyklopedie, c2013, Datum poslední revize 1. 05. 2013, 20:07 UTC, [citováno 12. 05. 2013]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cs.wikipedia.org/w/index.php?title=St%C5%99echa_stanov%C3%A1&amp;oldid=10269632</a:t>
            </a:r>
            <a:endParaRPr lang="cs-CZ" sz="1600" dirty="0" smtClean="0"/>
          </a:p>
          <a:p>
            <a:pPr>
              <a:spcAft>
                <a:spcPts val="1200"/>
              </a:spcAft>
            </a:pPr>
            <a:r>
              <a:rPr lang="cs-CZ" sz="1600" dirty="0"/>
              <a:t> Přispěvatelé Wikipedie,</a:t>
            </a:r>
            <a:r>
              <a:rPr lang="cs-CZ" sz="1600" i="1" dirty="0"/>
              <a:t> Týpí</a:t>
            </a:r>
            <a:r>
              <a:rPr lang="cs-CZ" sz="1600" dirty="0"/>
              <a:t> [online], Wikipedie: Otevřená encyklopedie, c2013, Datum poslední revize 7. 03. 2013, 22:34 UTC, [citováno 12. 05. 2013] &lt;</a:t>
            </a:r>
            <a:r>
              <a:rPr lang="cs-CZ" sz="1600" dirty="0">
                <a:hlinkClick r:id="rId8"/>
              </a:rPr>
              <a:t>http://cs.wikipedia.org/w/</a:t>
            </a:r>
            <a:r>
              <a:rPr lang="cs-CZ" sz="1600" dirty="0" err="1">
                <a:hlinkClick r:id="rId8"/>
              </a:rPr>
              <a:t>index.php?title</a:t>
            </a:r>
            <a:r>
              <a:rPr lang="cs-CZ" sz="1600" dirty="0">
                <a:hlinkClick r:id="rId8"/>
              </a:rPr>
              <a:t>=T%C3%BDp%C3%AD&amp;oldid=9836685</a:t>
            </a:r>
            <a:r>
              <a:rPr lang="cs-CZ" sz="1600"/>
              <a:t>&gt; </a:t>
            </a:r>
            <a:endParaRPr lang="cs-CZ" sz="1600" smtClean="0"/>
          </a:p>
          <a:p>
            <a:pPr>
              <a:spcAft>
                <a:spcPts val="1200"/>
              </a:spcAft>
            </a:pPr>
            <a:r>
              <a:rPr lang="en-US" sz="1600" smtClean="0"/>
              <a:t>Wikipedia </a:t>
            </a:r>
            <a:r>
              <a:rPr lang="en-US" sz="1600"/>
              <a:t>contributors, 'Hexagonal pyramid', </a:t>
            </a:r>
            <a:r>
              <a:rPr lang="en-US" sz="1600" i="1"/>
              <a:t>Wikipedia, The Free Encyclopedia,</a:t>
            </a:r>
            <a:r>
              <a:rPr lang="en-US" sz="1600"/>
              <a:t> 20 March 2013, 03:08 UTC, &lt;</a:t>
            </a:r>
            <a:r>
              <a:rPr lang="en-US" sz="1600">
                <a:hlinkClick r:id="rId9"/>
              </a:rPr>
              <a:t>http://en.wikipedia.org/w/index.php?title=Hexagonal_pyramid&amp;oldid=545583755</a:t>
            </a:r>
            <a:r>
              <a:rPr lang="en-US" sz="1600"/>
              <a:t>&gt; [accessed 13 May 2013] </a:t>
            </a:r>
            <a:endParaRPr lang="cs-CZ" sz="1600" dirty="0" smtClean="0"/>
          </a:p>
          <a:p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7305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1064</TotalTime>
  <Words>609</Words>
  <Application>Microsoft Office PowerPoint</Application>
  <PresentationFormat>Předvádění na obrazovce (4:3)</PresentationFormat>
  <Paragraphs>132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Urbanistický</vt:lpstr>
      <vt:lpstr>Prezentace aplikace PowerPoint</vt:lpstr>
      <vt:lpstr>ANOTACE:</vt:lpstr>
      <vt:lpstr>MATEMATIKA 9. ročník</vt:lpstr>
      <vt:lpstr>JEHLAN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68</cp:revision>
  <dcterms:created xsi:type="dcterms:W3CDTF">2013-05-08T20:41:08Z</dcterms:created>
  <dcterms:modified xsi:type="dcterms:W3CDTF">2013-07-26T11:59:31Z</dcterms:modified>
</cp:coreProperties>
</file>