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78" r:id="rId2"/>
    <p:sldId id="279" r:id="rId3"/>
    <p:sldId id="256" r:id="rId4"/>
    <p:sldId id="267" r:id="rId5"/>
    <p:sldId id="266" r:id="rId6"/>
    <p:sldId id="262" r:id="rId7"/>
    <p:sldId id="258" r:id="rId8"/>
    <p:sldId id="277" r:id="rId9"/>
    <p:sldId id="273" r:id="rId10"/>
    <p:sldId id="269" r:id="rId11"/>
    <p:sldId id="268" r:id="rId12"/>
    <p:sldId id="274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D6EDBD"/>
    <a:srgbClr val="E1E1EB"/>
    <a:srgbClr val="C5C5D9"/>
    <a:srgbClr val="C8DCEA"/>
    <a:srgbClr val="D2D2E4"/>
    <a:srgbClr val="D5D5E3"/>
    <a:srgbClr val="CAD5C9"/>
    <a:srgbClr val="B7DBFF"/>
    <a:srgbClr val="89FF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94660"/>
  </p:normalViewPr>
  <p:slideViewPr>
    <p:cSldViewPr>
      <p:cViewPr>
        <p:scale>
          <a:sx n="70" d="100"/>
          <a:sy n="70" d="100"/>
        </p:scale>
        <p:origin x="-151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55133B-0FE2-4D38-BE79-958E7C8924E3}" type="presOf" srcId="{100B6B2E-82E6-4C11-B19B-F2DB3A0EA64F}" destId="{DBA8199F-D892-4A8E-A352-2B7844050E09}" srcOrd="1" destOrd="0" presId="urn:microsoft.com/office/officeart/2005/8/layout/target3"/>
    <dgm:cxn modelId="{17AE9F1E-1E5C-4418-B5BD-B4C28D41262E}" type="presOf" srcId="{100B6B2E-82E6-4C11-B19B-F2DB3A0EA64F}" destId="{645AA564-2E9E-4954-AD87-AE01782CEC59}" srcOrd="0" destOrd="0" presId="urn:microsoft.com/office/officeart/2005/8/layout/target3"/>
    <dgm:cxn modelId="{F24B4617-A5D5-4451-A75B-0154D6C8C318}" type="presOf" srcId="{27FE2D31-D344-4B63-A89A-A89AB0D9F3E3}" destId="{FE47432B-CA46-450C-8D8F-66C300A95B52}" srcOrd="0" destOrd="0" presId="urn:microsoft.com/office/officeart/2005/8/layout/target3"/>
    <dgm:cxn modelId="{66654486-F042-4757-9610-212441C21E17}" type="presOf" srcId="{1D8420EA-BFA0-403B-80F5-647FA396CC45}" destId="{F7B3C0B7-F0F7-4F49-B02C-3630F8C5FAE5}" srcOrd="0" destOrd="0" presId="urn:microsoft.com/office/officeart/2005/8/layout/target3"/>
    <dgm:cxn modelId="{949F5D13-F99D-4408-8F2A-38D423434520}" type="presOf" srcId="{1D8420EA-BFA0-403B-80F5-647FA396CC45}" destId="{8467D0EB-87A2-4285-8ACA-0398EFBF29BC}" srcOrd="1" destOrd="0" presId="urn:microsoft.com/office/officeart/2005/8/layout/target3"/>
    <dgm:cxn modelId="{EDB7CC54-59D6-4C7A-8FC8-C6701FCE57ED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6FFADA7-9C0F-4387-807F-26A1FCABFC7B}" type="presOf" srcId="{130831A4-0540-4EC5-8F5A-93030E89D2D9}" destId="{F69CC921-512E-49F4-824C-A648EC5F27A5}" srcOrd="0" destOrd="0" presId="urn:microsoft.com/office/officeart/2005/8/layout/target3"/>
    <dgm:cxn modelId="{E5C8612E-CE3A-4C20-9666-60526A4BC32E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FE9D003A-D8DD-4A2F-A22C-FDBAA2072152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D7A2B43-3ADD-42ED-8ECF-41B0172D407D}" type="presParOf" srcId="{FE47432B-CA46-450C-8D8F-66C300A95B52}" destId="{B522209E-30D0-49D6-A340-2D383A11C668}" srcOrd="0" destOrd="0" presId="urn:microsoft.com/office/officeart/2005/8/layout/target3"/>
    <dgm:cxn modelId="{0E3C7337-6E86-488C-9A1D-A4EAE9446CCF}" type="presParOf" srcId="{FE47432B-CA46-450C-8D8F-66C300A95B52}" destId="{ED5A8377-51D5-4DC5-B0E7-680166966720}" srcOrd="1" destOrd="0" presId="urn:microsoft.com/office/officeart/2005/8/layout/target3"/>
    <dgm:cxn modelId="{AF0F928C-0DDA-451F-9469-73A88D72EA36}" type="presParOf" srcId="{FE47432B-CA46-450C-8D8F-66C300A95B52}" destId="{F69CC921-512E-49F4-824C-A648EC5F27A5}" srcOrd="2" destOrd="0" presId="urn:microsoft.com/office/officeart/2005/8/layout/target3"/>
    <dgm:cxn modelId="{C2986BDE-E445-4F1C-A2A6-A2F4A9A25676}" type="presParOf" srcId="{FE47432B-CA46-450C-8D8F-66C300A95B52}" destId="{61C9CE18-EDA6-4EDF-BA1C-09779D38FBBF}" srcOrd="3" destOrd="0" presId="urn:microsoft.com/office/officeart/2005/8/layout/target3"/>
    <dgm:cxn modelId="{417F9825-C886-478C-9726-9AE5FEC7B34F}" type="presParOf" srcId="{FE47432B-CA46-450C-8D8F-66C300A95B52}" destId="{D60DEAAB-7AFE-435A-ACF6-18851E4B0426}" srcOrd="4" destOrd="0" presId="urn:microsoft.com/office/officeart/2005/8/layout/target3"/>
    <dgm:cxn modelId="{CDF3710B-35B0-413C-B967-333A21DAF8DD}" type="presParOf" srcId="{FE47432B-CA46-450C-8D8F-66C300A95B52}" destId="{F7B3C0B7-F0F7-4F49-B02C-3630F8C5FAE5}" srcOrd="5" destOrd="0" presId="urn:microsoft.com/office/officeart/2005/8/layout/target3"/>
    <dgm:cxn modelId="{61D62879-3E1C-4B9C-8748-9FC4ED30049C}" type="presParOf" srcId="{FE47432B-CA46-450C-8D8F-66C300A95B52}" destId="{C9DA9446-E2D3-4F6A-8960-3CADFBF870B8}" srcOrd="6" destOrd="0" presId="urn:microsoft.com/office/officeart/2005/8/layout/target3"/>
    <dgm:cxn modelId="{9BC98EF2-87EE-496E-BEFE-5A72A89A1D5C}" type="presParOf" srcId="{FE47432B-CA46-450C-8D8F-66C300A95B52}" destId="{9726EC6F-D322-4CD3-B489-1BE3DF7CE70B}" srcOrd="7" destOrd="0" presId="urn:microsoft.com/office/officeart/2005/8/layout/target3"/>
    <dgm:cxn modelId="{AE547996-ACA0-4ED2-B3B0-37E5A0B7F127}" type="presParOf" srcId="{FE47432B-CA46-450C-8D8F-66C300A95B52}" destId="{645AA564-2E9E-4954-AD87-AE01782CEC59}" srcOrd="8" destOrd="0" presId="urn:microsoft.com/office/officeart/2005/8/layout/target3"/>
    <dgm:cxn modelId="{E242DA29-1357-417B-B33E-26E0C44A40BF}" type="presParOf" srcId="{FE47432B-CA46-450C-8D8F-66C300A95B52}" destId="{8538CAC4-6A86-42B8-B5AF-2FF155DB9D02}" srcOrd="9" destOrd="0" presId="urn:microsoft.com/office/officeart/2005/8/layout/target3"/>
    <dgm:cxn modelId="{112ED2FF-4047-4CE9-8C53-54B718BEA2CD}" type="presParOf" srcId="{FE47432B-CA46-450C-8D8F-66C300A95B52}" destId="{26FD6024-A07F-46D0-8BC0-B5E595C5673D}" srcOrd="10" destOrd="0" presId="urn:microsoft.com/office/officeart/2005/8/layout/target3"/>
    <dgm:cxn modelId="{AA9CB862-4139-49C9-A420-99475A2EAFFB}" type="presParOf" srcId="{FE47432B-CA46-450C-8D8F-66C300A95B52}" destId="{E73F1C26-6DCD-4001-88B9-355E01E2BCE7}" srcOrd="11" destOrd="0" presId="urn:microsoft.com/office/officeart/2005/8/layout/target3"/>
    <dgm:cxn modelId="{6A7BFDF7-1842-460E-9C11-5A737739721A}" type="presParOf" srcId="{FE47432B-CA46-450C-8D8F-66C300A95B52}" destId="{8E23E229-92FC-49D1-B5FE-0303176B8A4E}" srcOrd="12" destOrd="0" presId="urn:microsoft.com/office/officeart/2005/8/layout/target3"/>
    <dgm:cxn modelId="{B0AD47D8-85EC-4018-B15A-8213A0DE6913}" type="presParOf" srcId="{FE47432B-CA46-450C-8D8F-66C300A95B52}" destId="{8467D0EB-87A2-4285-8ACA-0398EFBF29BC}" srcOrd="13" destOrd="0" presId="urn:microsoft.com/office/officeart/2005/8/layout/target3"/>
    <dgm:cxn modelId="{9E6569E6-17B9-41AE-8A2E-CBF25AD6674D}" type="presParOf" srcId="{FE47432B-CA46-450C-8D8F-66C300A95B52}" destId="{DBA8199F-D892-4A8E-A352-2B7844050E09}" srcOrd="14" destOrd="0" presId="urn:microsoft.com/office/officeart/2005/8/layout/target3"/>
    <dgm:cxn modelId="{07E65C2D-F626-43B7-8877-C3756F942CFE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hdphoto" Target="../media/hdphoto1.wdp"/><Relationship Id="rId7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11.gif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g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gi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0.png"/><Relationship Id="rId5" Type="http://schemas.openxmlformats.org/officeDocument/2006/relationships/image" Target="../media/image3.wmf"/><Relationship Id="rId4" Type="http://schemas.openxmlformats.org/officeDocument/2006/relationships/image" Target="../media/image11.gif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3.wmf"/><Relationship Id="rId4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4.jpeg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hyperlink" Target="http://www.aristoteles.cz/matematika/stereometrie/kuzel.php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K%C5%99ivokl%C3%A1t&amp;oldid=10238358" TargetMode="External"/><Relationship Id="rId5" Type="http://schemas.openxmlformats.org/officeDocument/2006/relationships/hyperlink" Target="http://en.wikipedia.org/w/index.php?title=Je%C5%A1t%C4%9Bd&amp;oldid=540460744" TargetMode="External"/><Relationship Id="rId4" Type="http://schemas.openxmlformats.org/officeDocument/2006/relationships/image" Target="../media/image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4454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179780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Kužel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05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6418093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4844843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 kuželem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jako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prostorovým tělesem a výpočtem jeho objemu a povrchu.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pozná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kužel,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 umí vypočítat jeho objem a povrch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44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MATEMATIKA</a:t>
            </a:r>
            <a:b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</a:br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9. ročník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4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KUŽEL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72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KUŽEL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1301" y="1520788"/>
            <a:ext cx="7574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Dokážete najít příklady těles, která mají tvar kužele?</a:t>
            </a:r>
            <a:endParaRPr lang="cs-CZ" sz="2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48880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Podívejme se na několik příkladů:</a:t>
            </a:r>
            <a:endParaRPr lang="cs-CZ" sz="2000" dirty="0"/>
          </a:p>
        </p:txBody>
      </p:sp>
      <p:pic>
        <p:nvPicPr>
          <p:cNvPr id="1030" name="Picture 6" descr="File:Jeste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2939" y="2745487"/>
            <a:ext cx="3659339" cy="257068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moravsko-slovenske-pomezi.eu/sites/moravsko-slovenske-pomezi.eu/files/ku%C5%BEelov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717032"/>
            <a:ext cx="2195736" cy="275673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Ku&amp;zcaron;elová st&amp;rcaron;echa v&amp;ecaron;&amp;zcaron;e Mihulka, Pra&amp;zcaron;ský hrad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609" y="4838284"/>
            <a:ext cx="2952328" cy="1957694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K&amp;rcaron;ivoklát, hrad z vyhlídky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46179"/>
            <a:ext cx="2512088" cy="3349451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16216" y="23488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Křivoklát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2924944"/>
            <a:ext cx="1326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Ještěd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53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KUŽEL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1920" y="1772816"/>
            <a:ext cx="51845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b="1" dirty="0" smtClean="0">
                <a:solidFill>
                  <a:srgbClr val="C00000"/>
                </a:solidFill>
              </a:rPr>
              <a:t>Kužel </a:t>
            </a:r>
            <a:r>
              <a:rPr lang="cs-CZ" sz="2200" b="1" dirty="0">
                <a:solidFill>
                  <a:srgbClr val="C00000"/>
                </a:solidFill>
              </a:rPr>
              <a:t>je trojrozměrné těleso. </a:t>
            </a:r>
            <a:endParaRPr lang="cs-CZ" sz="2200" b="1" dirty="0" smtClean="0">
              <a:solidFill>
                <a:srgbClr val="C00000"/>
              </a:solidFill>
            </a:endParaRPr>
          </a:p>
          <a:p>
            <a:pPr>
              <a:spcAft>
                <a:spcPts val="1200"/>
              </a:spcAft>
            </a:pPr>
            <a:endParaRPr lang="cs-CZ" sz="2000" b="1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/>
              <a:t>Jeho </a:t>
            </a:r>
            <a:r>
              <a:rPr lang="cs-CZ" sz="2200" b="1" dirty="0"/>
              <a:t>základnu (nebo také podstavu)</a:t>
            </a:r>
            <a:r>
              <a:rPr lang="cs-CZ" sz="2200" dirty="0"/>
              <a:t> tvoří </a:t>
            </a:r>
            <a:r>
              <a:rPr lang="cs-CZ" sz="2200" dirty="0" smtClean="0"/>
              <a:t>kruh. 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/>
              <a:t>Body </a:t>
            </a:r>
            <a:r>
              <a:rPr lang="cs-CZ" sz="2200" dirty="0"/>
              <a:t>základny jsou spojeny s jedním bodem mimo rovinu základny - tento bod se obvykle nazývá </a:t>
            </a:r>
            <a:r>
              <a:rPr lang="cs-CZ" sz="2200" b="1" dirty="0"/>
              <a:t>vrchol </a:t>
            </a:r>
            <a:r>
              <a:rPr lang="cs-CZ" sz="2200" b="1" dirty="0" smtClean="0"/>
              <a:t>kužele.</a:t>
            </a:r>
            <a:endParaRPr lang="cs-CZ" sz="2200" b="1" dirty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/>
              <a:t>Kolmá vzdálenost vrcholu od roviny podstavy se nazývá </a:t>
            </a:r>
            <a:r>
              <a:rPr lang="cs-CZ" sz="2200" b="1" dirty="0"/>
              <a:t>výška </a:t>
            </a:r>
            <a:r>
              <a:rPr lang="cs-CZ" sz="2200" b="1" dirty="0" smtClean="0"/>
              <a:t>kužele.</a:t>
            </a:r>
            <a:endParaRPr lang="cs-CZ" sz="2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2109760"/>
            <a:ext cx="3293407" cy="3357984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683568" y="4905164"/>
            <a:ext cx="2448272" cy="36004"/>
          </a:xfrm>
          <a:prstGeom prst="line">
            <a:avLst/>
          </a:prstGeom>
          <a:ln w="1905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07704" y="2348880"/>
            <a:ext cx="0" cy="2574286"/>
          </a:xfrm>
          <a:prstGeom prst="line">
            <a:avLst/>
          </a:prstGeom>
          <a:ln w="28575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051720" y="3636023"/>
            <a:ext cx="1800200" cy="1665185"/>
          </a:xfrm>
          <a:prstGeom prst="straightConnector1">
            <a:avLst/>
          </a:prstGeom>
          <a:ln w="381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4307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990"/>
                            </p:stCondLst>
                            <p:childTnLst>
                              <p:par>
                                <p:cTn id="37" presetID="22" presetClass="entr" presetSubtype="2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770932" cy="3570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http://www.aristoteles.cz/matematika/stereometrie/jehlan/kuzel_obrazek_s_popiskem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13" y="3370800"/>
            <a:ext cx="3324225" cy="332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KUŽELE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804" y="2210141"/>
            <a:ext cx="1516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Kužel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70781" y="2087031"/>
            <a:ext cx="3371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Podstava – kruh</a:t>
            </a:r>
          </a:p>
          <a:p>
            <a:r>
              <a:rPr lang="cs-CZ" sz="2000" dirty="0" smtClean="0"/>
              <a:t>Plášť         – kruhová výseč</a:t>
            </a:r>
            <a:endParaRPr lang="cs-CZ" sz="2000" dirty="0"/>
          </a:p>
        </p:txBody>
      </p:sp>
      <p:sp>
        <p:nvSpPr>
          <p:cNvPr id="8" name="Šipka doprava 7"/>
          <p:cNvSpPr/>
          <p:nvPr/>
        </p:nvSpPr>
        <p:spPr>
          <a:xfrm>
            <a:off x="2987824" y="3789040"/>
            <a:ext cx="1296144" cy="864096"/>
          </a:xfrm>
          <a:prstGeom prst="rightArrow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35896" y="552513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r</a:t>
            </a:r>
            <a:r>
              <a:rPr lang="cs-CZ" dirty="0"/>
              <a:t> ... poloměr kruhové podstavy</a:t>
            </a:r>
          </a:p>
          <a:p>
            <a:r>
              <a:rPr lang="cs-CZ" i="1" dirty="0"/>
              <a:t>d</a:t>
            </a:r>
            <a:r>
              <a:rPr lang="cs-CZ" dirty="0"/>
              <a:t> ... průměr kruhové podstavy</a:t>
            </a:r>
          </a:p>
          <a:p>
            <a:r>
              <a:rPr lang="cs-CZ" i="1" dirty="0"/>
              <a:t>v</a:t>
            </a:r>
            <a:r>
              <a:rPr lang="cs-CZ" dirty="0"/>
              <a:t> ... výška kuželu</a:t>
            </a:r>
          </a:p>
          <a:p>
            <a:r>
              <a:rPr lang="cs-CZ" i="1" dirty="0"/>
              <a:t>s</a:t>
            </a:r>
            <a:r>
              <a:rPr lang="cs-CZ" dirty="0"/>
              <a:t> ... délka boční stěny</a:t>
            </a:r>
            <a:endParaRPr lang="cs-CZ" dirty="0">
              <a:effectLst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499992" y="2794917"/>
            <a:ext cx="1800200" cy="346051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816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8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43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41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4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3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  <p:bldP spid="8" grpId="0" animBg="1"/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PLÁŠŤ KUŽELE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191" y="2651373"/>
            <a:ext cx="2686050" cy="24193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8464" y="2306583"/>
            <a:ext cx="2333951" cy="2562583"/>
          </a:xfrm>
          <a:prstGeom prst="rect">
            <a:avLst/>
          </a:prstGeom>
        </p:spPr>
      </p:pic>
      <p:sp>
        <p:nvSpPr>
          <p:cNvPr id="5" name="Oblouk 4"/>
          <p:cNvSpPr/>
          <p:nvPr/>
        </p:nvSpPr>
        <p:spPr>
          <a:xfrm rot="10800000">
            <a:off x="1934652" y="944730"/>
            <a:ext cx="4581564" cy="3924435"/>
          </a:xfrm>
          <a:prstGeom prst="arc">
            <a:avLst>
              <a:gd name="adj1" fmla="val 16246561"/>
              <a:gd name="adj2" fmla="val 21560214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810990" y="3861048"/>
            <a:ext cx="456754" cy="849246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23528" y="5014273"/>
            <a:ext cx="3888432" cy="1613098"/>
          </a:xfrm>
          <a:prstGeom prst="rect">
            <a:avLst/>
          </a:prstGeom>
          <a:gradFill flip="none" rotWithShape="1">
            <a:gsLst>
              <a:gs pos="0">
                <a:srgbClr val="92D050">
                  <a:tint val="66000"/>
                  <a:satMod val="160000"/>
                </a:srgbClr>
              </a:gs>
              <a:gs pos="50000">
                <a:srgbClr val="92D050">
                  <a:tint val="44500"/>
                  <a:satMod val="160000"/>
                </a:srgbClr>
              </a:gs>
              <a:gs pos="100000">
                <a:srgbClr val="92D05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Délka oblouku je rovna obvodu kruhu podstavy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cs typeface="Times New Roman" pitchFamily="18" charset="0"/>
              </a:rPr>
              <a:t>o = 2.</a:t>
            </a:r>
            <a:r>
              <a:rPr lang="el-GR" sz="2800" b="1" dirty="0" smtClean="0">
                <a:solidFill>
                  <a:schemeClr val="tx1"/>
                </a:solidFill>
                <a:cs typeface="Times New Roman" pitchFamily="18" charset="0"/>
              </a:rPr>
              <a:t>π</a:t>
            </a:r>
            <a:r>
              <a:rPr lang="cs-CZ" sz="2800" b="1" dirty="0" smtClean="0">
                <a:solidFill>
                  <a:schemeClr val="tx1"/>
                </a:solidFill>
                <a:cs typeface="Times New Roman" pitchFamily="18" charset="0"/>
              </a:rPr>
              <a:t>.r</a:t>
            </a:r>
            <a:endParaRPr lang="cs-CZ" sz="28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9" name="Pravá složená závorka 8"/>
          <p:cNvSpPr/>
          <p:nvPr/>
        </p:nvSpPr>
        <p:spPr>
          <a:xfrm rot="5400000">
            <a:off x="5746568" y="4073044"/>
            <a:ext cx="317740" cy="1677621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ravá složená závorka 9"/>
          <p:cNvSpPr/>
          <p:nvPr/>
        </p:nvSpPr>
        <p:spPr>
          <a:xfrm>
            <a:off x="6851234" y="2494136"/>
            <a:ext cx="245720" cy="218747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024072" y="3413713"/>
            <a:ext cx="385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1403" y="50460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/>
              <a:t>π</a:t>
            </a:r>
            <a:r>
              <a:rPr lang="cs-CZ" sz="2400" b="1" dirty="0" smtClean="0"/>
              <a:t>.r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4953195" y="5648876"/>
            <a:ext cx="3728330" cy="978495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3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3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chemeClr val="tx1"/>
                </a:solidFill>
              </a:rPr>
              <a:t>Obsah pláště kužele</a:t>
            </a:r>
          </a:p>
          <a:p>
            <a:pPr algn="ctr">
              <a:spcAft>
                <a:spcPts val="1200"/>
              </a:spcAft>
            </a:pPr>
            <a:r>
              <a:rPr lang="cs-CZ" sz="2200" b="1" dirty="0" smtClean="0">
                <a:solidFill>
                  <a:schemeClr val="tx1"/>
                </a:solidFill>
              </a:rPr>
              <a:t>S =</a:t>
            </a:r>
            <a:r>
              <a:rPr lang="el-GR" sz="2200" b="1" dirty="0">
                <a:solidFill>
                  <a:schemeClr val="tx1"/>
                </a:solidFill>
              </a:rPr>
              <a:t>π</a:t>
            </a:r>
            <a:r>
              <a:rPr lang="cs-CZ" sz="2200" b="1" dirty="0" smtClean="0">
                <a:solidFill>
                  <a:schemeClr val="tx1"/>
                </a:solidFill>
              </a:rPr>
              <a:t>.</a:t>
            </a:r>
            <a:r>
              <a:rPr lang="cs-CZ" sz="2200" b="1" dirty="0" err="1" smtClean="0">
                <a:solidFill>
                  <a:schemeClr val="tx1"/>
                </a:solidFill>
              </a:rPr>
              <a:t>r.s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1301" y="1700808"/>
            <a:ext cx="749519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Jak vypočítáme obsah kruhové výseče?</a:t>
            </a:r>
            <a:endParaRPr lang="cs-CZ" sz="2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41677" y="3526538"/>
            <a:ext cx="357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850" y="3185668"/>
            <a:ext cx="17551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00FF"/>
                </a:solidFill>
              </a:rPr>
              <a:t>kruhová výseč</a:t>
            </a:r>
          </a:p>
          <a:p>
            <a:pPr algn="ctr"/>
            <a:r>
              <a:rPr lang="cs-CZ" sz="2000" dirty="0" smtClean="0"/>
              <a:t>- tvoří </a:t>
            </a:r>
            <a:endParaRPr lang="cs-CZ" sz="2000" dirty="0">
              <a:solidFill>
                <a:srgbClr val="0000FF"/>
              </a:solidFill>
            </a:endParaRPr>
          </a:p>
          <a:p>
            <a:pPr algn="ctr"/>
            <a:r>
              <a:rPr lang="cs-CZ" sz="2000" dirty="0" smtClean="0"/>
              <a:t>plášť kužele</a:t>
            </a:r>
            <a:endParaRPr lang="cs-CZ" sz="2000" dirty="0">
              <a:solidFill>
                <a:srgbClr val="0000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29407" y="2131695"/>
            <a:ext cx="181955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Přeskládáním částí kruhové výseče dostaneme obdélník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509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77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12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59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3000"/>
                            </p:stCondLst>
                            <p:childTnLst>
                              <p:par>
                                <p:cTn id="63" presetID="22" presetClass="entr" presetSubtype="1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3"/>
                                    </p:cond>
                                  </p:end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6000"/>
                            </p:stCondLst>
                            <p:childTnLst>
                              <p:par>
                                <p:cTn id="75" presetID="22" presetClass="entr" presetSubtype="8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5"/>
                                    </p:cond>
                                  </p:end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70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14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26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8" grpId="0" uiExpand="1" build="p" animBg="1"/>
      <p:bldP spid="9" grpId="0" uiExpand="1" build="p" animBg="1"/>
      <p:bldP spid="10" grpId="0" uiExpand="1" build="p" animBg="1"/>
      <p:bldP spid="11" grpId="0" build="p"/>
      <p:bldP spid="12" grpId="0" build="p"/>
      <p:bldP spid="15" grpId="0" uiExpand="1" build="p" animBg="1"/>
      <p:bldP spid="6" grpId="0" build="p"/>
      <p:bldP spid="16" grpId="0" build="p"/>
      <p:bldP spid="1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 KUŽELE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9832" y="1698254"/>
            <a:ext cx="3384376" cy="46166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400" dirty="0" smtClean="0"/>
              <a:t>Obsah podstavy …..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endParaRPr lang="cs-CZ" sz="2400" baseline="-25000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3059832" y="2339714"/>
            <a:ext cx="3384376" cy="461665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 pláště  ………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endParaRPr lang="cs-CZ" sz="2400" baseline="-25000" dirty="0"/>
          </a:p>
        </p:txBody>
      </p:sp>
      <p:sp>
        <p:nvSpPr>
          <p:cNvPr id="1032" name="Šipka dolů 1031"/>
          <p:cNvSpPr/>
          <p:nvPr/>
        </p:nvSpPr>
        <p:spPr>
          <a:xfrm>
            <a:off x="4610603" y="2762684"/>
            <a:ext cx="3960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3" name="TextovéPole 1032"/>
          <p:cNvSpPr txBox="1"/>
          <p:nvPr/>
        </p:nvSpPr>
        <p:spPr>
          <a:xfrm>
            <a:off x="2583714" y="3102695"/>
            <a:ext cx="63367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Plášť kužele je tvořen kruhovou výsečí</a:t>
            </a:r>
          </a:p>
          <a:p>
            <a:pPr algn="ctr"/>
            <a:r>
              <a:rPr lang="cs-CZ" sz="2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baseline="-25000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  <a:r>
              <a:rPr lang="el-GR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π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r.s</a:t>
            </a:r>
            <a:r>
              <a:rPr lang="cs-CZ" sz="2400" b="1" i="1" dirty="0" smtClean="0"/>
              <a:t>, </a:t>
            </a:r>
            <a:r>
              <a:rPr lang="cs-CZ" sz="2200" dirty="0" smtClean="0"/>
              <a:t>kde  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200" dirty="0" smtClean="0"/>
              <a:t>  je délka boční stěny</a:t>
            </a:r>
            <a:endParaRPr lang="cs-CZ" sz="2200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3059832" y="4207025"/>
            <a:ext cx="25862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kužele:</a:t>
            </a:r>
            <a:endParaRPr lang="cs-CZ" sz="2400" b="1" baseline="-25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41" name="Vývojový diagram: alternativní postup 1040"/>
          <p:cNvSpPr/>
          <p:nvPr/>
        </p:nvSpPr>
        <p:spPr>
          <a:xfrm>
            <a:off x="5869497" y="4113822"/>
            <a:ext cx="2232248" cy="648072"/>
          </a:xfrm>
          <a:prstGeom prst="flowChartAlternateProcess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</a:t>
            </a:r>
            <a:endParaRPr lang="cs-CZ" sz="2800" b="1" baseline="-25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048" name="Přímá spojnice 1047"/>
          <p:cNvCxnSpPr/>
          <p:nvPr/>
        </p:nvCxnSpPr>
        <p:spPr>
          <a:xfrm>
            <a:off x="179511" y="4941168"/>
            <a:ext cx="8740907" cy="0"/>
          </a:xfrm>
          <a:prstGeom prst="line">
            <a:avLst/>
          </a:prstGeom>
          <a:ln w="28575">
            <a:prstDash val="sysDash"/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187523" y="5200686"/>
            <a:ext cx="5572555" cy="1369606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3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3">
                  <a:lumMod val="40000"/>
                  <a:lumOff val="6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000" b="1" dirty="0" smtClean="0">
                <a:solidFill>
                  <a:schemeClr val="tx1"/>
                </a:solidFill>
              </a:rPr>
              <a:t>Povrch kužele</a:t>
            </a:r>
            <a:r>
              <a:rPr lang="cs-CZ" sz="2000" dirty="0" smtClean="0">
                <a:solidFill>
                  <a:schemeClr val="tx1"/>
                </a:solidFill>
              </a:rPr>
              <a:t>: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Postava</a:t>
            </a:r>
            <a:r>
              <a:rPr lang="cs-CZ" sz="2000" dirty="0" smtClean="0">
                <a:solidFill>
                  <a:schemeClr val="tx1"/>
                </a:solidFill>
              </a:rPr>
              <a:t> (</a:t>
            </a:r>
            <a:r>
              <a:rPr lang="cs-CZ" dirty="0" smtClean="0">
                <a:solidFill>
                  <a:schemeClr val="tx1"/>
                </a:solidFill>
              </a:rPr>
              <a:t>kruh</a:t>
            </a:r>
            <a:r>
              <a:rPr lang="cs-CZ" sz="2000" dirty="0" smtClean="0">
                <a:solidFill>
                  <a:schemeClr val="tx1"/>
                </a:solidFill>
              </a:rPr>
              <a:t>) ……………….......…  </a:t>
            </a:r>
            <a:r>
              <a:rPr lang="cs-CZ" sz="2400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400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 = </a:t>
            </a:r>
            <a:r>
              <a:rPr lang="el-GR" sz="2400" dirty="0" smtClean="0">
                <a:latin typeface="Bookman Old Style" pitchFamily="18" charset="0"/>
              </a:rPr>
              <a:t>π</a:t>
            </a:r>
            <a:r>
              <a:rPr lang="cs-CZ" sz="2400" dirty="0" smtClean="0">
                <a:latin typeface="Bookman Old Style" pitchFamily="18" charset="0"/>
              </a:rPr>
              <a:t>.r</a:t>
            </a:r>
            <a:r>
              <a:rPr lang="cs-CZ" sz="2400" baseline="30000" dirty="0" smtClean="0">
                <a:latin typeface="Bookman Old Style" pitchFamily="18" charset="0"/>
              </a:rPr>
              <a:t>2</a:t>
            </a:r>
            <a:r>
              <a:rPr lang="cs-CZ" sz="2400" dirty="0" smtClean="0">
                <a:latin typeface="Bookman Old Style" pitchFamily="18" charset="0"/>
              </a:rPr>
              <a:t> 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Plášť </a:t>
            </a:r>
            <a:r>
              <a:rPr lang="cs-CZ" sz="2000" dirty="0" smtClean="0">
                <a:solidFill>
                  <a:schemeClr val="tx1"/>
                </a:solidFill>
              </a:rPr>
              <a:t>(</a:t>
            </a:r>
            <a:r>
              <a:rPr lang="cs-CZ" dirty="0" smtClean="0">
                <a:solidFill>
                  <a:schemeClr val="tx1"/>
                </a:solidFill>
              </a:rPr>
              <a:t>kruhová výseč</a:t>
            </a:r>
            <a:r>
              <a:rPr lang="cs-CZ" sz="2000" dirty="0" smtClean="0">
                <a:solidFill>
                  <a:schemeClr val="tx1"/>
                </a:solidFill>
              </a:rPr>
              <a:t>)  ………….....   </a:t>
            </a:r>
            <a:r>
              <a:rPr lang="cs-CZ" sz="2400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400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pl</a:t>
            </a: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 = </a:t>
            </a:r>
            <a:r>
              <a:rPr lang="el-GR" sz="2400" dirty="0" smtClean="0">
                <a:latin typeface="Bookman Old Style" pitchFamily="18" charset="0"/>
              </a:rPr>
              <a:t>π</a:t>
            </a:r>
            <a:r>
              <a:rPr lang="cs-CZ" sz="2400" dirty="0" smtClean="0">
                <a:latin typeface="Bookman Old Style" pitchFamily="18" charset="0"/>
              </a:rPr>
              <a:t>.</a:t>
            </a:r>
            <a:r>
              <a:rPr lang="cs-CZ" sz="2400" dirty="0" err="1" smtClean="0">
                <a:latin typeface="Bookman Old Style" pitchFamily="18" charset="0"/>
              </a:rPr>
              <a:t>r.s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59" name="Vývojový diagram: alternativní postup 58"/>
          <p:cNvSpPr/>
          <p:nvPr/>
        </p:nvSpPr>
        <p:spPr>
          <a:xfrm>
            <a:off x="5902763" y="5093401"/>
            <a:ext cx="3122290" cy="792088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Bookman Old Style" pitchFamily="18" charset="0"/>
              </a:rPr>
              <a:t>S = </a:t>
            </a:r>
            <a:r>
              <a:rPr lang="el-GR" sz="2800" b="1" dirty="0" smtClean="0">
                <a:solidFill>
                  <a:schemeClr val="tx1"/>
                </a:solidFill>
                <a:latin typeface="Bookman Old Style" pitchFamily="18" charset="0"/>
              </a:rPr>
              <a:t>π</a:t>
            </a:r>
            <a:r>
              <a:rPr lang="cs-CZ" sz="2800" b="1" dirty="0" smtClean="0">
                <a:solidFill>
                  <a:schemeClr val="tx1"/>
                </a:solidFill>
                <a:latin typeface="Bookman Old Style" pitchFamily="18" charset="0"/>
              </a:rPr>
              <a:t>r</a:t>
            </a:r>
            <a:r>
              <a:rPr lang="cs-CZ" sz="28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r>
              <a:rPr lang="cs-CZ" sz="2800" b="1" dirty="0" smtClean="0">
                <a:solidFill>
                  <a:schemeClr val="tx1"/>
                </a:solidFill>
                <a:latin typeface="Bookman Old Style" pitchFamily="18" charset="0"/>
              </a:rPr>
              <a:t> + </a:t>
            </a:r>
            <a:r>
              <a:rPr lang="el-GR" sz="2800" b="1" dirty="0" smtClean="0">
                <a:solidFill>
                  <a:schemeClr val="tx1"/>
                </a:solidFill>
                <a:latin typeface="Bookman Old Style" pitchFamily="18" charset="0"/>
              </a:rPr>
              <a:t>π</a:t>
            </a:r>
            <a:r>
              <a:rPr lang="cs-CZ" sz="2800" b="1" dirty="0" err="1" smtClean="0">
                <a:solidFill>
                  <a:schemeClr val="tx1"/>
                </a:solidFill>
                <a:latin typeface="Bookman Old Style" pitchFamily="18" charset="0"/>
              </a:rPr>
              <a:t>rs</a:t>
            </a:r>
            <a:endParaRPr lang="cs-CZ" sz="32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pic>
        <p:nvPicPr>
          <p:cNvPr id="24" name="Picture 2" descr="http://www.aristoteles.cz/matematika/stereometrie/jehlan/kuzel_obrazek_s_popiskem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149" y="1816262"/>
            <a:ext cx="2983949" cy="298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293693" y="3910431"/>
            <a:ext cx="2376264" cy="593187"/>
          </a:xfrm>
          <a:prstGeom prst="ellipse">
            <a:avLst/>
          </a:prstGeom>
          <a:noFill/>
          <a:ln w="38100">
            <a:solidFill>
              <a:srgbClr val="00B050">
                <a:alpha val="88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93693" y="2149766"/>
            <a:ext cx="1188132" cy="204710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1481826" y="2159920"/>
            <a:ext cx="1188131" cy="204710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078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41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41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200"/>
                            </p:stCondLst>
                            <p:childTnLst>
                              <p:par>
                                <p:cTn id="6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5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031" grpId="0" animBg="1"/>
      <p:bldP spid="1032" grpId="0" animBg="1"/>
      <p:bldP spid="1033" grpId="0"/>
      <p:bldP spid="1039" grpId="0"/>
      <p:bldP spid="1041" grpId="0" animBg="1"/>
      <p:bldP spid="58" grpId="0" uiExpand="1" build="p" animBg="1"/>
      <p:bldP spid="59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4041" y="1772816"/>
            <a:ext cx="8874732" cy="1296144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Vypočítejte povrch kužele, kde poloměr podstavy r = 3 cm a výška kužele v = 8 cm.   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21" name="Picture 2" descr="http://www.aristoteles.cz/matematika/stereometrie/jehlan/kuzel_obrazek_s_popiskem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994" y="2768203"/>
            <a:ext cx="2636083" cy="2636084"/>
          </a:xfrm>
          <a:prstGeom prst="rect">
            <a:avLst/>
          </a:prstGeom>
          <a:noFill/>
          <a:effectLst>
            <a:glow rad="101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 KUŽELE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722035" y="3068960"/>
            <a:ext cx="39244" cy="182534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761279" y="4857984"/>
            <a:ext cx="1059193" cy="1117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739985" y="3068960"/>
            <a:ext cx="1041580" cy="180020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424884" y="3901579"/>
            <a:ext cx="2586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v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110855" y="472772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r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347265" y="378439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</a:t>
            </a:r>
            <a:endParaRPr lang="cs-CZ" sz="2000" b="1" baseline="-250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4041" y="3140968"/>
            <a:ext cx="26077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Obsah postavy: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36823" y="3593051"/>
            <a:ext cx="2404587" cy="1264933"/>
          </a:xfrm>
          <a:prstGeom prst="rect">
            <a:avLst/>
          </a:prstGeom>
          <a:solidFill>
            <a:srgbClr val="E1E1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spcAft>
                <a:spcPts val="600"/>
              </a:spcAft>
            </a:pPr>
            <a:r>
              <a:rPr lang="cs-CZ" sz="2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200" baseline="-25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.r</a:t>
            </a:r>
            <a:r>
              <a:rPr lang="cs-CZ" sz="22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>
              <a:spcAft>
                <a:spcPts val="600"/>
              </a:spcAft>
            </a:pPr>
            <a:r>
              <a:rPr lang="cs-CZ" sz="2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200" baseline="-25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3,14.3</a:t>
            </a:r>
            <a:r>
              <a:rPr lang="cs-CZ" sz="2200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200" baseline="30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2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200" b="1" baseline="-25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2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28,3 cm</a:t>
            </a:r>
            <a:r>
              <a:rPr lang="cs-CZ" sz="22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200" b="1" baseline="30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4041" y="4901098"/>
            <a:ext cx="20882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Obsah pláště: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96564" y="3686135"/>
            <a:ext cx="23356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Boční stěna:</a:t>
            </a:r>
            <a:endParaRPr lang="cs-CZ" sz="2000" b="1" dirty="0">
              <a:latin typeface="Bookman Old Styl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144557" y="5301208"/>
                <a:ext cx="2389117" cy="1440160"/>
              </a:xfrm>
              <a:prstGeom prst="rect">
                <a:avLst/>
              </a:prstGeom>
              <a:solidFill>
                <a:srgbClr val="D6EDBD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>
                  <a:spcAft>
                    <a:spcPts val="600"/>
                  </a:spcAft>
                </a:pPr>
                <a:r>
                  <a:rPr lang="cs-CZ" sz="2200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aseline="-25000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pl</a:t>
                </a:r>
                <a:r>
                  <a:rPr lang="cs-CZ" sz="2200" baseline="-25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el-GR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π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.</a:t>
                </a:r>
                <a:r>
                  <a:rPr lang="cs-CZ" sz="2200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r.s</a:t>
                </a:r>
                <a:endParaRPr lang="cs-CZ" sz="2200" baseline="-25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200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aseline="-25000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pl</a:t>
                </a:r>
                <a:r>
                  <a:rPr lang="cs-CZ" sz="2200" baseline="-25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3,14.3.8,5</a:t>
                </a:r>
                <a:endParaRPr lang="cs-CZ" sz="2200" baseline="-25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200" b="1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="1" baseline="-25000" dirty="0" err="1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pl</a:t>
                </a:r>
                <a:r>
                  <a:rPr lang="cs-CZ" sz="2200" b="1" baseline="-25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200" b="1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80,1 cm</a:t>
                </a:r>
                <a:r>
                  <a:rPr lang="cs-CZ" sz="2200" b="1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2200" b="1" baseline="30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2000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sz="2000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sz="2000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r>
                  <a:rPr lang="cs-CZ" sz="2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000" baseline="-25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p</a:t>
                </a:r>
                <a:r>
                  <a:rPr lang="cs-CZ" sz="2000" baseline="-25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= 4.</a:t>
                </a:r>
                <a:r>
                  <a:rPr lang="cs-CZ" sz="2000" dirty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𝑣</m:t>
                        </m:r>
                        <m:r>
                          <a:rPr lang="cs-CZ" sz="2400" b="0" i="1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baseline="-25000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557" y="5301208"/>
                <a:ext cx="2389117" cy="1440160"/>
              </a:xfrm>
              <a:prstGeom prst="rect">
                <a:avLst/>
              </a:prstGeom>
              <a:blipFill rotWithShape="1">
                <a:blip r:embed="rId6"/>
                <a:stretch>
                  <a:fillRect l="-3038" t="-2092" b="-88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2696564" y="4064312"/>
                <a:ext cx="2481095" cy="2677056"/>
              </a:xfrm>
              <a:prstGeom prst="rect">
                <a:avLst/>
              </a:prstGeom>
              <a:solidFill>
                <a:srgbClr val="D6EDBD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>
                  <a:spcAft>
                    <a:spcPts val="600"/>
                  </a:spcAft>
                </a:pP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= v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+ r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8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+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sz="2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200" dirty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64 + 9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200" baseline="300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 = 73</a:t>
                </a:r>
                <a:endParaRPr lang="cs-CZ" sz="22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200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73</m:t>
                        </m:r>
                      </m:e>
                    </m:rad>
                  </m:oMath>
                </a14:m>
                <a:endParaRPr lang="cs-CZ" sz="2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200" b="1" dirty="0" smtClean="0">
                    <a:solidFill>
                      <a:schemeClr val="tx1"/>
                    </a:solidFill>
                    <a:latin typeface="Times New Roman" pitchFamily="18" charset="0"/>
                    <a:cs typeface="Times New Roman" pitchFamily="18" charset="0"/>
                  </a:rPr>
                  <a:t>s  =  8,5 cm</a:t>
                </a:r>
              </a:p>
              <a:p>
                <a:pPr>
                  <a:spcAft>
                    <a:spcPts val="600"/>
                  </a:spcAft>
                </a:pPr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6564" y="4064312"/>
                <a:ext cx="2481095" cy="2677056"/>
              </a:xfrm>
              <a:prstGeom prst="rect">
                <a:avLst/>
              </a:prstGeom>
              <a:blipFill rotWithShape="1">
                <a:blip r:embed="rId7"/>
                <a:stretch>
                  <a:fillRect l="-2683" t="-11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5578349" y="5589240"/>
            <a:ext cx="2785477" cy="102729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1200"/>
              </a:spcAft>
            </a:pP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= 28,3 + 80,1</a:t>
            </a:r>
          </a:p>
          <a:p>
            <a:pPr>
              <a:spcAft>
                <a:spcPts val="1200"/>
              </a:spcAft>
            </a:pP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= 108,4 cm</a:t>
            </a:r>
            <a:r>
              <a:rPr lang="cs-CZ" sz="2400" b="1" baseline="30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="1" baseline="30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Vývojový diagram: alternativní postup 31"/>
          <p:cNvSpPr/>
          <p:nvPr/>
        </p:nvSpPr>
        <p:spPr>
          <a:xfrm>
            <a:off x="4738839" y="3039972"/>
            <a:ext cx="2232248" cy="648072"/>
          </a:xfrm>
          <a:prstGeom prst="flowChartAlternateProcess">
            <a:avLst/>
          </a:prstGeom>
          <a:solidFill>
            <a:srgbClr val="89FFBE"/>
          </a:solidFill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</a:t>
            </a:r>
            <a:endParaRPr lang="cs-CZ" sz="2800" b="1" baseline="-25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6786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4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1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000"/>
                            </p:stCondLst>
                            <p:childTnLst>
                              <p:par>
                                <p:cTn id="8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10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9" dur="10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10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10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10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8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10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3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8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3" dur="1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7" grpId="0"/>
      <p:bldP spid="18" grpId="0"/>
      <p:bldP spid="19" grpId="0"/>
      <p:bldP spid="20" grpId="0"/>
      <p:bldP spid="22" grpId="0" build="p" animBg="1"/>
      <p:bldP spid="24" grpId="0"/>
      <p:bldP spid="26" grpId="0"/>
      <p:bldP spid="25" grpId="0" uiExpand="1" build="p" animBg="1"/>
      <p:bldP spid="28" grpId="0" build="p" animBg="1"/>
      <p:bldP spid="27" grpId="0" build="p" animBg="1"/>
      <p:bldP spid="3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://www.aristoteles.cz/matematika/stereometrie/jehlan/kuzel_obrazek_s_popiskem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22" y="2154756"/>
            <a:ext cx="3136267" cy="313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KUŽELE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59832" y="1923924"/>
            <a:ext cx="3384376" cy="46166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400" dirty="0" smtClean="0"/>
              <a:t>Obsah podstavy …..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endParaRPr lang="cs-CZ" sz="2400" baseline="-25000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411760" y="2703828"/>
            <a:ext cx="3177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kužele:</a:t>
            </a:r>
            <a:endParaRPr lang="cs-CZ" sz="2400" b="1" baseline="-25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41" name="Vývojový diagram: alternativní postup 1040"/>
              <p:cNvSpPr/>
              <p:nvPr/>
            </p:nvSpPr>
            <p:spPr>
              <a:xfrm>
                <a:off x="5588820" y="2787824"/>
                <a:ext cx="2232248" cy="755338"/>
              </a:xfrm>
              <a:prstGeom prst="flowChartAlternateProcess">
                <a:avLst/>
              </a:prstGeom>
              <a:solidFill>
                <a:srgbClr val="89FFB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r>
                  <a:rPr lang="cs-CZ" sz="2800" b="1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</a:t>
                </a:r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v</a:t>
                </a:r>
                <a:endParaRPr lang="cs-CZ" sz="2800" b="1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041" name="Vývojový diagram: alternativní postup 10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8820" y="2787824"/>
                <a:ext cx="2232248" cy="755338"/>
              </a:xfrm>
              <a:prstGeom prst="flowChartAlternateProcess">
                <a:avLst/>
              </a:prstGeom>
              <a:blipFill rotWithShape="1">
                <a:blip r:embed="rId6"/>
                <a:stretch>
                  <a:fillRect l="-4065" r="-2981" b="-102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48" name="Přímá spojnice 1047"/>
          <p:cNvCxnSpPr/>
          <p:nvPr/>
        </p:nvCxnSpPr>
        <p:spPr>
          <a:xfrm>
            <a:off x="3405903" y="4293096"/>
            <a:ext cx="5500546" cy="0"/>
          </a:xfrm>
          <a:prstGeom prst="line">
            <a:avLst/>
          </a:prstGeom>
          <a:ln w="28575">
            <a:prstDash val="sysDash"/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3405902" y="4653136"/>
            <a:ext cx="5514515" cy="1000274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3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3">
                  <a:lumMod val="40000"/>
                  <a:lumOff val="6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000" b="1" dirty="0" smtClean="0"/>
              <a:t>Povrch kužele</a:t>
            </a:r>
            <a:r>
              <a:rPr lang="cs-CZ" sz="2000" dirty="0" smtClean="0"/>
              <a:t>:</a:t>
            </a:r>
          </a:p>
          <a:p>
            <a:r>
              <a:rPr lang="cs-CZ" sz="2200" dirty="0" smtClean="0"/>
              <a:t>Postava</a:t>
            </a:r>
            <a:r>
              <a:rPr lang="cs-CZ" sz="2000" dirty="0" smtClean="0"/>
              <a:t> (</a:t>
            </a:r>
            <a:r>
              <a:rPr lang="cs-CZ" dirty="0" smtClean="0"/>
              <a:t>kruh</a:t>
            </a:r>
            <a:r>
              <a:rPr lang="cs-CZ" sz="2000" dirty="0" smtClean="0"/>
              <a:t>) ……………….......…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</a:t>
            </a:r>
            <a:r>
              <a:rPr lang="el-GR" sz="2400" dirty="0" smtClean="0"/>
              <a:t>π</a:t>
            </a:r>
            <a:r>
              <a:rPr lang="cs-CZ" sz="2400" dirty="0" smtClean="0"/>
              <a:t>.r</a:t>
            </a:r>
            <a:r>
              <a:rPr lang="cs-CZ" sz="2400" baseline="30000" dirty="0" smtClean="0"/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Vývojový diagram: alternativní postup 58"/>
              <p:cNvSpPr/>
              <p:nvPr/>
            </p:nvSpPr>
            <p:spPr>
              <a:xfrm>
                <a:off x="4766703" y="5886007"/>
                <a:ext cx="3122290" cy="792088"/>
              </a:xfrm>
              <a:prstGeom prst="flowChartAlternateProcess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 </a:t>
                </a:r>
                <a:r>
                  <a:rPr lang="el-GR" sz="2800" b="1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π</a:t>
                </a:r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.r</a:t>
                </a:r>
                <a:r>
                  <a:rPr lang="cs-CZ" sz="2800" b="1" baseline="30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.v</a:t>
                </a:r>
                <a:endParaRPr lang="cs-CZ" sz="3200" b="1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59" name="Vývojový diagram: alternativní postup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703" y="5886007"/>
                <a:ext cx="3122290" cy="792088"/>
              </a:xfrm>
              <a:prstGeom prst="flowChartAlternateProcess">
                <a:avLst/>
              </a:prstGeom>
              <a:blipFill rotWithShape="1">
                <a:blip r:embed="rId7"/>
                <a:stretch>
                  <a:fillRect b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588820" y="368999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kde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200" dirty="0" smtClean="0"/>
              <a:t> je výška kužele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98554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7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0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7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10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5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4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15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10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5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8" fill="hold" grpId="0" nodeType="withEffect">
                                  <p:stCondLst>
                                    <p:cond delay="10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uiExpand="1" build="p" animBg="1"/>
      <p:bldP spid="1039" grpId="0" build="p"/>
      <p:bldP spid="1041" grpId="0" uiExpand="1" build="p" animBg="1"/>
      <p:bldP spid="58" grpId="0" uiExpand="1" build="p" animBg="1"/>
      <p:bldP spid="59" grpId="0" uiExpand="1" build="p" animBg="1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KUŽELE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4041" y="1772816"/>
            <a:ext cx="8874732" cy="1296144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Vypočítejte povrch kužele, kde poloměr podstavy  r = 3 cm a výška kužele v = 8 cm.   </a:t>
            </a: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4041" y="3140968"/>
            <a:ext cx="26077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Obsah postavy: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36823" y="3593051"/>
            <a:ext cx="2404587" cy="1264933"/>
          </a:xfrm>
          <a:prstGeom prst="rect">
            <a:avLst/>
          </a:prstGeom>
          <a:solidFill>
            <a:srgbClr val="E1E1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spcAft>
                <a:spcPts val="600"/>
              </a:spcAft>
            </a:pPr>
            <a:r>
              <a:rPr lang="cs-CZ" sz="2000" b="1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="1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  <a:latin typeface="Bookman Old Style" pitchFamily="18" charset="0"/>
              </a:rPr>
              <a:t> = </a:t>
            </a:r>
            <a:r>
              <a:rPr lang="el-GR" sz="2000" b="1" dirty="0" smtClean="0">
                <a:solidFill>
                  <a:schemeClr val="tx1"/>
                </a:solidFill>
                <a:latin typeface="Bookman Old Style" pitchFamily="18" charset="0"/>
              </a:rPr>
              <a:t>π</a:t>
            </a:r>
            <a:r>
              <a:rPr lang="cs-CZ" sz="2000" b="1" dirty="0" smtClean="0">
                <a:solidFill>
                  <a:schemeClr val="tx1"/>
                </a:solidFill>
                <a:latin typeface="Bookman Old Style" pitchFamily="18" charset="0"/>
              </a:rPr>
              <a:t>.r</a:t>
            </a:r>
            <a:r>
              <a:rPr lang="cs-CZ" sz="20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</a:p>
          <a:p>
            <a:pPr>
              <a:spcAft>
                <a:spcPts val="600"/>
              </a:spcAft>
            </a:pPr>
            <a:r>
              <a:rPr lang="cs-CZ" sz="2000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 = 3,14.3</a:t>
            </a:r>
            <a:r>
              <a:rPr lang="cs-CZ" sz="2000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000" baseline="30000" dirty="0">
              <a:solidFill>
                <a:schemeClr val="tx1"/>
              </a:solidFill>
              <a:latin typeface="Bookman Old Style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dirty="0" err="1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="1" baseline="-25000" dirty="0" err="1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b="1" dirty="0">
                <a:solidFill>
                  <a:schemeClr val="tx1"/>
                </a:solidFill>
                <a:latin typeface="Bookman Old Style" pitchFamily="18" charset="0"/>
              </a:rPr>
              <a:t> = </a:t>
            </a:r>
            <a:r>
              <a:rPr lang="cs-CZ" sz="2000" b="1" dirty="0" smtClean="0">
                <a:solidFill>
                  <a:schemeClr val="tx1"/>
                </a:solidFill>
                <a:latin typeface="Bookman Old Style" pitchFamily="18" charset="0"/>
              </a:rPr>
              <a:t>28,3 cm</a:t>
            </a:r>
            <a:r>
              <a:rPr lang="cs-CZ" sz="20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000" b="1" baseline="30000" dirty="0">
              <a:solidFill>
                <a:schemeClr val="tx1"/>
              </a:solidFill>
              <a:latin typeface="Bookman Old Style" pitchFamily="18" charset="0"/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2932227" y="3568731"/>
                <a:ext cx="2785477" cy="2674105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>
                  <a:spcAft>
                    <a:spcPts val="1200"/>
                  </a:spcAft>
                </a:pPr>
                <a:r>
                  <a:rPr lang="cs-CZ" sz="2400" b="1" dirty="0" smtClean="0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  </a:t>
                </a:r>
                <a:r>
                  <a:rPr lang="cs-CZ" sz="2400" b="1" dirty="0" err="1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S</a:t>
                </a:r>
                <a:r>
                  <a:rPr lang="cs-CZ" sz="2400" b="1" baseline="-25000" dirty="0" err="1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p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 . v</a:t>
                </a:r>
                <a:endParaRPr lang="cs-CZ" sz="2400" b="1" baseline="-25000" dirty="0">
                  <a:solidFill>
                    <a:schemeClr val="tx1"/>
                  </a:solidFill>
                  <a:effectLst/>
                  <a:latin typeface="Bookman Old Style" pitchFamily="18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V </a:t>
                </a: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  </a:t>
                </a:r>
                <a:r>
                  <a:rPr lang="el-GR" sz="2000" dirty="0">
                    <a:solidFill>
                      <a:schemeClr val="tx1"/>
                    </a:solidFill>
                    <a:latin typeface="Bookman Old Style" pitchFamily="18" charset="0"/>
                  </a:rPr>
                  <a:t>π</a:t>
                </a:r>
                <a:r>
                  <a:rPr lang="cs-CZ" sz="2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.r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.v</a:t>
                </a:r>
                <a:endParaRPr lang="cs-CZ" sz="2000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V </a:t>
                </a: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  </a:t>
                </a: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28,3 </a:t>
                </a: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. 8</a:t>
                </a:r>
                <a:endParaRPr lang="cs-CZ" sz="2000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2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V = 75,5 cm</a:t>
                </a:r>
                <a:r>
                  <a:rPr lang="cs-CZ" sz="2200" b="1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3</a:t>
                </a:r>
                <a:endParaRPr lang="cs-CZ" sz="2200" b="1" baseline="30000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2227" y="3568731"/>
                <a:ext cx="2785477" cy="26741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Vývojový diagram: alternativní postup 20"/>
              <p:cNvSpPr/>
              <p:nvPr/>
            </p:nvSpPr>
            <p:spPr>
              <a:xfrm>
                <a:off x="6401291" y="5487498"/>
                <a:ext cx="2232248" cy="755338"/>
              </a:xfrm>
              <a:prstGeom prst="flowChartAlternateProcess">
                <a:avLst/>
              </a:prstGeom>
              <a:solidFill>
                <a:srgbClr val="89FFB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r>
                  <a:rPr lang="cs-CZ" sz="2800" b="1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</a:t>
                </a:r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v</a:t>
                </a:r>
                <a:endParaRPr lang="cs-CZ" sz="2800" b="1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1" name="Vývojový diagram: alternativní postup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1291" y="5487498"/>
                <a:ext cx="2232248" cy="755338"/>
              </a:xfrm>
              <a:prstGeom prst="flowChartAlternateProcess">
                <a:avLst/>
              </a:prstGeom>
              <a:blipFill rotWithShape="1">
                <a:blip r:embed="rId6"/>
                <a:stretch>
                  <a:fillRect l="-4065" r="-2981" b="-102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164041" y="5487498"/>
            <a:ext cx="2607759" cy="6778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Výpočet objemu</a:t>
            </a:r>
            <a:endParaRPr lang="cs-CZ" b="1" dirty="0"/>
          </a:p>
        </p:txBody>
      </p:sp>
      <p:pic>
        <p:nvPicPr>
          <p:cNvPr id="13" name="Picture 2" descr="http://www.aristoteles.cz/matematika/stereometrie/jehlan/kuzel_obrazek_s_popiskem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670" y="2774154"/>
            <a:ext cx="2636083" cy="2636084"/>
          </a:xfrm>
          <a:prstGeom prst="rect">
            <a:avLst/>
          </a:prstGeom>
          <a:noFill/>
          <a:effectLst>
            <a:glow rad="101600">
              <a:schemeClr val="accent3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7683711" y="3084084"/>
            <a:ext cx="28963" cy="1821699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388108" y="3876752"/>
            <a:ext cx="25861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v</a:t>
            </a:r>
            <a:endParaRPr lang="cs-CZ" sz="2200" b="1" dirty="0">
              <a:solidFill>
                <a:srgbClr val="C0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6588224" y="4905783"/>
            <a:ext cx="112445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70039" y="4480118"/>
            <a:ext cx="36696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C00000"/>
                </a:solidFill>
              </a:rPr>
              <a:t>r</a:t>
            </a:r>
            <a:endParaRPr lang="cs-CZ" sz="2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138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04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200"/>
                            </p:stCondLst>
                            <p:childTnLst>
                              <p:par>
                                <p:cTn id="6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2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10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0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0" grpId="0"/>
      <p:bldP spid="22" grpId="0" build="p" animBg="1"/>
      <p:bldP spid="27" grpId="0" uiExpand="1" build="p" animBg="1"/>
      <p:bldP spid="21" grpId="0" animBg="1"/>
      <p:bldP spid="4" grpId="0" animBg="1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KUŽEL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91880" y="4042895"/>
            <a:ext cx="5436095" cy="2308324"/>
          </a:xfrm>
          <a:prstGeom prst="rect">
            <a:avLst/>
          </a:prstGeom>
          <a:noFill/>
        </p:spPr>
        <p:txBody>
          <a:bodyPr vert="horz"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DĚKUJI</a:t>
            </a:r>
          </a:p>
          <a:p>
            <a:pPr algn="ctr">
              <a:lnSpc>
                <a:spcPct val="150000"/>
              </a:lnSpc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ZA POZORNOST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14047">
            <a:off x="746999" y="2286707"/>
            <a:ext cx="3293407" cy="335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639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41538"/>
            <a:ext cx="896448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Wikipedia contributors, '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Ještěd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', </a:t>
            </a:r>
            <a:r>
              <a:rPr lang="en-US" sz="1600" i="1" dirty="0">
                <a:latin typeface="Times New Roman" pitchFamily="18" charset="0"/>
                <a:cs typeface="Times New Roman" pitchFamily="18" charset="0"/>
              </a:rPr>
              <a:t>Wikipedia, The Free Encyclopedia,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26 February 2013, 02:13 UTC, &lt;</a:t>
            </a:r>
            <a:r>
              <a:rPr lang="en-US" sz="1600" dirty="0">
                <a:latin typeface="Times New Roman" pitchFamily="18" charset="0"/>
                <a:cs typeface="Times New Roman" pitchFamily="18" charset="0"/>
                <a:hlinkClick r:id="rId5"/>
              </a:rPr>
              <a:t>http://en.wikipedia.org/w/index.php?title=Je%C5%A1t%C4%9Bd&amp;oldid=540460744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&gt; [accessed 14 May 2013]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Přispěvatelé Wikipedie,</a:t>
            </a:r>
            <a:r>
              <a:rPr lang="cs-CZ" sz="1600" i="1" dirty="0">
                <a:latin typeface="Times New Roman" pitchFamily="18" charset="0"/>
                <a:cs typeface="Times New Roman" pitchFamily="18" charset="0"/>
              </a:rPr>
              <a:t> Křivoklát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[online], Wikipedie: Otevřená encyklopedie, c2013, Datum poslední revize 23. 04. 2013, 05:18 UTC, [citováno 14. 05. 2013] &lt;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http://cs.wikipedia.org/w/</a:t>
            </a:r>
            <a:r>
              <a:rPr lang="cs-CZ" sz="1600" dirty="0" err="1">
                <a:latin typeface="Times New Roman" pitchFamily="18" charset="0"/>
                <a:cs typeface="Times New Roman" pitchFamily="18" charset="0"/>
                <a:hlinkClick r:id="rId6"/>
              </a:rPr>
              <a:t>index.php?title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6"/>
              </a:rPr>
              <a:t>=K%C5%99ivokl%C3%A1t&amp;oldid=10238358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&gt; 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v"/>
            </a:pPr>
            <a:r>
              <a:rPr lang="cs-CZ" sz="16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7"/>
              </a:rPr>
              <a:t>www.aristoteles.cz/matematika/stereometrie/kuzel.php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spcAft>
                <a:spcPts val="1200"/>
              </a:spcAft>
            </a:pPr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30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1512</TotalTime>
  <Words>638</Words>
  <Application>Microsoft Office PowerPoint</Application>
  <PresentationFormat>Předvádění na obrazovce (4:3)</PresentationFormat>
  <Paragraphs>144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Urbanistický</vt:lpstr>
      <vt:lpstr>Prezentace aplikace PowerPoint</vt:lpstr>
      <vt:lpstr>ANOTACE:</vt:lpstr>
      <vt:lpstr>MATEMATIKA 9. ročník</vt:lpstr>
      <vt:lpstr>KUŽEL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89</cp:revision>
  <dcterms:created xsi:type="dcterms:W3CDTF">2013-05-08T20:41:08Z</dcterms:created>
  <dcterms:modified xsi:type="dcterms:W3CDTF">2013-07-26T15:17:06Z</dcterms:modified>
</cp:coreProperties>
</file>