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Default Extension="wdp" ContentType="image/vnd.ms-photo"/>
  <Default Extension="gif" ContentType="image/gi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960" r:id="rId1"/>
  </p:sldMasterIdLst>
  <p:sldIdLst>
    <p:sldId id="273" r:id="rId2"/>
    <p:sldId id="274" r:id="rId3"/>
    <p:sldId id="256" r:id="rId4"/>
    <p:sldId id="266" r:id="rId5"/>
    <p:sldId id="257" r:id="rId6"/>
    <p:sldId id="258" r:id="rId7"/>
    <p:sldId id="259" r:id="rId8"/>
    <p:sldId id="262" r:id="rId9"/>
    <p:sldId id="265" r:id="rId10"/>
    <p:sldId id="264" r:id="rId11"/>
    <p:sldId id="263" r:id="rId12"/>
    <p:sldId id="268" r:id="rId13"/>
    <p:sldId id="267" r:id="rId14"/>
    <p:sldId id="271" r:id="rId15"/>
    <p:sldId id="272" r:id="rId16"/>
    <p:sldId id="269" r:id="rId17"/>
    <p:sldId id="260" r:id="rId18"/>
    <p:sldId id="261" r:id="rId1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EBEBF1"/>
    <a:srgbClr val="BDD3E9"/>
    <a:srgbClr val="CAE2E4"/>
    <a:srgbClr val="E4E4EC"/>
    <a:srgbClr val="5DFF5D"/>
    <a:srgbClr val="CFCFDF"/>
    <a:srgbClr val="009900"/>
    <a:srgbClr val="89FFBE"/>
    <a:srgbClr val="B7DBFF"/>
    <a:srgbClr val="66FFCC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70" d="100"/>
          <a:sy n="70" d="100"/>
        </p:scale>
        <p:origin x="-1386" y="-6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viewProps" Target="view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tableStyles" Target="tableStyle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heme" Target="theme/theme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27FE2D31-D344-4B63-A89A-A89AB0D9F3E3}" type="doc">
      <dgm:prSet loTypeId="urn:microsoft.com/office/officeart/2005/8/layout/target3" loCatId="list" qsTypeId="urn:microsoft.com/office/officeart/2005/8/quickstyle/3d3" qsCatId="3D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130831A4-0540-4EC5-8F5A-93030E89D2D9}">
      <dgm:prSet phldrT="[Text]" custT="1"/>
      <dgm:spPr/>
      <dgm:t>
        <a:bodyPr anchor="ctr" anchorCtr="0"/>
        <a:lstStyle/>
        <a:p>
          <a:pPr algn="l">
            <a:lnSpc>
              <a:spcPct val="100000"/>
            </a:lnSpc>
            <a:spcAft>
              <a:spcPts val="0"/>
            </a:spcAft>
          </a:pPr>
          <a:r>
            <a:rPr lang="cs-CZ" sz="1600" b="0" dirty="0" smtClean="0"/>
            <a:t>NÁZEV ŠKOLY</a:t>
          </a:r>
          <a:r>
            <a:rPr lang="cs-CZ" sz="1600" b="0" dirty="0" smtClean="0">
              <a:latin typeface="Times New Roman" pitchFamily="18" charset="0"/>
              <a:cs typeface="Times New Roman" pitchFamily="18" charset="0"/>
            </a:rPr>
            <a:t>:               </a:t>
          </a:r>
          <a:r>
            <a:rPr lang="cs-CZ" sz="1600" b="1" dirty="0" smtClean="0">
              <a:latin typeface="Times New Roman" pitchFamily="18" charset="0"/>
              <a:cs typeface="Times New Roman" pitchFamily="18" charset="0"/>
            </a:rPr>
            <a:t>Základní škola Hostouň,  okres Domažlice,                     </a:t>
          </a:r>
        </a:p>
        <a:p>
          <a:pPr algn="l">
            <a:lnSpc>
              <a:spcPct val="100000"/>
            </a:lnSpc>
            <a:spcAft>
              <a:spcPts val="0"/>
            </a:spcAft>
          </a:pPr>
          <a:r>
            <a:rPr lang="cs-CZ" sz="1600" b="1" dirty="0" smtClean="0">
              <a:latin typeface="Times New Roman" pitchFamily="18" charset="0"/>
              <a:cs typeface="Times New Roman" pitchFamily="18" charset="0"/>
            </a:rPr>
            <a:t>                                                           příspěvková organizace</a:t>
          </a:r>
          <a:endParaRPr lang="cs-CZ" sz="1600" b="1" dirty="0">
            <a:latin typeface="Times New Roman" pitchFamily="18" charset="0"/>
            <a:cs typeface="Times New Roman" pitchFamily="18" charset="0"/>
          </a:endParaRPr>
        </a:p>
      </dgm:t>
    </dgm:pt>
    <dgm:pt modelId="{F01391B9-E1CF-441A-AF4A-C95C0C271A44}" type="parTrans" cxnId="{4D385FE4-833D-4CDF-8BAA-0E0AC4E67AD4}">
      <dgm:prSet/>
      <dgm:spPr/>
      <dgm:t>
        <a:bodyPr/>
        <a:lstStyle/>
        <a:p>
          <a:endParaRPr lang="cs-CZ"/>
        </a:p>
      </dgm:t>
    </dgm:pt>
    <dgm:pt modelId="{B8CB6303-D6B2-49A3-A850-9996CF437CE4}" type="sibTrans" cxnId="{4D385FE4-833D-4CDF-8BAA-0E0AC4E67AD4}">
      <dgm:prSet/>
      <dgm:spPr/>
      <dgm:t>
        <a:bodyPr/>
        <a:lstStyle/>
        <a:p>
          <a:endParaRPr lang="cs-CZ"/>
        </a:p>
      </dgm:t>
    </dgm:pt>
    <dgm:pt modelId="{100B6B2E-82E6-4C11-B19B-F2DB3A0EA64F}">
      <dgm:prSet phldrT="[Text]" custT="1"/>
      <dgm:spPr/>
      <dgm:t>
        <a:bodyPr/>
        <a:lstStyle/>
        <a:p>
          <a:pPr algn="l"/>
          <a:r>
            <a:rPr lang="cs-CZ" sz="1600" b="0" dirty="0" smtClean="0"/>
            <a:t>REGISTRAČNÍ ČÍSLO PROJEKTU</a:t>
          </a:r>
          <a:r>
            <a:rPr lang="cs-CZ" sz="1600" b="1" dirty="0" smtClean="0"/>
            <a:t>:   </a:t>
          </a:r>
          <a:r>
            <a:rPr lang="cs-CZ" sz="1800" b="1" dirty="0" smtClean="0">
              <a:latin typeface="Times New Roman" pitchFamily="18" charset="0"/>
              <a:cs typeface="Times New Roman" pitchFamily="18" charset="0"/>
            </a:rPr>
            <a:t>CZ.1.07/1.4.00/21.2880</a:t>
          </a:r>
          <a:endParaRPr lang="cs-CZ" sz="1800" b="1" dirty="0">
            <a:latin typeface="Times New Roman" pitchFamily="18" charset="0"/>
            <a:cs typeface="Times New Roman" pitchFamily="18" charset="0"/>
          </a:endParaRPr>
        </a:p>
      </dgm:t>
    </dgm:pt>
    <dgm:pt modelId="{32657832-B1C8-403C-BDE8-AAC0367CF865}" type="parTrans" cxnId="{D35B4B81-8D1B-443A-B915-1BE49E0B0AA7}">
      <dgm:prSet/>
      <dgm:spPr/>
      <dgm:t>
        <a:bodyPr/>
        <a:lstStyle/>
        <a:p>
          <a:endParaRPr lang="cs-CZ"/>
        </a:p>
      </dgm:t>
    </dgm:pt>
    <dgm:pt modelId="{6748F0BB-A26B-4A51-9E3C-09CCB2BAC7D9}" type="sibTrans" cxnId="{D35B4B81-8D1B-443A-B915-1BE49E0B0AA7}">
      <dgm:prSet/>
      <dgm:spPr/>
      <dgm:t>
        <a:bodyPr/>
        <a:lstStyle/>
        <a:p>
          <a:endParaRPr lang="cs-CZ"/>
        </a:p>
      </dgm:t>
    </dgm:pt>
    <dgm:pt modelId="{914700B9-77B5-440A-A438-DE98B6D4894D}">
      <dgm:prSet phldrT="[Text]" custT="1"/>
      <dgm:spPr/>
      <dgm:t>
        <a:bodyPr/>
        <a:lstStyle/>
        <a:p>
          <a:pPr algn="l"/>
          <a:r>
            <a:rPr lang="cs-CZ" sz="1600" b="0" dirty="0" smtClean="0"/>
            <a:t>ŠABLONA</a:t>
          </a:r>
          <a:r>
            <a:rPr lang="cs-CZ" sz="1600" b="1" dirty="0" smtClean="0"/>
            <a:t>:         </a:t>
          </a:r>
          <a:r>
            <a:rPr lang="cs-CZ" sz="1600" b="1" dirty="0" smtClean="0">
              <a:latin typeface="Times New Roman" pitchFamily="18" charset="0"/>
              <a:cs typeface="Times New Roman" pitchFamily="18" charset="0"/>
            </a:rPr>
            <a:t>III/2 Inovace a zkvalitnění výuky prostřednictvím ICT</a:t>
          </a:r>
          <a:endParaRPr lang="cs-CZ" sz="1600" b="1" dirty="0">
            <a:latin typeface="Times New Roman" pitchFamily="18" charset="0"/>
            <a:cs typeface="Times New Roman" pitchFamily="18" charset="0"/>
          </a:endParaRPr>
        </a:p>
      </dgm:t>
    </dgm:pt>
    <dgm:pt modelId="{8512185E-4B58-458F-87B6-3140B6D72525}" type="parTrans" cxnId="{4F3FA278-38EF-4E77-A5DC-1E7605CD0401}">
      <dgm:prSet/>
      <dgm:spPr/>
      <dgm:t>
        <a:bodyPr/>
        <a:lstStyle/>
        <a:p>
          <a:endParaRPr lang="cs-CZ"/>
        </a:p>
      </dgm:t>
    </dgm:pt>
    <dgm:pt modelId="{296B88C7-46FB-4264-A217-2894440EECC5}" type="sibTrans" cxnId="{4F3FA278-38EF-4E77-A5DC-1E7605CD0401}">
      <dgm:prSet/>
      <dgm:spPr/>
      <dgm:t>
        <a:bodyPr/>
        <a:lstStyle/>
        <a:p>
          <a:endParaRPr lang="cs-CZ"/>
        </a:p>
      </dgm:t>
    </dgm:pt>
    <dgm:pt modelId="{1D8420EA-BFA0-403B-80F5-647FA396CC45}">
      <dgm:prSet phldrT="[Text]" custT="1"/>
      <dgm:spPr/>
      <dgm:t>
        <a:bodyPr/>
        <a:lstStyle/>
        <a:p>
          <a:pPr algn="l"/>
          <a:r>
            <a:rPr lang="cs-CZ" sz="1600" b="0" dirty="0" smtClean="0"/>
            <a:t>NÁZEV PROJEKTU</a:t>
          </a:r>
          <a:r>
            <a:rPr lang="cs-CZ" sz="1600" b="1" dirty="0" smtClean="0"/>
            <a:t>:    </a:t>
          </a:r>
          <a:r>
            <a:rPr lang="cs-CZ" sz="1600" b="1" dirty="0" smtClean="0">
              <a:latin typeface="Times New Roman" pitchFamily="18" charset="0"/>
              <a:cs typeface="Times New Roman" pitchFamily="18" charset="0"/>
            </a:rPr>
            <a:t>Moderní škola</a:t>
          </a:r>
          <a:endParaRPr lang="cs-CZ" sz="1600" b="1" dirty="0">
            <a:latin typeface="Times New Roman" pitchFamily="18" charset="0"/>
            <a:cs typeface="Times New Roman" pitchFamily="18" charset="0"/>
          </a:endParaRPr>
        </a:p>
      </dgm:t>
    </dgm:pt>
    <dgm:pt modelId="{DE590897-4222-4BAE-B23D-0E01B1881970}" type="parTrans" cxnId="{B5ED950A-2CFB-4B1E-A532-6C6F5B2770BB}">
      <dgm:prSet/>
      <dgm:spPr/>
      <dgm:t>
        <a:bodyPr/>
        <a:lstStyle/>
        <a:p>
          <a:endParaRPr lang="cs-CZ"/>
        </a:p>
      </dgm:t>
    </dgm:pt>
    <dgm:pt modelId="{01A7DA8C-A7E7-4088-A318-31162CEFD809}" type="sibTrans" cxnId="{B5ED950A-2CFB-4B1E-A532-6C6F5B2770BB}">
      <dgm:prSet/>
      <dgm:spPr/>
      <dgm:t>
        <a:bodyPr/>
        <a:lstStyle/>
        <a:p>
          <a:endParaRPr lang="cs-CZ"/>
        </a:p>
      </dgm:t>
    </dgm:pt>
    <dgm:pt modelId="{FE47432B-CA46-450C-8D8F-66C300A95B52}" type="pres">
      <dgm:prSet presAssocID="{27FE2D31-D344-4B63-A89A-A89AB0D9F3E3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B522209E-30D0-49D6-A340-2D383A11C668}" type="pres">
      <dgm:prSet presAssocID="{130831A4-0540-4EC5-8F5A-93030E89D2D9}" presName="circle1" presStyleLbl="node1" presStyleIdx="0" presStyleCnt="4"/>
      <dgm:spPr/>
    </dgm:pt>
    <dgm:pt modelId="{ED5A8377-51D5-4DC5-B0E7-680166966720}" type="pres">
      <dgm:prSet presAssocID="{130831A4-0540-4EC5-8F5A-93030E89D2D9}" presName="space" presStyleCnt="0"/>
      <dgm:spPr/>
    </dgm:pt>
    <dgm:pt modelId="{F69CC921-512E-49F4-824C-A648EC5F27A5}" type="pres">
      <dgm:prSet presAssocID="{130831A4-0540-4EC5-8F5A-93030E89D2D9}" presName="rect1" presStyleLbl="alignAcc1" presStyleIdx="0" presStyleCnt="4" custLinFactNeighborX="513"/>
      <dgm:spPr/>
      <dgm:t>
        <a:bodyPr/>
        <a:lstStyle/>
        <a:p>
          <a:endParaRPr lang="cs-CZ"/>
        </a:p>
      </dgm:t>
    </dgm:pt>
    <dgm:pt modelId="{61C9CE18-EDA6-4EDF-BA1C-09779D38FBBF}" type="pres">
      <dgm:prSet presAssocID="{1D8420EA-BFA0-403B-80F5-647FA396CC45}" presName="vertSpace2" presStyleLbl="node1" presStyleIdx="0" presStyleCnt="4"/>
      <dgm:spPr/>
    </dgm:pt>
    <dgm:pt modelId="{D60DEAAB-7AFE-435A-ACF6-18851E4B0426}" type="pres">
      <dgm:prSet presAssocID="{1D8420EA-BFA0-403B-80F5-647FA396CC45}" presName="circle2" presStyleLbl="node1" presStyleIdx="1" presStyleCnt="4"/>
      <dgm:spPr/>
    </dgm:pt>
    <dgm:pt modelId="{F7B3C0B7-F0F7-4F49-B02C-3630F8C5FAE5}" type="pres">
      <dgm:prSet presAssocID="{1D8420EA-BFA0-403B-80F5-647FA396CC45}" presName="rect2" presStyleLbl="alignAcc1" presStyleIdx="1" presStyleCnt="4" custLinFactNeighborX="513" custLinFactNeighborY="-51"/>
      <dgm:spPr/>
      <dgm:t>
        <a:bodyPr/>
        <a:lstStyle/>
        <a:p>
          <a:endParaRPr lang="cs-CZ"/>
        </a:p>
      </dgm:t>
    </dgm:pt>
    <dgm:pt modelId="{C9DA9446-E2D3-4F6A-8960-3CADFBF870B8}" type="pres">
      <dgm:prSet presAssocID="{100B6B2E-82E6-4C11-B19B-F2DB3A0EA64F}" presName="vertSpace3" presStyleLbl="node1" presStyleIdx="1" presStyleCnt="4"/>
      <dgm:spPr/>
    </dgm:pt>
    <dgm:pt modelId="{9726EC6F-D322-4CD3-B489-1BE3DF7CE70B}" type="pres">
      <dgm:prSet presAssocID="{100B6B2E-82E6-4C11-B19B-F2DB3A0EA64F}" presName="circle3" presStyleLbl="node1" presStyleIdx="2" presStyleCnt="4"/>
      <dgm:spPr/>
    </dgm:pt>
    <dgm:pt modelId="{645AA564-2E9E-4954-AD87-AE01782CEC59}" type="pres">
      <dgm:prSet presAssocID="{100B6B2E-82E6-4C11-B19B-F2DB3A0EA64F}" presName="rect3" presStyleLbl="alignAcc1" presStyleIdx="2" presStyleCnt="4" custLinFactNeighborX="2390" custLinFactNeighborY="1626"/>
      <dgm:spPr/>
      <dgm:t>
        <a:bodyPr/>
        <a:lstStyle/>
        <a:p>
          <a:endParaRPr lang="cs-CZ"/>
        </a:p>
      </dgm:t>
    </dgm:pt>
    <dgm:pt modelId="{8538CAC4-6A86-42B8-B5AF-2FF155DB9D02}" type="pres">
      <dgm:prSet presAssocID="{914700B9-77B5-440A-A438-DE98B6D4894D}" presName="vertSpace4" presStyleLbl="node1" presStyleIdx="2" presStyleCnt="4"/>
      <dgm:spPr/>
    </dgm:pt>
    <dgm:pt modelId="{26FD6024-A07F-46D0-8BC0-B5E595C5673D}" type="pres">
      <dgm:prSet presAssocID="{914700B9-77B5-440A-A438-DE98B6D4894D}" presName="circle4" presStyleLbl="node1" presStyleIdx="3" presStyleCnt="4"/>
      <dgm:spPr/>
    </dgm:pt>
    <dgm:pt modelId="{E73F1C26-6DCD-4001-88B9-355E01E2BCE7}" type="pres">
      <dgm:prSet presAssocID="{914700B9-77B5-440A-A438-DE98B6D4894D}" presName="rect4" presStyleLbl="alignAcc1" presStyleIdx="3" presStyleCnt="4" custLinFactNeighborX="508" custLinFactNeighborY="3605"/>
      <dgm:spPr/>
      <dgm:t>
        <a:bodyPr/>
        <a:lstStyle/>
        <a:p>
          <a:endParaRPr lang="cs-CZ"/>
        </a:p>
      </dgm:t>
    </dgm:pt>
    <dgm:pt modelId="{8E23E229-92FC-49D1-B5FE-0303176B8A4E}" type="pres">
      <dgm:prSet presAssocID="{130831A4-0540-4EC5-8F5A-93030E89D2D9}" presName="rect1ParTxNoCh" presStyleLbl="alignAcc1" presStyleIdx="3" presStyleCnt="4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467D0EB-87A2-4285-8ACA-0398EFBF29BC}" type="pres">
      <dgm:prSet presAssocID="{1D8420EA-BFA0-403B-80F5-647FA396CC45}" presName="rect2ParTxNoCh" presStyleLbl="alignAcc1" presStyleIdx="3" presStyleCnt="4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DBA8199F-D892-4A8E-A352-2B7844050E09}" type="pres">
      <dgm:prSet presAssocID="{100B6B2E-82E6-4C11-B19B-F2DB3A0EA64F}" presName="rect3ParTxNoCh" presStyleLbl="alignAcc1" presStyleIdx="3" presStyleCnt="4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BD9AF279-D483-48F2-BBBD-45F8E8923512}" type="pres">
      <dgm:prSet presAssocID="{914700B9-77B5-440A-A438-DE98B6D4894D}" presName="rect4ParTxNoCh" presStyleLbl="alignAcc1" presStyleIdx="3" presStyleCnt="4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1AA4D414-70BE-44AB-BA90-82CD882CB16D}" type="presOf" srcId="{1D8420EA-BFA0-403B-80F5-647FA396CC45}" destId="{8467D0EB-87A2-4285-8ACA-0398EFBF29BC}" srcOrd="1" destOrd="0" presId="urn:microsoft.com/office/officeart/2005/8/layout/target3"/>
    <dgm:cxn modelId="{A5D51F3C-B1B5-4F6A-804F-A1D4E8DD6ADD}" type="presOf" srcId="{100B6B2E-82E6-4C11-B19B-F2DB3A0EA64F}" destId="{DBA8199F-D892-4A8E-A352-2B7844050E09}" srcOrd="1" destOrd="0" presId="urn:microsoft.com/office/officeart/2005/8/layout/target3"/>
    <dgm:cxn modelId="{851E349B-62F7-4D95-B64B-842E5599E4F6}" type="presOf" srcId="{130831A4-0540-4EC5-8F5A-93030E89D2D9}" destId="{8E23E229-92FC-49D1-B5FE-0303176B8A4E}" srcOrd="1" destOrd="0" presId="urn:microsoft.com/office/officeart/2005/8/layout/target3"/>
    <dgm:cxn modelId="{FF609DB0-0CE1-4F28-AAA7-0F2948A97C52}" type="presOf" srcId="{914700B9-77B5-440A-A438-DE98B6D4894D}" destId="{E73F1C26-6DCD-4001-88B9-355E01E2BCE7}" srcOrd="0" destOrd="0" presId="urn:microsoft.com/office/officeart/2005/8/layout/target3"/>
    <dgm:cxn modelId="{55CF0531-BAF6-4847-9D95-12B02EF1F377}" type="presOf" srcId="{1D8420EA-BFA0-403B-80F5-647FA396CC45}" destId="{F7B3C0B7-F0F7-4F49-B02C-3630F8C5FAE5}" srcOrd="0" destOrd="0" presId="urn:microsoft.com/office/officeart/2005/8/layout/target3"/>
    <dgm:cxn modelId="{388DA2E0-C8C5-421F-B2E3-42724C77DB6F}" type="presOf" srcId="{27FE2D31-D344-4B63-A89A-A89AB0D9F3E3}" destId="{FE47432B-CA46-450C-8D8F-66C300A95B52}" srcOrd="0" destOrd="0" presId="urn:microsoft.com/office/officeart/2005/8/layout/target3"/>
    <dgm:cxn modelId="{4F3FA278-38EF-4E77-A5DC-1E7605CD0401}" srcId="{27FE2D31-D344-4B63-A89A-A89AB0D9F3E3}" destId="{914700B9-77B5-440A-A438-DE98B6D4894D}" srcOrd="3" destOrd="0" parTransId="{8512185E-4B58-458F-87B6-3140B6D72525}" sibTransId="{296B88C7-46FB-4264-A217-2894440EECC5}"/>
    <dgm:cxn modelId="{11EF4096-6745-4AF7-BF57-0170B6F33BE8}" type="presOf" srcId="{914700B9-77B5-440A-A438-DE98B6D4894D}" destId="{BD9AF279-D483-48F2-BBBD-45F8E8923512}" srcOrd="1" destOrd="0" presId="urn:microsoft.com/office/officeart/2005/8/layout/target3"/>
    <dgm:cxn modelId="{B5ED950A-2CFB-4B1E-A532-6C6F5B2770BB}" srcId="{27FE2D31-D344-4B63-A89A-A89AB0D9F3E3}" destId="{1D8420EA-BFA0-403B-80F5-647FA396CC45}" srcOrd="1" destOrd="0" parTransId="{DE590897-4222-4BAE-B23D-0E01B1881970}" sibTransId="{01A7DA8C-A7E7-4088-A318-31162CEFD809}"/>
    <dgm:cxn modelId="{E7698C13-D94E-4DDE-8AFC-62D87ECC96BF}" type="presOf" srcId="{130831A4-0540-4EC5-8F5A-93030E89D2D9}" destId="{F69CC921-512E-49F4-824C-A648EC5F27A5}" srcOrd="0" destOrd="0" presId="urn:microsoft.com/office/officeart/2005/8/layout/target3"/>
    <dgm:cxn modelId="{D35B4B81-8D1B-443A-B915-1BE49E0B0AA7}" srcId="{27FE2D31-D344-4B63-A89A-A89AB0D9F3E3}" destId="{100B6B2E-82E6-4C11-B19B-F2DB3A0EA64F}" srcOrd="2" destOrd="0" parTransId="{32657832-B1C8-403C-BDE8-AAC0367CF865}" sibTransId="{6748F0BB-A26B-4A51-9E3C-09CCB2BAC7D9}"/>
    <dgm:cxn modelId="{4D385FE4-833D-4CDF-8BAA-0E0AC4E67AD4}" srcId="{27FE2D31-D344-4B63-A89A-A89AB0D9F3E3}" destId="{130831A4-0540-4EC5-8F5A-93030E89D2D9}" srcOrd="0" destOrd="0" parTransId="{F01391B9-E1CF-441A-AF4A-C95C0C271A44}" sibTransId="{B8CB6303-D6B2-49A3-A850-9996CF437CE4}"/>
    <dgm:cxn modelId="{86FDC28E-ADC6-4607-B7D5-D0A5D1EAD116}" type="presOf" srcId="{100B6B2E-82E6-4C11-B19B-F2DB3A0EA64F}" destId="{645AA564-2E9E-4954-AD87-AE01782CEC59}" srcOrd="0" destOrd="0" presId="urn:microsoft.com/office/officeart/2005/8/layout/target3"/>
    <dgm:cxn modelId="{3039B496-5407-4939-8648-E093CB49D52B}" type="presParOf" srcId="{FE47432B-CA46-450C-8D8F-66C300A95B52}" destId="{B522209E-30D0-49D6-A340-2D383A11C668}" srcOrd="0" destOrd="0" presId="urn:microsoft.com/office/officeart/2005/8/layout/target3"/>
    <dgm:cxn modelId="{49C8DF09-DF5B-4421-9F91-921C6245098E}" type="presParOf" srcId="{FE47432B-CA46-450C-8D8F-66C300A95B52}" destId="{ED5A8377-51D5-4DC5-B0E7-680166966720}" srcOrd="1" destOrd="0" presId="urn:microsoft.com/office/officeart/2005/8/layout/target3"/>
    <dgm:cxn modelId="{2FD24C7E-05F8-4868-AB39-3393F6256832}" type="presParOf" srcId="{FE47432B-CA46-450C-8D8F-66C300A95B52}" destId="{F69CC921-512E-49F4-824C-A648EC5F27A5}" srcOrd="2" destOrd="0" presId="urn:microsoft.com/office/officeart/2005/8/layout/target3"/>
    <dgm:cxn modelId="{892B2C4C-05C1-4143-AF24-90029B81013E}" type="presParOf" srcId="{FE47432B-CA46-450C-8D8F-66C300A95B52}" destId="{61C9CE18-EDA6-4EDF-BA1C-09779D38FBBF}" srcOrd="3" destOrd="0" presId="urn:microsoft.com/office/officeart/2005/8/layout/target3"/>
    <dgm:cxn modelId="{61500246-E6A7-441F-91ED-4E501BFB2F35}" type="presParOf" srcId="{FE47432B-CA46-450C-8D8F-66C300A95B52}" destId="{D60DEAAB-7AFE-435A-ACF6-18851E4B0426}" srcOrd="4" destOrd="0" presId="urn:microsoft.com/office/officeart/2005/8/layout/target3"/>
    <dgm:cxn modelId="{A32AC889-D144-42AF-B049-F95E7097DF70}" type="presParOf" srcId="{FE47432B-CA46-450C-8D8F-66C300A95B52}" destId="{F7B3C0B7-F0F7-4F49-B02C-3630F8C5FAE5}" srcOrd="5" destOrd="0" presId="urn:microsoft.com/office/officeart/2005/8/layout/target3"/>
    <dgm:cxn modelId="{8F79ED33-818C-4DCD-A969-F56F957A9726}" type="presParOf" srcId="{FE47432B-CA46-450C-8D8F-66C300A95B52}" destId="{C9DA9446-E2D3-4F6A-8960-3CADFBF870B8}" srcOrd="6" destOrd="0" presId="urn:microsoft.com/office/officeart/2005/8/layout/target3"/>
    <dgm:cxn modelId="{AEA59051-1B12-4F4F-B502-9738C10D4B38}" type="presParOf" srcId="{FE47432B-CA46-450C-8D8F-66C300A95B52}" destId="{9726EC6F-D322-4CD3-B489-1BE3DF7CE70B}" srcOrd="7" destOrd="0" presId="urn:microsoft.com/office/officeart/2005/8/layout/target3"/>
    <dgm:cxn modelId="{FD4FD795-B693-4BD4-9579-B4C178372718}" type="presParOf" srcId="{FE47432B-CA46-450C-8D8F-66C300A95B52}" destId="{645AA564-2E9E-4954-AD87-AE01782CEC59}" srcOrd="8" destOrd="0" presId="urn:microsoft.com/office/officeart/2005/8/layout/target3"/>
    <dgm:cxn modelId="{A6F9AB21-7896-4E68-B486-C61590F5B28D}" type="presParOf" srcId="{FE47432B-CA46-450C-8D8F-66C300A95B52}" destId="{8538CAC4-6A86-42B8-B5AF-2FF155DB9D02}" srcOrd="9" destOrd="0" presId="urn:microsoft.com/office/officeart/2005/8/layout/target3"/>
    <dgm:cxn modelId="{9ED49D23-DB1D-4888-90C7-CF83442177E9}" type="presParOf" srcId="{FE47432B-CA46-450C-8D8F-66C300A95B52}" destId="{26FD6024-A07F-46D0-8BC0-B5E595C5673D}" srcOrd="10" destOrd="0" presId="urn:microsoft.com/office/officeart/2005/8/layout/target3"/>
    <dgm:cxn modelId="{7A9F9CCC-786C-45E4-8C8B-C44AA3FD3DEC}" type="presParOf" srcId="{FE47432B-CA46-450C-8D8F-66C300A95B52}" destId="{E73F1C26-6DCD-4001-88B9-355E01E2BCE7}" srcOrd="11" destOrd="0" presId="urn:microsoft.com/office/officeart/2005/8/layout/target3"/>
    <dgm:cxn modelId="{F2E23594-BC41-45F5-AA25-F2C244A4938B}" type="presParOf" srcId="{FE47432B-CA46-450C-8D8F-66C300A95B52}" destId="{8E23E229-92FC-49D1-B5FE-0303176B8A4E}" srcOrd="12" destOrd="0" presId="urn:microsoft.com/office/officeart/2005/8/layout/target3"/>
    <dgm:cxn modelId="{CDD0F917-016A-49C4-B8EB-2357C7EA46FD}" type="presParOf" srcId="{FE47432B-CA46-450C-8D8F-66C300A95B52}" destId="{8467D0EB-87A2-4285-8ACA-0398EFBF29BC}" srcOrd="13" destOrd="0" presId="urn:microsoft.com/office/officeart/2005/8/layout/target3"/>
    <dgm:cxn modelId="{6283F16B-598F-46FC-9604-FD6AD94422E4}" type="presParOf" srcId="{FE47432B-CA46-450C-8D8F-66C300A95B52}" destId="{DBA8199F-D892-4A8E-A352-2B7844050E09}" srcOrd="14" destOrd="0" presId="urn:microsoft.com/office/officeart/2005/8/layout/target3"/>
    <dgm:cxn modelId="{42D3D6ED-7197-43B1-B744-97626C3E66F1}" type="presParOf" srcId="{FE47432B-CA46-450C-8D8F-66C300A95B52}" destId="{BD9AF279-D483-48F2-BBBD-45F8E8923512}" srcOrd="15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B522209E-30D0-49D6-A340-2D383A11C668}">
      <dsp:nvSpPr>
        <dsp:cNvPr id="0" name=""/>
        <dsp:cNvSpPr/>
      </dsp:nvSpPr>
      <dsp:spPr>
        <a:xfrm>
          <a:off x="0" y="0"/>
          <a:ext cx="2376264" cy="237626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>
          <a:noFill/>
        </a:ln>
        <a:effectLst>
          <a:outerShdw blurRad="50800" dist="25400" dir="5400000" rotWithShape="0">
            <a:srgbClr val="000000">
              <a:alpha val="45000"/>
            </a:srgbClr>
          </a:outerShdw>
        </a:effectLst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F69CC921-512E-49F4-824C-A648EC5F27A5}">
      <dsp:nvSpPr>
        <dsp:cNvPr id="0" name=""/>
        <dsp:cNvSpPr/>
      </dsp:nvSpPr>
      <dsp:spPr>
        <a:xfrm>
          <a:off x="1188132" y="0"/>
          <a:ext cx="7020779" cy="237626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>
          <a:noFill/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l" defTabSz="711200">
            <a:lnSpc>
              <a:spcPct val="100000"/>
            </a:lnSpc>
            <a:spcBef>
              <a:spcPct val="0"/>
            </a:spcBef>
            <a:spcAft>
              <a:spcPts val="0"/>
            </a:spcAft>
          </a:pPr>
          <a:r>
            <a:rPr lang="cs-CZ" sz="1600" b="0" kern="1200" dirty="0" smtClean="0"/>
            <a:t>NÁZEV ŠKOLY</a:t>
          </a:r>
          <a:r>
            <a:rPr lang="cs-CZ" sz="1600" b="0" kern="1200" dirty="0" smtClean="0">
              <a:latin typeface="Times New Roman" pitchFamily="18" charset="0"/>
              <a:cs typeface="Times New Roman" pitchFamily="18" charset="0"/>
            </a:rPr>
            <a:t>:               </a:t>
          </a:r>
          <a:r>
            <a:rPr lang="cs-CZ" sz="1600" b="1" kern="1200" dirty="0" smtClean="0">
              <a:latin typeface="Times New Roman" pitchFamily="18" charset="0"/>
              <a:cs typeface="Times New Roman" pitchFamily="18" charset="0"/>
            </a:rPr>
            <a:t>Základní škola Hostouň,  okres Domažlice,                     </a:t>
          </a:r>
        </a:p>
        <a:p>
          <a:pPr lvl="0" algn="l" defTabSz="711200">
            <a:lnSpc>
              <a:spcPct val="100000"/>
            </a:lnSpc>
            <a:spcBef>
              <a:spcPct val="0"/>
            </a:spcBef>
            <a:spcAft>
              <a:spcPts val="0"/>
            </a:spcAft>
          </a:pPr>
          <a:r>
            <a:rPr lang="cs-CZ" sz="1600" b="1" kern="1200" dirty="0" smtClean="0">
              <a:latin typeface="Times New Roman" pitchFamily="18" charset="0"/>
              <a:cs typeface="Times New Roman" pitchFamily="18" charset="0"/>
            </a:rPr>
            <a:t>                                                           příspěvková organizace</a:t>
          </a:r>
          <a:endParaRPr lang="cs-CZ" sz="1600" b="1" kern="1200" dirty="0">
            <a:latin typeface="Times New Roman" pitchFamily="18" charset="0"/>
            <a:cs typeface="Times New Roman" pitchFamily="18" charset="0"/>
          </a:endParaRPr>
        </a:p>
      </dsp:txBody>
      <dsp:txXfrm>
        <a:off x="1188132" y="0"/>
        <a:ext cx="7020779" cy="504956"/>
      </dsp:txXfrm>
    </dsp:sp>
    <dsp:sp modelId="{D60DEAAB-7AFE-435A-ACF6-18851E4B0426}">
      <dsp:nvSpPr>
        <dsp:cNvPr id="0" name=""/>
        <dsp:cNvSpPr/>
      </dsp:nvSpPr>
      <dsp:spPr>
        <a:xfrm>
          <a:off x="311884" y="504956"/>
          <a:ext cx="1752494" cy="175249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>
          <a:noFill/>
        </a:ln>
        <a:effectLst>
          <a:outerShdw blurRad="50800" dist="25400" dir="5400000" rotWithShape="0">
            <a:srgbClr val="000000">
              <a:alpha val="45000"/>
            </a:srgbClr>
          </a:outerShdw>
        </a:effectLst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F7B3C0B7-F0F7-4F49-B02C-3630F8C5FAE5}">
      <dsp:nvSpPr>
        <dsp:cNvPr id="0" name=""/>
        <dsp:cNvSpPr/>
      </dsp:nvSpPr>
      <dsp:spPr>
        <a:xfrm>
          <a:off x="1188132" y="504062"/>
          <a:ext cx="7020779" cy="175249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>
          <a:noFill/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b="0" kern="1200" dirty="0" smtClean="0"/>
            <a:t>NÁZEV PROJEKTU</a:t>
          </a:r>
          <a:r>
            <a:rPr lang="cs-CZ" sz="1600" b="1" kern="1200" dirty="0" smtClean="0"/>
            <a:t>:    </a:t>
          </a:r>
          <a:r>
            <a:rPr lang="cs-CZ" sz="1600" b="1" kern="1200" dirty="0" smtClean="0">
              <a:latin typeface="Times New Roman" pitchFamily="18" charset="0"/>
              <a:cs typeface="Times New Roman" pitchFamily="18" charset="0"/>
            </a:rPr>
            <a:t>Moderní škola</a:t>
          </a:r>
          <a:endParaRPr lang="cs-CZ" sz="1600" b="1" kern="1200" dirty="0">
            <a:latin typeface="Times New Roman" pitchFamily="18" charset="0"/>
            <a:cs typeface="Times New Roman" pitchFamily="18" charset="0"/>
          </a:endParaRPr>
        </a:p>
      </dsp:txBody>
      <dsp:txXfrm>
        <a:off x="1188132" y="504062"/>
        <a:ext cx="7020779" cy="504956"/>
      </dsp:txXfrm>
    </dsp:sp>
    <dsp:sp modelId="{9726EC6F-D322-4CD3-B489-1BE3DF7CE70B}">
      <dsp:nvSpPr>
        <dsp:cNvPr id="0" name=""/>
        <dsp:cNvSpPr/>
      </dsp:nvSpPr>
      <dsp:spPr>
        <a:xfrm>
          <a:off x="623769" y="1009912"/>
          <a:ext cx="1128725" cy="1128725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>
          <a:noFill/>
        </a:ln>
        <a:effectLst>
          <a:outerShdw blurRad="50800" dist="25400" dir="5400000" rotWithShape="0">
            <a:srgbClr val="000000">
              <a:alpha val="45000"/>
            </a:srgbClr>
          </a:outerShdw>
        </a:effectLst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645AA564-2E9E-4954-AD87-AE01782CEC59}">
      <dsp:nvSpPr>
        <dsp:cNvPr id="0" name=""/>
        <dsp:cNvSpPr/>
      </dsp:nvSpPr>
      <dsp:spPr>
        <a:xfrm>
          <a:off x="1188132" y="1028265"/>
          <a:ext cx="7020779" cy="1128725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>
          <a:noFill/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b="0" kern="1200" dirty="0" smtClean="0"/>
            <a:t>REGISTRAČNÍ ČÍSLO PROJEKTU</a:t>
          </a:r>
          <a:r>
            <a:rPr lang="cs-CZ" sz="1600" b="1" kern="1200" dirty="0" smtClean="0"/>
            <a:t>:   </a:t>
          </a:r>
          <a:r>
            <a:rPr lang="cs-CZ" sz="1800" b="1" kern="1200" dirty="0" smtClean="0">
              <a:latin typeface="Times New Roman" pitchFamily="18" charset="0"/>
              <a:cs typeface="Times New Roman" pitchFamily="18" charset="0"/>
            </a:rPr>
            <a:t>CZ.1.07/1.4.00/21.2880</a:t>
          </a:r>
          <a:endParaRPr lang="cs-CZ" sz="1800" b="1" kern="1200" dirty="0">
            <a:latin typeface="Times New Roman" pitchFamily="18" charset="0"/>
            <a:cs typeface="Times New Roman" pitchFamily="18" charset="0"/>
          </a:endParaRPr>
        </a:p>
      </dsp:txBody>
      <dsp:txXfrm>
        <a:off x="1188132" y="1028265"/>
        <a:ext cx="7020779" cy="504956"/>
      </dsp:txXfrm>
    </dsp:sp>
    <dsp:sp modelId="{26FD6024-A07F-46D0-8BC0-B5E595C5673D}">
      <dsp:nvSpPr>
        <dsp:cNvPr id="0" name=""/>
        <dsp:cNvSpPr/>
      </dsp:nvSpPr>
      <dsp:spPr>
        <a:xfrm>
          <a:off x="935653" y="1514868"/>
          <a:ext cx="504956" cy="504956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>
          <a:noFill/>
        </a:ln>
        <a:effectLst>
          <a:outerShdw blurRad="50800" dist="25400" dir="5400000" rotWithShape="0">
            <a:srgbClr val="000000">
              <a:alpha val="45000"/>
            </a:srgbClr>
          </a:outerShdw>
        </a:effectLst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E73F1C26-6DCD-4001-88B9-355E01E2BCE7}">
      <dsp:nvSpPr>
        <dsp:cNvPr id="0" name=""/>
        <dsp:cNvSpPr/>
      </dsp:nvSpPr>
      <dsp:spPr>
        <a:xfrm>
          <a:off x="1188132" y="1533071"/>
          <a:ext cx="7020779" cy="504956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>
          <a:noFill/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b="0" kern="1200" dirty="0" smtClean="0"/>
            <a:t>ŠABLONA</a:t>
          </a:r>
          <a:r>
            <a:rPr lang="cs-CZ" sz="1600" b="1" kern="1200" dirty="0" smtClean="0"/>
            <a:t>:         </a:t>
          </a:r>
          <a:r>
            <a:rPr lang="cs-CZ" sz="1600" b="1" kern="1200" dirty="0" smtClean="0">
              <a:latin typeface="Times New Roman" pitchFamily="18" charset="0"/>
              <a:cs typeface="Times New Roman" pitchFamily="18" charset="0"/>
            </a:rPr>
            <a:t>III/2 Inovace a zkvalitnění výuky prostřednictvím ICT</a:t>
          </a:r>
          <a:endParaRPr lang="cs-CZ" sz="1600" b="1" kern="1200" dirty="0">
            <a:latin typeface="Times New Roman" pitchFamily="18" charset="0"/>
            <a:cs typeface="Times New Roman" pitchFamily="18" charset="0"/>
          </a:endParaRPr>
        </a:p>
      </dsp:txBody>
      <dsp:txXfrm>
        <a:off x="1188132" y="1533071"/>
        <a:ext cx="7020779" cy="504956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3d3">
  <dgm:title val=""/>
  <dgm:desc val=""/>
  <dgm:catLst>
    <dgm:cat type="3D" pri="11300"/>
  </dgm:catLst>
  <dgm:scene3d>
    <a:camera prst="orthographicFront"/>
    <a:lightRig rig="threePt" dir="t"/>
  </dgm:scene3d>
  <dgm:styleLbl name="node0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ln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venn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2700" prstMaterial="clear">
      <a:bevelT w="177800" h="254000"/>
      <a:bevelB w="1524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ImgPlace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2700" prstMaterial="flat">
      <a:bevelT w="177800" h="254000"/>
      <a:bevelB w="1524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>
        <a:rot lat="0" lon="0" rev="0"/>
      </a:camera>
      <a:lightRig rig="contrasting" dir="t">
        <a:rot lat="0" lon="0" rev="1200000"/>
      </a:lightRig>
    </dgm:scene3d>
    <dgm:sp3d z="-182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ibTrans2D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1D1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>
        <a:rot lat="0" lon="0" rev="0"/>
      </a:camera>
      <a:lightRig rig="contrasting" dir="t">
        <a:rot lat="0" lon="0" rev="1200000"/>
      </a:lightRig>
    </dgm:scene3d>
    <dgm:sp3d z="10000"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2D2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2D3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2D4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1D1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Acc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2700" prstMaterial="flat">
      <a:bevelT w="177800" h="254000"/>
      <a:bevelB w="1524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>
        <a:rot lat="0" lon="0" rev="0"/>
      </a:camera>
      <a:lightRig rig="contrasting" dir="t">
        <a:rot lat="0" lon="0" rev="1200000"/>
      </a:lightRig>
    </dgm:scene3d>
    <dgm:sp3d z="-300000" prstMaterial="plastic"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>
        <a:rot lat="0" lon="0" rev="0"/>
      </a:camera>
      <a:lightRig rig="contrasting" dir="t">
        <a:rot lat="0" lon="0" rev="1200000"/>
      </a:lightRig>
    </dgm:scene3d>
    <dgm:sp3d contourW="12700" prstMaterial="flat">
      <a:bevelT w="100800" h="154000"/>
      <a:bevelB w="1524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>
        <a:rot lat="0" lon="0" rev="0"/>
      </a:camera>
      <a:lightRig rig="contrasting" dir="t">
        <a:rot lat="0" lon="0" rev="1200000"/>
      </a:lightRig>
    </dgm:scene3d>
    <dgm:sp3d z="-152400" prstMaterial="matte"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" name="Obdélník 22"/>
          <p:cNvSpPr/>
          <p:nvPr/>
        </p:nvSpPr>
        <p:spPr>
          <a:xfrm flipV="1">
            <a:off x="5410182" y="3810000"/>
            <a:ext cx="3733819" cy="91087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4" name="Obdélník 23"/>
          <p:cNvSpPr/>
          <p:nvPr/>
        </p:nvSpPr>
        <p:spPr>
          <a:xfrm flipV="1">
            <a:off x="5410200" y="3897010"/>
            <a:ext cx="3733801" cy="192024"/>
          </a:xfrm>
          <a:prstGeom prst="rect">
            <a:avLst/>
          </a:prstGeom>
          <a:solidFill>
            <a:schemeClr val="accent2">
              <a:alpha val="5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5" name="Obdélník 24"/>
          <p:cNvSpPr/>
          <p:nvPr/>
        </p:nvSpPr>
        <p:spPr>
          <a:xfrm flipV="1">
            <a:off x="5410200" y="4115167"/>
            <a:ext cx="3733801" cy="9144"/>
          </a:xfrm>
          <a:prstGeom prst="rect">
            <a:avLst/>
          </a:prstGeom>
          <a:solidFill>
            <a:schemeClr val="accent2">
              <a:alpha val="65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6" name="Obdélník 25"/>
          <p:cNvSpPr/>
          <p:nvPr/>
        </p:nvSpPr>
        <p:spPr>
          <a:xfrm flipV="1">
            <a:off x="5410200" y="4164403"/>
            <a:ext cx="1965960" cy="18288"/>
          </a:xfrm>
          <a:prstGeom prst="rect">
            <a:avLst/>
          </a:prstGeom>
          <a:solidFill>
            <a:schemeClr val="accent2">
              <a:alpha val="6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7" name="Obdélník 26"/>
          <p:cNvSpPr/>
          <p:nvPr/>
        </p:nvSpPr>
        <p:spPr>
          <a:xfrm flipV="1">
            <a:off x="5410200" y="4199572"/>
            <a:ext cx="1965960" cy="9144"/>
          </a:xfrm>
          <a:prstGeom prst="rect">
            <a:avLst/>
          </a:prstGeom>
          <a:solidFill>
            <a:schemeClr val="accent2">
              <a:alpha val="65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30" name="Zaoblený obdélník 29"/>
          <p:cNvSpPr/>
          <p:nvPr/>
        </p:nvSpPr>
        <p:spPr bwMode="white">
          <a:xfrm>
            <a:off x="5410200" y="3962400"/>
            <a:ext cx="3063240" cy="27432"/>
          </a:xfrm>
          <a:prstGeom prst="roundRect">
            <a:avLst>
              <a:gd name="adj" fmla="val 16667"/>
            </a:avLst>
          </a:prstGeom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31" name="Zaoblený obdélník 30"/>
          <p:cNvSpPr/>
          <p:nvPr/>
        </p:nvSpPr>
        <p:spPr bwMode="white">
          <a:xfrm>
            <a:off x="7376507" y="4060983"/>
            <a:ext cx="1600200" cy="36576"/>
          </a:xfrm>
          <a:prstGeom prst="roundRect">
            <a:avLst>
              <a:gd name="adj" fmla="val 16667"/>
            </a:avLst>
          </a:prstGeom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7" name="Obdélník 6"/>
          <p:cNvSpPr/>
          <p:nvPr/>
        </p:nvSpPr>
        <p:spPr>
          <a:xfrm>
            <a:off x="1" y="3649662"/>
            <a:ext cx="9144000" cy="244170"/>
          </a:xfrm>
          <a:prstGeom prst="rect">
            <a:avLst/>
          </a:prstGeom>
          <a:solidFill>
            <a:schemeClr val="accent2">
              <a:alpha val="5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Obdélník 9"/>
          <p:cNvSpPr/>
          <p:nvPr/>
        </p:nvSpPr>
        <p:spPr>
          <a:xfrm>
            <a:off x="0" y="3675527"/>
            <a:ext cx="9144001" cy="140677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bdélník 10"/>
          <p:cNvSpPr/>
          <p:nvPr/>
        </p:nvSpPr>
        <p:spPr>
          <a:xfrm flipV="1">
            <a:off x="6414051" y="3643090"/>
            <a:ext cx="2729950" cy="248432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9" name="Obdélník 18"/>
          <p:cNvSpPr/>
          <p:nvPr/>
        </p:nvSpPr>
        <p:spPr>
          <a:xfrm>
            <a:off x="0" y="0"/>
            <a:ext cx="9144000" cy="3701700"/>
          </a:xfrm>
          <a:prstGeom prst="rect">
            <a:avLst/>
          </a:prstGeom>
          <a:solidFill>
            <a:schemeClr val="tx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457200" y="2401887"/>
            <a:ext cx="8458200" cy="1470025"/>
          </a:xfrm>
        </p:spPr>
        <p:txBody>
          <a:bodyPr anchor="b"/>
          <a:lstStyle>
            <a:lvl1pPr>
              <a:defRPr sz="4400">
                <a:solidFill>
                  <a:schemeClr val="bg1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457200" y="3899938"/>
            <a:ext cx="4953000" cy="1752600"/>
          </a:xfrm>
        </p:spPr>
        <p:txBody>
          <a:bodyPr/>
          <a:lstStyle>
            <a:lvl1pPr marL="64008" indent="0" algn="l">
              <a:buNone/>
              <a:defRPr sz="2400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>
          <a:xfrm>
            <a:off x="6705600" y="4206240"/>
            <a:ext cx="960120" cy="457200"/>
          </a:xfrm>
        </p:spPr>
        <p:txBody>
          <a:bodyPr/>
          <a:lstStyle/>
          <a:p>
            <a:fld id="{0C975F11-2410-46AD-A4EF-50E6E693AC2C}" type="datetimeFigureOut">
              <a:rPr lang="cs-CZ" smtClean="0"/>
              <a:t>26.7.2013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>
          <a:xfrm>
            <a:off x="5410200" y="4205288"/>
            <a:ext cx="1295400" cy="457200"/>
          </a:xfrm>
        </p:spPr>
        <p:txBody>
          <a:bodyPr/>
          <a:lstStyle/>
          <a:p>
            <a:endParaRPr lang="cs-CZ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>
          <a:xfrm>
            <a:off x="8320088" y="1136"/>
            <a:ext cx="747712" cy="365760"/>
          </a:xfrm>
        </p:spPr>
        <p:txBody>
          <a:bodyPr/>
          <a:lstStyle>
            <a:lvl1pPr algn="r">
              <a:defRPr sz="1800">
                <a:solidFill>
                  <a:schemeClr val="bg1"/>
                </a:solidFill>
              </a:defRPr>
            </a:lvl1pPr>
          </a:lstStyle>
          <a:p>
            <a:fld id="{3F6A426C-3E2C-4D8B-9348-4E9B40C27D5D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975F11-2410-46AD-A4EF-50E6E693AC2C}" type="datetimeFigureOut">
              <a:rPr lang="cs-CZ" smtClean="0"/>
              <a:t>26.7.2013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F6A426C-3E2C-4D8B-9348-4E9B40C27D5D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1981200"/>
            <a:ext cx="7772400" cy="1362075"/>
          </a:xfrm>
        </p:spPr>
        <p:txBody>
          <a:bodyPr anchor="b">
            <a:noAutofit/>
          </a:bodyPr>
          <a:lstStyle>
            <a:lvl1pPr algn="l">
              <a:buNone/>
              <a:defRPr sz="4300" b="1" cap="none" baseline="0">
                <a:ln w="12700">
                  <a:solidFill>
                    <a:schemeClr val="accent2">
                      <a:shade val="90000"/>
                      <a:satMod val="150000"/>
                    </a:schemeClr>
                  </a:solidFill>
                </a:ln>
                <a:solidFill>
                  <a:srgbClr val="FFFFFF"/>
                </a:solidFill>
                <a:effectLst>
                  <a:outerShdw blurRad="38100" dist="38100" dir="54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3367088"/>
            <a:ext cx="7772400" cy="1509712"/>
          </a:xfrm>
        </p:spPr>
        <p:txBody>
          <a:bodyPr anchor="t"/>
          <a:lstStyle>
            <a:lvl1pPr marL="45720" indent="0">
              <a:buNone/>
              <a:defRPr sz="2100" b="0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975F11-2410-46AD-A4EF-50E6E693AC2C}" type="datetimeFigureOut">
              <a:rPr lang="cs-CZ" smtClean="0"/>
              <a:t>26.7.2013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F6A426C-3E2C-4D8B-9348-4E9B40C27D5D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2249424"/>
            <a:ext cx="4038600" cy="4525963"/>
          </a:xfrm>
        </p:spPr>
        <p:txBody>
          <a:bodyPr/>
          <a:lstStyle>
            <a:lvl1pPr>
              <a:defRPr sz="2000"/>
            </a:lvl1pPr>
            <a:lvl2pPr>
              <a:defRPr sz="19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2249424"/>
            <a:ext cx="4038600" cy="4525963"/>
          </a:xfrm>
        </p:spPr>
        <p:txBody>
          <a:bodyPr/>
          <a:lstStyle>
            <a:lvl1pPr>
              <a:defRPr sz="2000"/>
            </a:lvl1pPr>
            <a:lvl2pPr>
              <a:defRPr sz="19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975F11-2410-46AD-A4EF-50E6E693AC2C}" type="datetimeFigureOut">
              <a:rPr lang="cs-CZ" smtClean="0"/>
              <a:t>26.7.2013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F6A426C-3E2C-4D8B-9348-4E9B40C27D5D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81000" y="1143000"/>
            <a:ext cx="8382000" cy="1069848"/>
          </a:xfrm>
        </p:spPr>
        <p:txBody>
          <a:bodyPr anchor="ctr"/>
          <a:lstStyle>
            <a:lvl1pPr>
              <a:defRPr sz="4000" b="0" i="0" cap="none" baseline="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381000" y="2244970"/>
            <a:ext cx="4041648" cy="457200"/>
          </a:xfrm>
          <a:solidFill>
            <a:schemeClr val="accent2">
              <a:satMod val="150000"/>
              <a:alpha val="25000"/>
            </a:schemeClr>
          </a:solidFill>
          <a:ln w="12700">
            <a:solidFill>
              <a:schemeClr val="accent2"/>
            </a:solidFill>
          </a:ln>
        </p:spPr>
        <p:txBody>
          <a:bodyPr anchor="ctr">
            <a:noAutofit/>
          </a:bodyPr>
          <a:lstStyle>
            <a:lvl1pPr marL="45720" indent="0">
              <a:buNone/>
              <a:defRPr sz="1900" b="1">
                <a:solidFill>
                  <a:schemeClr val="tx1">
                    <a:tint val="95000"/>
                  </a:schemeClr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721225" y="2244970"/>
            <a:ext cx="4041775" cy="457200"/>
          </a:xfrm>
          <a:solidFill>
            <a:schemeClr val="accent2">
              <a:satMod val="150000"/>
              <a:alpha val="25000"/>
            </a:schemeClr>
          </a:solidFill>
          <a:ln w="12700">
            <a:solidFill>
              <a:schemeClr val="accent2"/>
            </a:solidFill>
          </a:ln>
        </p:spPr>
        <p:txBody>
          <a:bodyPr anchor="ctr">
            <a:noAutofit/>
          </a:bodyPr>
          <a:lstStyle>
            <a:lvl1pPr marL="45720" indent="0">
              <a:buNone/>
              <a:defRPr sz="1900" b="1">
                <a:solidFill>
                  <a:schemeClr val="tx1">
                    <a:tint val="95000"/>
                  </a:schemeClr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381000" y="2708519"/>
            <a:ext cx="4041648" cy="3886200"/>
          </a:xfrm>
        </p:spPr>
        <p:txBody>
          <a:bodyPr/>
          <a:lstStyle>
            <a:lvl1pPr>
              <a:defRPr sz="20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718304" y="2708519"/>
            <a:ext cx="4041775" cy="3886200"/>
          </a:xfrm>
        </p:spPr>
        <p:txBody>
          <a:bodyPr/>
          <a:lstStyle>
            <a:lvl1pPr>
              <a:defRPr sz="20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6" name="Zástupný symbol pro datum 25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0C975F11-2410-46AD-A4EF-50E6E693AC2C}" type="datetimeFigureOut">
              <a:rPr lang="cs-CZ" smtClean="0"/>
              <a:t>26.7.2013</a:t>
            </a:fld>
            <a:endParaRPr lang="cs-CZ"/>
          </a:p>
        </p:txBody>
      </p:sp>
      <p:sp>
        <p:nvSpPr>
          <p:cNvPr id="27" name="Zástupný symbol pro číslo snímku 26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3F6A426C-3E2C-4D8B-9348-4E9B40C27D5D}" type="slidenum">
              <a:rPr lang="cs-CZ" smtClean="0"/>
              <a:t>‹#›</a:t>
            </a:fld>
            <a:endParaRPr lang="cs-CZ"/>
          </a:p>
        </p:txBody>
      </p:sp>
      <p:sp>
        <p:nvSpPr>
          <p:cNvPr id="28" name="Zástupný symbol pro zápatí 27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1143000"/>
            <a:ext cx="8229600" cy="1069848"/>
          </a:xfrm>
        </p:spPr>
        <p:txBody>
          <a:bodyPr anchor="ctr"/>
          <a:lstStyle>
            <a:lvl1pPr>
              <a:defRPr sz="4000">
                <a:solidFill>
                  <a:schemeClr val="tx2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>
          <a:xfrm>
            <a:off x="6583680" y="612648"/>
            <a:ext cx="957264" cy="457200"/>
          </a:xfrm>
        </p:spPr>
        <p:txBody>
          <a:bodyPr/>
          <a:lstStyle/>
          <a:p>
            <a:fld id="{0C975F11-2410-46AD-A4EF-50E6E693AC2C}" type="datetimeFigureOut">
              <a:rPr lang="cs-CZ" smtClean="0"/>
              <a:t>26.7.2013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>
          <a:xfrm>
            <a:off x="5257800" y="612648"/>
            <a:ext cx="1325880" cy="457200"/>
          </a:xfrm>
        </p:spPr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>
          <a:xfrm>
            <a:off x="8174736" y="2272"/>
            <a:ext cx="762000" cy="365760"/>
          </a:xfrm>
        </p:spPr>
        <p:txBody>
          <a:bodyPr/>
          <a:lstStyle/>
          <a:p>
            <a:fld id="{3F6A426C-3E2C-4D8B-9348-4E9B40C27D5D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975F11-2410-46AD-A4EF-50E6E693AC2C}" type="datetimeFigureOut">
              <a:rPr lang="cs-CZ" smtClean="0"/>
              <a:t>26.7.2013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F6A426C-3E2C-4D8B-9348-4E9B40C27D5D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53496" y="1101970"/>
            <a:ext cx="3383280" cy="877824"/>
          </a:xfrm>
        </p:spPr>
        <p:txBody>
          <a:bodyPr anchor="b"/>
          <a:lstStyle>
            <a:lvl1pPr algn="l">
              <a:buNone/>
              <a:defRPr sz="18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5353496" y="2010727"/>
            <a:ext cx="3383280" cy="4617720"/>
          </a:xfrm>
        </p:spPr>
        <p:txBody>
          <a:bodyPr/>
          <a:lstStyle>
            <a:lvl1pPr marL="9144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152400" y="776287"/>
            <a:ext cx="5102352" cy="585216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975F11-2410-46AD-A4EF-50E6E693AC2C}" type="datetimeFigureOut">
              <a:rPr lang="cs-CZ" smtClean="0"/>
              <a:t>26.7.2013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F6A426C-3E2C-4D8B-9348-4E9B40C27D5D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440434" y="1109160"/>
            <a:ext cx="586803" cy="4681637"/>
          </a:xfrm>
        </p:spPr>
        <p:txBody>
          <a:bodyPr vert="vert270" lIns="45720" tIns="0" rIns="45720" anchor="t"/>
          <a:lstStyle>
            <a:lvl1pPr algn="ctr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403671" y="1143000"/>
            <a:ext cx="4572000" cy="4572000"/>
          </a:xfrm>
          <a:solidFill>
            <a:srgbClr val="EAEAEA"/>
          </a:solidFill>
          <a:ln w="50800">
            <a:solidFill>
              <a:srgbClr val="FFFFFF"/>
            </a:solidFill>
            <a:miter lim="800000"/>
          </a:ln>
          <a:effectLst>
            <a:outerShdw blurRad="57150" dist="31750" dir="4800000" algn="tl" rotWithShape="0">
              <a:srgbClr val="000000">
                <a:alpha val="25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 contourW="2540">
            <a:bevelT w="25400" h="19050"/>
            <a:contourClr>
              <a:srgbClr val="AEAEAE"/>
            </a:contourClr>
          </a:sp3d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088443" y="3274308"/>
            <a:ext cx="2590800" cy="2516489"/>
          </a:xfrm>
        </p:spPr>
        <p:txBody>
          <a:bodyPr lIns="0" tIns="0" rIns="45720" anchor="t"/>
          <a:lstStyle>
            <a:lvl1pPr marL="0" indent="0">
              <a:lnSpc>
                <a:spcPct val="100000"/>
              </a:lnSpc>
              <a:spcBef>
                <a:spcPts val="0"/>
              </a:spcBef>
              <a:buFontTx/>
              <a:buNone/>
              <a:defRPr sz="1300"/>
            </a:lvl1pPr>
            <a:lvl2pPr>
              <a:buFontTx/>
              <a:buNone/>
              <a:defRPr sz="1200"/>
            </a:lvl2pPr>
            <a:lvl3pPr>
              <a:buFontTx/>
              <a:buNone/>
              <a:defRPr sz="1000"/>
            </a:lvl3pPr>
            <a:lvl4pPr>
              <a:buFontTx/>
              <a:buNone/>
              <a:defRPr sz="900"/>
            </a:lvl4pPr>
            <a:lvl5pPr>
              <a:buFontTx/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975F11-2410-46AD-A4EF-50E6E693AC2C}" type="datetimeFigureOut">
              <a:rPr lang="cs-CZ" smtClean="0"/>
              <a:t>26.7.2013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F6A426C-3E2C-4D8B-9348-4E9B40C27D5D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975F11-2410-46AD-A4EF-50E6E693AC2C}" type="datetimeFigureOut">
              <a:rPr lang="cs-CZ" smtClean="0"/>
              <a:t>26.7.2013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F6A426C-3E2C-4D8B-9348-4E9B40C27D5D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781800" y="1143000"/>
            <a:ext cx="1905000" cy="5486400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1143000"/>
            <a:ext cx="6248400" cy="5486400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975F11-2410-46AD-A4EF-50E6E693AC2C}" type="datetimeFigureOut">
              <a:rPr lang="cs-CZ" smtClean="0"/>
              <a:t>26.7.2013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F6A426C-3E2C-4D8B-9348-4E9B40C27D5D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" name="Obdélník 27"/>
          <p:cNvSpPr/>
          <p:nvPr/>
        </p:nvSpPr>
        <p:spPr>
          <a:xfrm>
            <a:off x="1" y="366818"/>
            <a:ext cx="9144000" cy="84407"/>
          </a:xfrm>
          <a:prstGeom prst="rect">
            <a:avLst/>
          </a:prstGeom>
          <a:solidFill>
            <a:schemeClr val="accent2">
              <a:alpha val="5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9" name="Obdélník 28"/>
          <p:cNvSpPr/>
          <p:nvPr/>
        </p:nvSpPr>
        <p:spPr>
          <a:xfrm>
            <a:off x="0" y="-1"/>
            <a:ext cx="9144000" cy="310663"/>
          </a:xfrm>
          <a:prstGeom prst="rect">
            <a:avLst/>
          </a:prstGeom>
          <a:solidFill>
            <a:schemeClr val="tx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0" name="Obdélník 29"/>
          <p:cNvSpPr/>
          <p:nvPr/>
        </p:nvSpPr>
        <p:spPr>
          <a:xfrm>
            <a:off x="0" y="308276"/>
            <a:ext cx="9144001" cy="91441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1" name="Obdélník 30"/>
          <p:cNvSpPr/>
          <p:nvPr/>
        </p:nvSpPr>
        <p:spPr>
          <a:xfrm flipV="1">
            <a:off x="5410182" y="360246"/>
            <a:ext cx="3733819" cy="91087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2" name="Obdélník 31"/>
          <p:cNvSpPr/>
          <p:nvPr/>
        </p:nvSpPr>
        <p:spPr>
          <a:xfrm flipV="1">
            <a:off x="5410200" y="440112"/>
            <a:ext cx="3733801" cy="180035"/>
          </a:xfrm>
          <a:prstGeom prst="rect">
            <a:avLst/>
          </a:prstGeom>
          <a:solidFill>
            <a:schemeClr val="accent2">
              <a:alpha val="5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33" name="Zaoblený obdélník 32"/>
          <p:cNvSpPr/>
          <p:nvPr/>
        </p:nvSpPr>
        <p:spPr bwMode="white">
          <a:xfrm>
            <a:off x="5407339" y="497504"/>
            <a:ext cx="3063240" cy="27432"/>
          </a:xfrm>
          <a:prstGeom prst="roundRect">
            <a:avLst>
              <a:gd name="adj" fmla="val 16667"/>
            </a:avLst>
          </a:prstGeom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34" name="Zaoblený obdélník 33"/>
          <p:cNvSpPr/>
          <p:nvPr/>
        </p:nvSpPr>
        <p:spPr bwMode="white">
          <a:xfrm>
            <a:off x="7373646" y="588943"/>
            <a:ext cx="1600200" cy="36576"/>
          </a:xfrm>
          <a:prstGeom prst="roundRect">
            <a:avLst>
              <a:gd name="adj" fmla="val 16667"/>
            </a:avLst>
          </a:prstGeom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5" name="Obdélník 34"/>
          <p:cNvSpPr/>
          <p:nvPr/>
        </p:nvSpPr>
        <p:spPr bwMode="invGray">
          <a:xfrm>
            <a:off x="9084966" y="-2001"/>
            <a:ext cx="57626" cy="621792"/>
          </a:xfrm>
          <a:prstGeom prst="rect">
            <a:avLst/>
          </a:prstGeom>
          <a:solidFill>
            <a:srgbClr val="FFFFFF">
              <a:alpha val="65098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36" name="Obdélník 35"/>
          <p:cNvSpPr/>
          <p:nvPr/>
        </p:nvSpPr>
        <p:spPr bwMode="invGray">
          <a:xfrm>
            <a:off x="9044481" y="-2001"/>
            <a:ext cx="27432" cy="621792"/>
          </a:xfrm>
          <a:prstGeom prst="rect">
            <a:avLst/>
          </a:prstGeom>
          <a:solidFill>
            <a:srgbClr val="FFFFFF">
              <a:alpha val="65098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37" name="Obdélník 36"/>
          <p:cNvSpPr/>
          <p:nvPr/>
        </p:nvSpPr>
        <p:spPr bwMode="invGray">
          <a:xfrm>
            <a:off x="9025428" y="-2001"/>
            <a:ext cx="9144" cy="621792"/>
          </a:xfrm>
          <a:prstGeom prst="rect">
            <a:avLst/>
          </a:prstGeom>
          <a:solidFill>
            <a:srgbClr val="FFFFFF">
              <a:alpha val="60000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8" name="Obdélník 37"/>
          <p:cNvSpPr/>
          <p:nvPr/>
        </p:nvSpPr>
        <p:spPr bwMode="invGray">
          <a:xfrm>
            <a:off x="8975423" y="-2001"/>
            <a:ext cx="27432" cy="621792"/>
          </a:xfrm>
          <a:prstGeom prst="rect">
            <a:avLst/>
          </a:prstGeom>
          <a:solidFill>
            <a:srgbClr val="FFFFFF">
              <a:alpha val="40000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9" name="Obdélník 38"/>
          <p:cNvSpPr/>
          <p:nvPr/>
        </p:nvSpPr>
        <p:spPr bwMode="invGray">
          <a:xfrm>
            <a:off x="8915677" y="380"/>
            <a:ext cx="54864" cy="585216"/>
          </a:xfrm>
          <a:prstGeom prst="rect">
            <a:avLst/>
          </a:prstGeom>
          <a:solidFill>
            <a:srgbClr val="FFFFFF">
              <a:alpha val="20000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40" name="Obdélník 39"/>
          <p:cNvSpPr/>
          <p:nvPr/>
        </p:nvSpPr>
        <p:spPr bwMode="invGray">
          <a:xfrm>
            <a:off x="8873475" y="380"/>
            <a:ext cx="9144" cy="585216"/>
          </a:xfrm>
          <a:prstGeom prst="rect">
            <a:avLst/>
          </a:prstGeom>
          <a:solidFill>
            <a:srgbClr val="FFFFFF">
              <a:alpha val="30196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1143000"/>
            <a:ext cx="8229600" cy="106680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457200" y="2249424"/>
            <a:ext cx="8229600" cy="4325112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6586536" y="612648"/>
            <a:ext cx="957264" cy="457200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800">
                <a:solidFill>
                  <a:schemeClr val="accent2"/>
                </a:solidFill>
              </a:defRPr>
            </a:lvl1pPr>
          </a:lstStyle>
          <a:p>
            <a:fld id="{0C975F11-2410-46AD-A4EF-50E6E693AC2C}" type="datetimeFigureOut">
              <a:rPr lang="cs-CZ" smtClean="0"/>
              <a:t>26.7.2013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5257800" y="612648"/>
            <a:ext cx="1325880" cy="457200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800">
                <a:solidFill>
                  <a:schemeClr val="accent2"/>
                </a:solidFill>
              </a:defRPr>
            </a:lvl1pPr>
          </a:lstStyle>
          <a:p>
            <a:endParaRPr lang="cs-CZ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8174736" y="2272"/>
            <a:ext cx="762000" cy="365760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800">
                <a:solidFill>
                  <a:srgbClr val="FFFFFF"/>
                </a:solidFill>
              </a:defRPr>
            </a:lvl1pPr>
          </a:lstStyle>
          <a:p>
            <a:fld id="{3F6A426C-3E2C-4D8B-9348-4E9B40C27D5D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961" r:id="rId1"/>
    <p:sldLayoutId id="2147483962" r:id="rId2"/>
    <p:sldLayoutId id="2147483963" r:id="rId3"/>
    <p:sldLayoutId id="2147483964" r:id="rId4"/>
    <p:sldLayoutId id="2147483965" r:id="rId5"/>
    <p:sldLayoutId id="2147483966" r:id="rId6"/>
    <p:sldLayoutId id="2147483967" r:id="rId7"/>
    <p:sldLayoutId id="2147483968" r:id="rId8"/>
    <p:sldLayoutId id="2147483969" r:id="rId9"/>
    <p:sldLayoutId id="2147483970" r:id="rId10"/>
    <p:sldLayoutId id="2147483971" r:id="rId11"/>
  </p:sldLayoutIdLst>
  <p:txStyles>
    <p:titleStyle>
      <a:lvl1pPr algn="l" rtl="0" eaLnBrk="1" latinLnBrk="0" hangingPunct="1">
        <a:spcBef>
          <a:spcPct val="0"/>
        </a:spcBef>
        <a:buNone/>
        <a:defRPr kumimoji="0" sz="4000" kern="120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365760" indent="-256032" algn="l" rtl="0" eaLnBrk="1" latinLnBrk="0" hangingPunct="1">
        <a:spcBef>
          <a:spcPts val="300"/>
        </a:spcBef>
        <a:buClr>
          <a:schemeClr val="accent3"/>
        </a:buClr>
        <a:buFont typeface="Georgia"/>
        <a:buChar char="•"/>
        <a:defRPr kumimoji="0"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58368" indent="-246888" algn="l" rtl="0" eaLnBrk="1" latinLnBrk="0" hangingPunct="1">
        <a:spcBef>
          <a:spcPts val="300"/>
        </a:spcBef>
        <a:buClr>
          <a:schemeClr val="accent2"/>
        </a:buClr>
        <a:buFont typeface="Georgia"/>
        <a:buChar char="▫"/>
        <a:defRPr kumimoji="0" sz="2600" kern="1200">
          <a:solidFill>
            <a:schemeClr val="accent2"/>
          </a:solidFill>
          <a:latin typeface="+mn-lt"/>
          <a:ea typeface="+mn-ea"/>
          <a:cs typeface="+mn-cs"/>
        </a:defRPr>
      </a:lvl2pPr>
      <a:lvl3pPr marL="923544" indent="-219456" algn="l" rtl="0" eaLnBrk="1" latinLnBrk="0" hangingPunct="1">
        <a:spcBef>
          <a:spcPts val="300"/>
        </a:spcBef>
        <a:buClr>
          <a:schemeClr val="accent1"/>
        </a:buClr>
        <a:buFont typeface="Wingdings 2"/>
        <a:buChar char=""/>
        <a:defRPr kumimoji="0" sz="2400" kern="1200">
          <a:solidFill>
            <a:schemeClr val="accent1"/>
          </a:solidFill>
          <a:latin typeface="+mn-lt"/>
          <a:ea typeface="+mn-ea"/>
          <a:cs typeface="+mn-cs"/>
        </a:defRPr>
      </a:lvl3pPr>
      <a:lvl4pPr marL="1179576" indent="-201168" algn="l" rtl="0" eaLnBrk="1" latinLnBrk="0" hangingPunct="1">
        <a:spcBef>
          <a:spcPts val="300"/>
        </a:spcBef>
        <a:buClr>
          <a:schemeClr val="accent1"/>
        </a:buClr>
        <a:buFont typeface="Wingdings 2"/>
        <a:buChar char=""/>
        <a:defRPr kumimoji="0" sz="2200" kern="1200">
          <a:solidFill>
            <a:schemeClr val="accent1"/>
          </a:solidFill>
          <a:latin typeface="+mn-lt"/>
          <a:ea typeface="+mn-ea"/>
          <a:cs typeface="+mn-cs"/>
        </a:defRPr>
      </a:lvl4pPr>
      <a:lvl5pPr marL="1389888" indent="-182880" algn="l" rtl="0" eaLnBrk="1" latinLnBrk="0" hangingPunct="1">
        <a:spcBef>
          <a:spcPts val="300"/>
        </a:spcBef>
        <a:buClr>
          <a:schemeClr val="accent3"/>
        </a:buClr>
        <a:buFont typeface="Georgia"/>
        <a:buChar char="▫"/>
        <a:defRPr kumimoji="0" sz="2000" kern="1200">
          <a:solidFill>
            <a:schemeClr val="accent3"/>
          </a:solidFill>
          <a:latin typeface="+mn-lt"/>
          <a:ea typeface="+mn-ea"/>
          <a:cs typeface="+mn-cs"/>
        </a:defRPr>
      </a:lvl5pPr>
      <a:lvl6pPr marL="1609344" indent="-182880" algn="l" rtl="0" eaLnBrk="1" latinLnBrk="0" hangingPunct="1">
        <a:spcBef>
          <a:spcPts val="300"/>
        </a:spcBef>
        <a:buClr>
          <a:schemeClr val="accent3"/>
        </a:buClr>
        <a:buFont typeface="Georgia"/>
        <a:buChar char="▫"/>
        <a:defRPr kumimoji="0" sz="1800" kern="1200">
          <a:solidFill>
            <a:schemeClr val="accent3"/>
          </a:solidFill>
          <a:latin typeface="+mn-lt"/>
          <a:ea typeface="+mn-ea"/>
          <a:cs typeface="+mn-cs"/>
        </a:defRPr>
      </a:lvl6pPr>
      <a:lvl7pPr marL="1828800" indent="-182880" algn="l" rtl="0" eaLnBrk="1" latinLnBrk="0" hangingPunct="1">
        <a:spcBef>
          <a:spcPts val="300"/>
        </a:spcBef>
        <a:buClr>
          <a:schemeClr val="accent3"/>
        </a:buClr>
        <a:buFont typeface="Georgia"/>
        <a:buChar char="▫"/>
        <a:defRPr kumimoji="0" sz="1600" kern="1200">
          <a:solidFill>
            <a:schemeClr val="accent3"/>
          </a:solidFill>
          <a:latin typeface="+mn-lt"/>
          <a:ea typeface="+mn-ea"/>
          <a:cs typeface="+mn-cs"/>
        </a:defRPr>
      </a:lvl7pPr>
      <a:lvl8pPr marL="2029968" indent="-182880" algn="l" rtl="0" eaLnBrk="1" latinLnBrk="0" hangingPunct="1">
        <a:spcBef>
          <a:spcPts val="300"/>
        </a:spcBef>
        <a:buClr>
          <a:schemeClr val="accent3"/>
        </a:buClr>
        <a:buFont typeface="Georgia"/>
        <a:buChar char="◦"/>
        <a:defRPr kumimoji="0" sz="1500" kern="1200">
          <a:solidFill>
            <a:schemeClr val="accent3"/>
          </a:solidFill>
          <a:latin typeface="+mn-lt"/>
          <a:ea typeface="+mn-ea"/>
          <a:cs typeface="+mn-cs"/>
        </a:defRPr>
      </a:lvl8pPr>
      <a:lvl9pPr marL="2240280" indent="-182880" algn="l" rtl="0" eaLnBrk="1" latinLnBrk="0" hangingPunct="1">
        <a:spcBef>
          <a:spcPts val="300"/>
        </a:spcBef>
        <a:buClr>
          <a:schemeClr val="accent3"/>
        </a:buClr>
        <a:buFont typeface="Georgia"/>
        <a:buChar char="◦"/>
        <a:defRPr kumimoji="0" sz="1400" kern="1200" baseline="0">
          <a:solidFill>
            <a:schemeClr val="accent3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2.pn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1.xml"/></Relationships>
</file>

<file path=ppt/slides/_rels/slide5.xml.rels><?xml version="1.0" encoding="UTF-8" standalone="yes"?>
<Relationships xmlns="http://schemas.openxmlformats.org/package/2006/relationships"><Relationship Id="rId3" Type="http://schemas.microsoft.com/office/2007/relationships/hdphoto" Target="../media/hdphoto1.wdp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5.png"/><Relationship Id="rId4" Type="http://schemas.openxmlformats.org/officeDocument/2006/relationships/image" Target="../media/image3.wmf"/></Relationships>
</file>

<file path=ppt/slides/_rels/slide6.xml.rels><?xml version="1.0" encoding="UTF-8" standalone="yes"?>
<Relationships xmlns="http://schemas.openxmlformats.org/package/2006/relationships"><Relationship Id="rId3" Type="http://schemas.microsoft.com/office/2007/relationships/hdphoto" Target="../media/hdphoto1.wdp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6.jpeg"/><Relationship Id="rId4" Type="http://schemas.openxmlformats.org/officeDocument/2006/relationships/image" Target="../media/image3.wmf"/></Relationships>
</file>

<file path=ppt/slides/_rels/slide7.xml.rels><?xml version="1.0" encoding="UTF-8" standalone="yes"?>
<Relationships xmlns="http://schemas.openxmlformats.org/package/2006/relationships"><Relationship Id="rId8" Type="http://schemas.openxmlformats.org/officeDocument/2006/relationships/image" Target="../media/image10.png"/><Relationship Id="rId3" Type="http://schemas.microsoft.com/office/2007/relationships/hdphoto" Target="../media/hdphoto1.wdp"/><Relationship Id="rId7" Type="http://schemas.openxmlformats.org/officeDocument/2006/relationships/image" Target="../media/image9.jpeg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8.jpeg"/><Relationship Id="rId11" Type="http://schemas.openxmlformats.org/officeDocument/2006/relationships/image" Target="../media/image13.jpeg"/><Relationship Id="rId5" Type="http://schemas.openxmlformats.org/officeDocument/2006/relationships/image" Target="../media/image3.wmf"/><Relationship Id="rId10" Type="http://schemas.openxmlformats.org/officeDocument/2006/relationships/image" Target="../media/image12.jpeg"/><Relationship Id="rId4" Type="http://schemas.openxmlformats.org/officeDocument/2006/relationships/image" Target="../media/image7.jpeg"/><Relationship Id="rId9" Type="http://schemas.openxmlformats.org/officeDocument/2006/relationships/image" Target="../media/image11.jpeg"/></Relationships>
</file>

<file path=ppt/slides/_rels/slide8.xml.rels><?xml version="1.0" encoding="UTF-8" standalone="yes"?>
<Relationships xmlns="http://schemas.openxmlformats.org/package/2006/relationships"><Relationship Id="rId3" Type="http://schemas.microsoft.com/office/2007/relationships/hdphoto" Target="../media/hdphoto1.wdp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14.png"/><Relationship Id="rId4" Type="http://schemas.openxmlformats.org/officeDocument/2006/relationships/image" Target="../media/image3.wmf"/></Relationships>
</file>

<file path=ppt/slides/_rels/slide9.xml.rels><?xml version="1.0" encoding="UTF-8" standalone="yes"?>
<Relationships xmlns="http://schemas.openxmlformats.org/package/2006/relationships"><Relationship Id="rId3" Type="http://schemas.microsoft.com/office/2007/relationships/hdphoto" Target="../media/hdphoto1.wdp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14.png"/><Relationship Id="rId4" Type="http://schemas.openxmlformats.org/officeDocument/2006/relationships/image" Target="../media/image3.wmf"/></Relationships>
</file>

<file path=ppt/slides/_rels/slide10.xml.rels><?xml version="1.0" encoding="UTF-8" standalone="yes"?>
<Relationships xmlns="http://schemas.openxmlformats.org/package/2006/relationships"><Relationship Id="rId3" Type="http://schemas.microsoft.com/office/2007/relationships/hdphoto" Target="../media/hdphoto1.wdp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6.jpeg"/><Relationship Id="rId5" Type="http://schemas.openxmlformats.org/officeDocument/2006/relationships/image" Target="../media/image15.gif"/><Relationship Id="rId4" Type="http://schemas.openxmlformats.org/officeDocument/2006/relationships/image" Target="../media/image3.wmf"/></Relationships>
</file>

<file path=ppt/slides/_rels/slide11.xml.rels><?xml version="1.0" encoding="UTF-8" standalone="yes"?>
<Relationships xmlns="http://schemas.openxmlformats.org/package/2006/relationships"><Relationship Id="rId3" Type="http://schemas.microsoft.com/office/2007/relationships/hdphoto" Target="../media/hdphoto1.wdp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17.jpeg"/><Relationship Id="rId4" Type="http://schemas.openxmlformats.org/officeDocument/2006/relationships/image" Target="../media/image3.wmf"/></Relationships>
</file>

<file path=ppt/slides/_rels/slide12.xml.rels><?xml version="1.0" encoding="UTF-8" standalone="yes"?>
<Relationships xmlns="http://schemas.openxmlformats.org/package/2006/relationships"><Relationship Id="rId3" Type="http://schemas.microsoft.com/office/2007/relationships/hdphoto" Target="../media/hdphoto1.wdp"/><Relationship Id="rId7" Type="http://schemas.openxmlformats.org/officeDocument/2006/relationships/image" Target="../media/image20.jpeg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9.gif"/><Relationship Id="rId5" Type="http://schemas.openxmlformats.org/officeDocument/2006/relationships/image" Target="../media/image18.jpeg"/><Relationship Id="rId4" Type="http://schemas.openxmlformats.org/officeDocument/2006/relationships/image" Target="../media/image3.wmf"/></Relationships>
</file>

<file path=ppt/slides/_rels/slide13.xml.rels><?xml version="1.0" encoding="UTF-8" standalone="yes"?>
<Relationships xmlns="http://schemas.openxmlformats.org/package/2006/relationships"><Relationship Id="rId3" Type="http://schemas.microsoft.com/office/2007/relationships/hdphoto" Target="../media/hdphoto1.wdp"/><Relationship Id="rId7" Type="http://schemas.openxmlformats.org/officeDocument/2006/relationships/image" Target="../media/image21.png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7.xml"/><Relationship Id="rId6" Type="http://schemas.microsoft.com/office/2007/relationships/hdphoto" Target="../media/hdphoto2.wdp"/><Relationship Id="rId5" Type="http://schemas.openxmlformats.org/officeDocument/2006/relationships/image" Target="../media/image21.jpeg"/><Relationship Id="rId4" Type="http://schemas.openxmlformats.org/officeDocument/2006/relationships/image" Target="../media/image3.wmf"/></Relationships>
</file>

<file path=ppt/slides/_rels/slide14.xml.rels><?xml version="1.0" encoding="UTF-8" standalone="yes"?>
<Relationships xmlns="http://schemas.openxmlformats.org/package/2006/relationships"><Relationship Id="rId3" Type="http://schemas.microsoft.com/office/2007/relationships/hdphoto" Target="../media/hdphoto1.wdp"/><Relationship Id="rId7" Type="http://schemas.openxmlformats.org/officeDocument/2006/relationships/image" Target="../media/image23.png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22.png"/><Relationship Id="rId5" Type="http://schemas.openxmlformats.org/officeDocument/2006/relationships/image" Target="../media/image14.png"/><Relationship Id="rId4" Type="http://schemas.openxmlformats.org/officeDocument/2006/relationships/image" Target="../media/image3.wmf"/></Relationships>
</file>

<file path=ppt/slides/_rels/slide15.xml.rels><?xml version="1.0" encoding="UTF-8" standalone="yes"?>
<Relationships xmlns="http://schemas.openxmlformats.org/package/2006/relationships"><Relationship Id="rId3" Type="http://schemas.microsoft.com/office/2007/relationships/hdphoto" Target="../media/hdphoto1.wdp"/><Relationship Id="rId7" Type="http://schemas.openxmlformats.org/officeDocument/2006/relationships/image" Target="../media/image25.png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24.png"/><Relationship Id="rId5" Type="http://schemas.openxmlformats.org/officeDocument/2006/relationships/image" Target="../media/image14.png"/><Relationship Id="rId4" Type="http://schemas.openxmlformats.org/officeDocument/2006/relationships/image" Target="../media/image3.wmf"/></Relationships>
</file>

<file path=ppt/slides/_rels/slide16.xml.rels><?xml version="1.0" encoding="UTF-8" standalone="yes"?>
<Relationships xmlns="http://schemas.openxmlformats.org/package/2006/relationships"><Relationship Id="rId3" Type="http://schemas.microsoft.com/office/2007/relationships/hdphoto" Target="../media/hdphoto1.wdp"/><Relationship Id="rId7" Type="http://schemas.openxmlformats.org/officeDocument/2006/relationships/image" Target="../media/image27.png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7.xml"/><Relationship Id="rId6" Type="http://schemas.microsoft.com/office/2007/relationships/hdphoto" Target="../media/hdphoto2.wdp"/><Relationship Id="rId5" Type="http://schemas.openxmlformats.org/officeDocument/2006/relationships/image" Target="../media/image22.jpeg"/><Relationship Id="rId4" Type="http://schemas.openxmlformats.org/officeDocument/2006/relationships/image" Target="../media/image3.wmf"/></Relationships>
</file>

<file path=ppt/slides/_rels/slide17.xml.rels><?xml version="1.0" encoding="UTF-8" standalone="yes"?>
<Relationships xmlns="http://schemas.openxmlformats.org/package/2006/relationships"><Relationship Id="rId8" Type="http://schemas.openxmlformats.org/officeDocument/2006/relationships/hyperlink" Target="http://cs.wikipedia.org/w/index.php?title=Ganymed_(m%C4%9Bs%C3%ADc)&amp;oldid=9859081" TargetMode="External"/><Relationship Id="rId3" Type="http://schemas.microsoft.com/office/2007/relationships/hdphoto" Target="../media/hdphoto1.wdp"/><Relationship Id="rId7" Type="http://schemas.openxmlformats.org/officeDocument/2006/relationships/hyperlink" Target="http://pl.wikipedia.org/w/index.php?title=Kula&amp;oldid=36368896" TargetMode="External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7.xml"/><Relationship Id="rId6" Type="http://schemas.openxmlformats.org/officeDocument/2006/relationships/hyperlink" Target="http://www.astro.cz/clanek/5331" TargetMode="External"/><Relationship Id="rId5" Type="http://schemas.openxmlformats.org/officeDocument/2006/relationships/hyperlink" Target="http://cs.wikipedia.org/w/index.php?title=Koule&amp;oldid=10313126" TargetMode="External"/><Relationship Id="rId10" Type="http://schemas.openxmlformats.org/officeDocument/2006/relationships/hyperlink" Target="http://cs.wikipedia.org/w/index.php?title=Mercatorovo_zobrazen%C3%AD&amp;oldid=10090850" TargetMode="External"/><Relationship Id="rId4" Type="http://schemas.openxmlformats.org/officeDocument/2006/relationships/image" Target="../media/image3.wmf"/><Relationship Id="rId9" Type="http://schemas.openxmlformats.org/officeDocument/2006/relationships/hyperlink" Target="http://cs.wikipedia.org/w/index.php?title=M%C4%9Bs%C3%ADc&amp;oldid=10290665" TargetMode="External"/></Relationships>
</file>

<file path=ppt/slides/_rels/slide18.xml.rels><?xml version="1.0" encoding="UTF-8" standalone="yes"?>
<Relationships xmlns="http://schemas.openxmlformats.org/package/2006/relationships"><Relationship Id="rId8" Type="http://schemas.openxmlformats.org/officeDocument/2006/relationships/hyperlink" Target="http://www.posters.cz/plakaty/planetary-visions-psychical-map-of-the-world-v13251" TargetMode="External"/><Relationship Id="rId3" Type="http://schemas.microsoft.com/office/2007/relationships/hdphoto" Target="../media/hdphoto1.wdp"/><Relationship Id="rId7" Type="http://schemas.openxmlformats.org/officeDocument/2006/relationships/hyperlink" Target="http://www.tmapy.cz/public/tmapy/cz/_geodata/*geodata_kartografie/nastenne_mapy/!mapa_fyz.html" TargetMode="External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7.xml"/><Relationship Id="rId6" Type="http://schemas.openxmlformats.org/officeDocument/2006/relationships/hyperlink" Target="http://mapasveta.info/svet/index.html" TargetMode="External"/><Relationship Id="rId5" Type="http://schemas.openxmlformats.org/officeDocument/2006/relationships/hyperlink" Target="http://office.microsoft.com/" TargetMode="External"/><Relationship Id="rId4" Type="http://schemas.openxmlformats.org/officeDocument/2006/relationships/image" Target="../media/image3.wmf"/><Relationship Id="rId9" Type="http://schemas.openxmlformats.org/officeDocument/2006/relationships/hyperlink" Target="http://www.posters.cz/plakaty/mapa-sveta-zlaty-inkoust-17-stoleti-v7249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117814396"/>
              </p:ext>
            </p:extLst>
          </p:nvPr>
        </p:nvGraphicFramePr>
        <p:xfrm>
          <a:off x="539552" y="404664"/>
          <a:ext cx="8208912" cy="237626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79712" y="5589240"/>
            <a:ext cx="5407025" cy="10493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369272279"/>
              </p:ext>
            </p:extLst>
          </p:nvPr>
        </p:nvGraphicFramePr>
        <p:xfrm>
          <a:off x="1691680" y="2852936"/>
          <a:ext cx="7056784" cy="2207490"/>
        </p:xfrm>
        <a:graphic>
          <a:graphicData uri="http://schemas.openxmlformats.org/drawingml/2006/table">
            <a:tbl>
              <a:tblPr firstRow="1" bandRow="1">
                <a:effectLst/>
                <a:tableStyleId>{5C22544A-7EE6-4342-B048-85BDC9FD1C3A}</a:tableStyleId>
              </a:tblPr>
              <a:tblGrid>
                <a:gridCol w="3456384"/>
                <a:gridCol w="3600400"/>
              </a:tblGrid>
              <a:tr h="312035">
                <a:tc>
                  <a:txBody>
                    <a:bodyPr/>
                    <a:lstStyle/>
                    <a:p>
                      <a:r>
                        <a:rPr lang="cs-CZ" sz="1300" b="0" dirty="0" smtClean="0"/>
                        <a:t>NÁZEV</a:t>
                      </a:r>
                      <a:r>
                        <a:rPr lang="cs-CZ" sz="1300" b="0" baseline="0" dirty="0" smtClean="0"/>
                        <a:t> A ČÍSLO MATERIÁLU:</a:t>
                      </a:r>
                      <a:endParaRPr lang="cs-CZ" sz="1300" b="0" dirty="0"/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tc>
                  <a:txBody>
                    <a:bodyPr/>
                    <a:lstStyle/>
                    <a:p>
                      <a:r>
                        <a:rPr lang="cs-CZ" sz="1600" smtClean="0">
                          <a:latin typeface="Times New Roman" pitchFamily="18" charset="0"/>
                          <a:cs typeface="Times New Roman" pitchFamily="18" charset="0"/>
                        </a:rPr>
                        <a:t>VY_32_INOVACE_16_S11-M-9</a:t>
                      </a:r>
                      <a:endParaRPr lang="cs-CZ" sz="16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</a:tr>
              <a:tr h="312035"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VYTVOŘENO:</a:t>
                      </a:r>
                      <a:endParaRPr lang="cs-CZ" sz="1400" dirty="0"/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>
                          <a:latin typeface="Times New Roman" pitchFamily="18" charset="0"/>
                          <a:cs typeface="Times New Roman" pitchFamily="18" charset="0"/>
                        </a:rPr>
                        <a:t>Duben 2013</a:t>
                      </a:r>
                      <a:endParaRPr lang="cs-CZ" sz="1400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</a:tr>
              <a:tr h="312035"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AUTOR:</a:t>
                      </a:r>
                      <a:endParaRPr lang="cs-CZ" sz="1400" dirty="0"/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1400" b="1" dirty="0" smtClean="0">
                          <a:latin typeface="Times New Roman" pitchFamily="18" charset="0"/>
                          <a:cs typeface="Times New Roman" pitchFamily="18" charset="0"/>
                        </a:rPr>
                        <a:t>Zdeňka </a:t>
                      </a:r>
                      <a:r>
                        <a:rPr lang="cs-CZ" sz="1400" b="1" dirty="0" err="1" smtClean="0">
                          <a:latin typeface="Times New Roman" pitchFamily="18" charset="0"/>
                          <a:cs typeface="Times New Roman" pitchFamily="18" charset="0"/>
                        </a:rPr>
                        <a:t>Špinlerová</a:t>
                      </a:r>
                      <a:endParaRPr lang="cs-CZ" sz="1400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</a:tr>
              <a:tr h="312035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dirty="0" smtClean="0"/>
                        <a:t>VZDĚLÁVACÍ</a:t>
                      </a:r>
                      <a:r>
                        <a:rPr lang="cs-CZ" sz="1400" baseline="0" dirty="0" smtClean="0"/>
                        <a:t> OBLAST:</a:t>
                      </a:r>
                      <a:endParaRPr lang="cs-CZ" sz="1400" dirty="0" smtClean="0"/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>
                          <a:latin typeface="Times New Roman" pitchFamily="18" charset="0"/>
                          <a:cs typeface="Times New Roman" pitchFamily="18" charset="0"/>
                        </a:rPr>
                        <a:t>Matematika a její aplikace</a:t>
                      </a:r>
                      <a:endParaRPr lang="cs-CZ" sz="1400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</a:tr>
              <a:tr h="312035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dirty="0" smtClean="0"/>
                        <a:t>VZDĚLÁVACÍ</a:t>
                      </a:r>
                      <a:r>
                        <a:rPr lang="cs-CZ" sz="1400" baseline="0" dirty="0" smtClean="0"/>
                        <a:t> OBOR:</a:t>
                      </a:r>
                      <a:endParaRPr lang="cs-CZ" sz="1400" dirty="0" smtClean="0"/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>
                          <a:latin typeface="Times New Roman" pitchFamily="18" charset="0"/>
                          <a:cs typeface="Times New Roman" pitchFamily="18" charset="0"/>
                        </a:rPr>
                        <a:t>Matematika a její aplikace</a:t>
                      </a:r>
                      <a:endParaRPr lang="cs-CZ" sz="1400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</a:tr>
              <a:tr h="312035"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SADA:</a:t>
                      </a:r>
                      <a:endParaRPr lang="cs-CZ" sz="1400" dirty="0"/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>
                          <a:latin typeface="Times New Roman" pitchFamily="18" charset="0"/>
                          <a:cs typeface="Times New Roman" pitchFamily="18" charset="0"/>
                        </a:rPr>
                        <a:t>Matematika pro 9. ročník</a:t>
                      </a:r>
                      <a:endParaRPr lang="cs-CZ" sz="1400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</a:tr>
              <a:tr h="312035"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NÁZEV VZDĚLÁVACÍHO MATERIÁLU:</a:t>
                      </a:r>
                      <a:endParaRPr lang="cs-CZ" sz="1400" dirty="0"/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>
                          <a:latin typeface="Times New Roman" pitchFamily="18" charset="0"/>
                          <a:cs typeface="Times New Roman" pitchFamily="18" charset="0"/>
                        </a:rPr>
                        <a:t>Koule</a:t>
                      </a:r>
                      <a:endParaRPr lang="cs-CZ" sz="1400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04728108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9552" y="692696"/>
            <a:ext cx="8280920" cy="418058"/>
          </a:xfrm>
          <a:solidFill>
            <a:schemeClr val="tx2">
              <a:lumMod val="20000"/>
              <a:lumOff val="80000"/>
            </a:schemeClr>
          </a:solidFill>
          <a:ln w="12700" cmpd="dbl">
            <a:solidFill>
              <a:schemeClr val="tx2">
                <a:lumMod val="75000"/>
              </a:schemeClr>
            </a:solidFill>
            <a:prstDash val="solid"/>
          </a:ln>
          <a:effectLst>
            <a:outerShdw blurRad="50800" dist="38100" dir="8100000" algn="tr" rotWithShape="0">
              <a:prstClr val="black">
                <a:alpha val="40000"/>
              </a:prstClr>
            </a:outerShdw>
          </a:effectLst>
        </p:spPr>
        <p:txBody>
          <a:bodyPr>
            <a:normAutofit fontScale="90000"/>
          </a:bodyPr>
          <a:lstStyle/>
          <a:p>
            <a:pPr algn="ctr"/>
            <a:r>
              <a:rPr lang="cs-CZ" sz="2800" dirty="0" smtClean="0">
                <a:solidFill>
                  <a:schemeClr val="tx1">
                    <a:lumMod val="85000"/>
                    <a:lumOff val="1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ANOTACE</a:t>
            </a:r>
            <a:r>
              <a:rPr lang="cs-CZ" sz="28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:</a:t>
            </a:r>
            <a:endParaRPr lang="cs-CZ" sz="28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406186523"/>
              </p:ext>
            </p:extLst>
          </p:nvPr>
        </p:nvGraphicFramePr>
        <p:xfrm>
          <a:off x="539552" y="3573016"/>
          <a:ext cx="8280920" cy="2422016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3312368"/>
                <a:gridCol w="4968552"/>
              </a:tblGrid>
              <a:tr h="360040">
                <a:tc>
                  <a:txBody>
                    <a:bodyPr/>
                    <a:lstStyle/>
                    <a:p>
                      <a:r>
                        <a:rPr lang="cs-CZ" sz="1300" dirty="0" smtClean="0"/>
                        <a:t>ROČNÍK</a:t>
                      </a:r>
                      <a:r>
                        <a:rPr lang="cs-CZ" sz="1300" baseline="0" dirty="0" smtClean="0"/>
                        <a:t>:</a:t>
                      </a:r>
                      <a:endParaRPr lang="cs-CZ" sz="1300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dirty="0" smtClean="0">
                          <a:latin typeface="Times New Roman" pitchFamily="18" charset="0"/>
                          <a:cs typeface="Times New Roman" pitchFamily="18" charset="0"/>
                        </a:rPr>
                        <a:t>9.</a:t>
                      </a:r>
                      <a:endParaRPr lang="cs-CZ" sz="14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32048">
                <a:tc>
                  <a:txBody>
                    <a:bodyPr/>
                    <a:lstStyle/>
                    <a:p>
                      <a:r>
                        <a:rPr lang="cs-CZ" sz="1300" b="1" dirty="0" smtClean="0"/>
                        <a:t>DRUH UČEBNÍHO MATERIÁLU:</a:t>
                      </a:r>
                      <a:endParaRPr lang="cs-CZ" sz="1300" b="1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dirty="0" smtClean="0">
                          <a:latin typeface="Times New Roman" pitchFamily="18" charset="0"/>
                          <a:cs typeface="Times New Roman" pitchFamily="18" charset="0"/>
                        </a:rPr>
                        <a:t>Prezentace</a:t>
                      </a:r>
                      <a:endParaRPr lang="cs-CZ" sz="14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57400">
                <a:tc>
                  <a:txBody>
                    <a:bodyPr/>
                    <a:lstStyle/>
                    <a:p>
                      <a:r>
                        <a:rPr lang="cs-CZ" sz="1300" b="1" dirty="0" smtClean="0"/>
                        <a:t>STUPEŇ</a:t>
                      </a:r>
                      <a:r>
                        <a:rPr lang="cs-CZ" sz="1300" b="1" baseline="0" dirty="0" smtClean="0"/>
                        <a:t> A TYP VZDĚLÁVÁNÍ:</a:t>
                      </a:r>
                      <a:endParaRPr lang="cs-CZ" sz="1300" b="1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dirty="0" smtClean="0">
                          <a:latin typeface="Times New Roman" pitchFamily="18" charset="0"/>
                          <a:cs typeface="Times New Roman" pitchFamily="18" charset="0"/>
                        </a:rPr>
                        <a:t>Základní</a:t>
                      </a:r>
                      <a:r>
                        <a:rPr lang="cs-CZ" sz="140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 vzdělávání – druhý stupeň</a:t>
                      </a:r>
                      <a:endParaRPr lang="cs-CZ" sz="14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51680">
                <a:tc>
                  <a:txBody>
                    <a:bodyPr/>
                    <a:lstStyle/>
                    <a:p>
                      <a:r>
                        <a:rPr lang="cs-CZ" sz="1300" b="1" dirty="0" smtClean="0"/>
                        <a:t>POMŮCKY:</a:t>
                      </a:r>
                      <a:endParaRPr lang="cs-CZ" sz="1300" b="1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dirty="0" smtClean="0">
                          <a:latin typeface="Times New Roman" pitchFamily="18" charset="0"/>
                          <a:cs typeface="Times New Roman" pitchFamily="18" charset="0"/>
                        </a:rPr>
                        <a:t>Učebnice - kalkulačka</a:t>
                      </a:r>
                      <a:endParaRPr lang="cs-CZ" sz="14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566896">
                <a:tc>
                  <a:txBody>
                    <a:bodyPr/>
                    <a:lstStyle/>
                    <a:p>
                      <a:r>
                        <a:rPr lang="cs-CZ" sz="1300" b="1" dirty="0" smtClean="0"/>
                        <a:t>CÍL – INOVACE:</a:t>
                      </a:r>
                      <a:endParaRPr lang="cs-CZ" sz="1300" b="1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dirty="0" smtClean="0">
                          <a:latin typeface="Times New Roman" pitchFamily="18" charset="0"/>
                          <a:cs typeface="Times New Roman" pitchFamily="18" charset="0"/>
                        </a:rPr>
                        <a:t>Podporuje</a:t>
                      </a:r>
                      <a:r>
                        <a:rPr lang="cs-CZ" sz="140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 aktivní výklad i opakování učiva s využitím interaktivní tabule</a:t>
                      </a:r>
                      <a:endParaRPr lang="cs-CZ" sz="14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53952">
                <a:tc>
                  <a:txBody>
                    <a:bodyPr/>
                    <a:lstStyle/>
                    <a:p>
                      <a:r>
                        <a:rPr lang="cs-CZ" sz="1300" b="1" dirty="0" smtClean="0"/>
                        <a:t>METODICKÉ POKYNY:</a:t>
                      </a:r>
                      <a:endParaRPr lang="cs-CZ" sz="1300" b="1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kern="1200" dirty="0" smtClean="0">
                          <a:solidFill>
                            <a:schemeClr val="dk1"/>
                          </a:solidFill>
                          <a:effectLst/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Žáci doplňují myšlenkovou mapu pomocí pera</a:t>
                      </a:r>
                      <a:endParaRPr lang="cs-CZ" sz="1400" dirty="0" smtClean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245700709"/>
              </p:ext>
            </p:extLst>
          </p:nvPr>
        </p:nvGraphicFramePr>
        <p:xfrm>
          <a:off x="539552" y="1196752"/>
          <a:ext cx="8280920" cy="2232248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8280920"/>
              </a:tblGrid>
              <a:tr h="936104">
                <a:tc>
                  <a:txBody>
                    <a:bodyPr/>
                    <a:lstStyle/>
                    <a:p>
                      <a:r>
                        <a:rPr lang="cs-CZ" sz="1400" dirty="0" smtClean="0">
                          <a:latin typeface="Times New Roman" pitchFamily="18" charset="0"/>
                          <a:cs typeface="Times New Roman" pitchFamily="18" charset="0"/>
                        </a:rPr>
                        <a:t>Materiál slouží k seznámení  s </a:t>
                      </a:r>
                      <a:r>
                        <a:rPr lang="cs-CZ" sz="1400" dirty="0" smtClean="0">
                          <a:latin typeface="Times New Roman" pitchFamily="18" charset="0"/>
                          <a:cs typeface="Times New Roman" pitchFamily="18" charset="0"/>
                        </a:rPr>
                        <a:t>koulí</a:t>
                      </a:r>
                      <a:r>
                        <a:rPr lang="cs-CZ" sz="140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 jako prostorovým tělesem a výpočtem jejího objemu a povrchu.</a:t>
                      </a:r>
                      <a:endParaRPr lang="cs-CZ" sz="14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60040">
                <a:tc>
                  <a:txBody>
                    <a:bodyPr/>
                    <a:lstStyle/>
                    <a:p>
                      <a:r>
                        <a:rPr lang="cs-CZ" sz="1400" b="1" dirty="0" smtClean="0"/>
                        <a:t>OČEKÁVANÝ VÝSTUP:</a:t>
                      </a:r>
                      <a:endParaRPr lang="cs-CZ" sz="14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</a:tr>
              <a:tr h="936104">
                <a:tc>
                  <a:txBody>
                    <a:bodyPr/>
                    <a:lstStyle/>
                    <a:p>
                      <a:r>
                        <a:rPr lang="cs-CZ" sz="1400" b="0" dirty="0" smtClean="0">
                          <a:latin typeface="Times New Roman" pitchFamily="18" charset="0"/>
                          <a:cs typeface="Times New Roman" pitchFamily="18" charset="0"/>
                        </a:rPr>
                        <a:t>Žák se </a:t>
                      </a:r>
                      <a:r>
                        <a:rPr lang="cs-CZ" sz="1400" b="0" dirty="0" smtClean="0">
                          <a:latin typeface="Times New Roman" pitchFamily="18" charset="0"/>
                          <a:cs typeface="Times New Roman" pitchFamily="18" charset="0"/>
                        </a:rPr>
                        <a:t>pozná kouli,</a:t>
                      </a:r>
                      <a:r>
                        <a:rPr lang="cs-CZ" sz="1400" b="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 a umí vypočítat její objem a povrch</a:t>
                      </a:r>
                      <a:r>
                        <a:rPr lang="cs-CZ" sz="1400" b="0" dirty="0" smtClean="0">
                          <a:latin typeface="Times New Roman" pitchFamily="18" charset="0"/>
                          <a:cs typeface="Times New Roman" pitchFamily="18" charset="0"/>
                        </a:rPr>
                        <a:t>.</a:t>
                      </a:r>
                      <a:endParaRPr lang="cs-CZ" sz="1400" b="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8484944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p14:dur="0"/>
    </mc:Choice>
    <mc:Fallback>
      <p:transition/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115616" y="620688"/>
            <a:ext cx="7137287" cy="2470198"/>
          </a:xfrm>
          <a:solidFill>
            <a:srgbClr val="B7DBFF"/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txBody>
          <a:bodyPr anchor="ctr">
            <a:noAutofit/>
          </a:bodyPr>
          <a:lstStyle/>
          <a:p>
            <a:pPr algn="ctr"/>
            <a:r>
              <a:rPr lang="cs-CZ" sz="6600" b="1" dirty="0" smtClean="0">
                <a:ln w="12700">
                  <a:solidFill>
                    <a:schemeClr val="accent1">
                      <a:lumMod val="75000"/>
                    </a:schemeClr>
                  </a:solidFill>
                </a:ln>
                <a:solidFill>
                  <a:srgbClr val="009900"/>
                </a:solidFill>
              </a:rPr>
              <a:t>MATEMATIKA</a:t>
            </a:r>
            <a:br>
              <a:rPr lang="cs-CZ" sz="6600" b="1" dirty="0" smtClean="0">
                <a:ln w="12700">
                  <a:solidFill>
                    <a:schemeClr val="accent1">
                      <a:lumMod val="75000"/>
                    </a:schemeClr>
                  </a:solidFill>
                </a:ln>
                <a:solidFill>
                  <a:srgbClr val="009900"/>
                </a:solidFill>
              </a:rPr>
            </a:br>
            <a:r>
              <a:rPr lang="cs-CZ" sz="6600" b="1" dirty="0" smtClean="0">
                <a:ln w="12700">
                  <a:solidFill>
                    <a:schemeClr val="accent1">
                      <a:lumMod val="75000"/>
                    </a:schemeClr>
                  </a:solidFill>
                </a:ln>
                <a:solidFill>
                  <a:srgbClr val="009900"/>
                </a:solidFill>
              </a:rPr>
              <a:t>9. ročník</a:t>
            </a:r>
            <a:endParaRPr lang="cs-CZ" sz="6600" b="1" dirty="0">
              <a:ln w="12700">
                <a:solidFill>
                  <a:schemeClr val="accent1">
                    <a:lumMod val="75000"/>
                  </a:schemeClr>
                </a:solidFill>
              </a:ln>
              <a:solidFill>
                <a:srgbClr val="009900"/>
              </a:solidFill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115616" y="4524918"/>
            <a:ext cx="7200800" cy="1656184"/>
          </a:xfrm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>
            <a:normAutofit/>
          </a:bodyPr>
          <a:lstStyle/>
          <a:p>
            <a:pPr algn="ctr"/>
            <a:r>
              <a:rPr lang="cs-CZ" sz="5400" b="1" cap="all" dirty="0" smtClean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4">
                        <a:shade val="20000"/>
                        <a:satMod val="245000"/>
                      </a:schemeClr>
                    </a:gs>
                    <a:gs pos="43000">
                      <a:schemeClr val="accent4">
                        <a:satMod val="255000"/>
                      </a:schemeClr>
                    </a:gs>
                    <a:gs pos="48000">
                      <a:schemeClr val="accent4">
                        <a:shade val="85000"/>
                        <a:satMod val="255000"/>
                      </a:schemeClr>
                    </a:gs>
                    <a:gs pos="100000">
                      <a:schemeClr val="accent4">
                        <a:shade val="20000"/>
                        <a:satMod val="245000"/>
                      </a:schemeClr>
                    </a:gs>
                  </a:gsLst>
                  <a:lin ang="5400000"/>
                </a:gradFill>
                <a:effectLst>
                  <a:reflection blurRad="12700" stA="28000" endPos="45000" dist="1000" dir="5400000" sy="-100000" algn="bl" rotWithShape="0"/>
                </a:effectLst>
              </a:rPr>
              <a:t>GEOMETRIE</a:t>
            </a:r>
            <a:endParaRPr lang="cs-CZ" sz="5400" b="1" cap="all" dirty="0">
              <a:ln w="9000" cmpd="sng">
                <a:solidFill>
                  <a:schemeClr val="accent4">
                    <a:shade val="50000"/>
                    <a:satMod val="120000"/>
                  </a:schemeClr>
                </a:solidFill>
                <a:prstDash val="solid"/>
              </a:ln>
              <a:gradFill>
                <a:gsLst>
                  <a:gs pos="0">
                    <a:schemeClr val="accent4">
                      <a:shade val="20000"/>
                      <a:satMod val="245000"/>
                    </a:schemeClr>
                  </a:gs>
                  <a:gs pos="43000">
                    <a:schemeClr val="accent4">
                      <a:satMod val="255000"/>
                    </a:schemeClr>
                  </a:gs>
                  <a:gs pos="48000">
                    <a:schemeClr val="accent4">
                      <a:shade val="85000"/>
                      <a:satMod val="255000"/>
                    </a:schemeClr>
                  </a:gs>
                  <a:gs pos="100000">
                    <a:schemeClr val="accent4">
                      <a:shade val="20000"/>
                      <a:satMod val="245000"/>
                    </a:schemeClr>
                  </a:gs>
                </a:gsLst>
                <a:lin ang="5400000"/>
              </a:gradFill>
              <a:effectLst>
                <a:reflection blurRad="12700" stA="28000" endPos="45000" dist="1000" dir="5400000" sy="-100000" algn="bl" rotWithShape="0"/>
              </a:effectLst>
            </a:endParaRPr>
          </a:p>
        </p:txBody>
      </p:sp>
      <p:pic>
        <p:nvPicPr>
          <p:cNvPr id="4" name="Picture 5" descr="C:\Users\admin\AppData\Local\Microsoft\Windows\Temporary Internet Files\Content.IE5\WXZR7EPS\MC900311392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241" y="2924944"/>
            <a:ext cx="1833372" cy="181599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2854507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115616" y="620688"/>
            <a:ext cx="7137287" cy="2470198"/>
          </a:xfrm>
          <a:solidFill>
            <a:srgbClr val="B7DBFF"/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txBody>
          <a:bodyPr anchor="ctr">
            <a:noAutofit/>
          </a:bodyPr>
          <a:lstStyle/>
          <a:p>
            <a:pPr algn="ctr"/>
            <a:r>
              <a:rPr lang="cs-CZ" sz="6600" b="1" dirty="0" smtClean="0">
                <a:ln w="12700">
                  <a:solidFill>
                    <a:schemeClr val="accent1">
                      <a:lumMod val="75000"/>
                    </a:schemeClr>
                  </a:solidFill>
                </a:ln>
                <a:solidFill>
                  <a:srgbClr val="009900"/>
                </a:solidFill>
              </a:rPr>
              <a:t>KOULE</a:t>
            </a:r>
            <a:endParaRPr lang="cs-CZ" sz="6600" b="1" dirty="0">
              <a:ln w="12700">
                <a:solidFill>
                  <a:schemeClr val="accent1">
                    <a:lumMod val="75000"/>
                  </a:schemeClr>
                </a:solidFill>
              </a:ln>
              <a:solidFill>
                <a:srgbClr val="009900"/>
              </a:solidFill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115616" y="4524918"/>
            <a:ext cx="7200800" cy="1656184"/>
          </a:xfrm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>
            <a:normAutofit/>
          </a:bodyPr>
          <a:lstStyle/>
          <a:p>
            <a:pPr algn="ctr"/>
            <a:r>
              <a:rPr lang="cs-CZ" sz="5400" b="1" cap="all" dirty="0" smtClean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4">
                        <a:shade val="20000"/>
                        <a:satMod val="245000"/>
                      </a:schemeClr>
                    </a:gs>
                    <a:gs pos="43000">
                      <a:schemeClr val="accent4">
                        <a:satMod val="255000"/>
                      </a:schemeClr>
                    </a:gs>
                    <a:gs pos="48000">
                      <a:schemeClr val="accent4">
                        <a:shade val="85000"/>
                        <a:satMod val="255000"/>
                      </a:schemeClr>
                    </a:gs>
                    <a:gs pos="100000">
                      <a:schemeClr val="accent4">
                        <a:shade val="20000"/>
                        <a:satMod val="245000"/>
                      </a:schemeClr>
                    </a:gs>
                  </a:gsLst>
                  <a:lin ang="5400000"/>
                </a:gradFill>
                <a:effectLst>
                  <a:reflection blurRad="12700" stA="28000" endPos="45000" dist="1000" dir="5400000" sy="-100000" algn="bl" rotWithShape="0"/>
                </a:effectLst>
              </a:rPr>
              <a:t>GEOMETRIE</a:t>
            </a:r>
            <a:endParaRPr lang="cs-CZ" sz="5400" b="1" cap="all" dirty="0">
              <a:ln w="9000" cmpd="sng">
                <a:solidFill>
                  <a:schemeClr val="accent4">
                    <a:shade val="50000"/>
                    <a:satMod val="120000"/>
                  </a:schemeClr>
                </a:solidFill>
                <a:prstDash val="solid"/>
              </a:ln>
              <a:gradFill>
                <a:gsLst>
                  <a:gs pos="0">
                    <a:schemeClr val="accent4">
                      <a:shade val="20000"/>
                      <a:satMod val="245000"/>
                    </a:schemeClr>
                  </a:gs>
                  <a:gs pos="43000">
                    <a:schemeClr val="accent4">
                      <a:satMod val="255000"/>
                    </a:schemeClr>
                  </a:gs>
                  <a:gs pos="48000">
                    <a:schemeClr val="accent4">
                      <a:shade val="85000"/>
                      <a:satMod val="255000"/>
                    </a:schemeClr>
                  </a:gs>
                  <a:gs pos="100000">
                    <a:schemeClr val="accent4">
                      <a:shade val="20000"/>
                      <a:satMod val="245000"/>
                    </a:schemeClr>
                  </a:gs>
                </a:gsLst>
                <a:lin ang="5400000"/>
              </a:gradFill>
              <a:effectLst>
                <a:reflection blurRad="12700" stA="28000" endPos="45000" dist="1000" dir="5400000" sy="-100000" algn="bl" rotWithShape="0"/>
              </a:effectLst>
            </a:endParaRPr>
          </a:p>
        </p:txBody>
      </p:sp>
      <p:pic>
        <p:nvPicPr>
          <p:cNvPr id="4" name="Picture 5" descr="C:\Users\admin\AppData\Local\Microsoft\Windows\Temporary Internet Files\Content.IE5\WXZR7EPS\MC900311392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241" y="2924944"/>
            <a:ext cx="1833372" cy="181599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93994903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5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6" presetClass="emph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13" dur="2000" fill="hold"/>
                                        <p:tgtEl>
                                          <p:spTgt spid="2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2" grpId="1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>
            <a:duotone>
              <a:schemeClr val="accent6">
                <a:shade val="45000"/>
                <a:satMod val="135000"/>
              </a:schemeClr>
              <a:prstClr val="white"/>
            </a:duotone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saturation sat="95000"/>
                    </a14:imgEffect>
                  </a14:imgLayer>
                </a14:imgProps>
              </a:ext>
            </a:extLst>
          </a:blip>
          <a:tile tx="0" ty="0" sx="80000" sy="8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9" name="Picture 5" descr="C:\Users\admin\AppData\Local\Microsoft\Windows\Temporary Internet Files\Content.IE5\WXZR7EPS\MC900311392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9511" y="548680"/>
            <a:ext cx="1163151" cy="115212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Obdélník 1"/>
          <p:cNvSpPr/>
          <p:nvPr/>
        </p:nvSpPr>
        <p:spPr>
          <a:xfrm>
            <a:off x="1541302" y="728700"/>
            <a:ext cx="7602697" cy="792088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36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KOULE</a:t>
            </a:r>
            <a:endParaRPr lang="cs-CZ" sz="36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1026" name="Picture 2" descr="Soubor:Sphere wireframe 15deg 10r.svg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5536" y="2204864"/>
            <a:ext cx="3986808" cy="3986808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4572000" y="1725216"/>
            <a:ext cx="4536504" cy="24468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>
              <a:spcBef>
                <a:spcPts val="600"/>
              </a:spcBef>
            </a:pPr>
            <a:r>
              <a:rPr lang="cs-CZ" sz="28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Koule </a:t>
            </a:r>
            <a:endParaRPr lang="cs-CZ" sz="2800" b="1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algn="ctr">
              <a:spcBef>
                <a:spcPts val="600"/>
              </a:spcBef>
            </a:pPr>
            <a:r>
              <a:rPr lang="cs-CZ" sz="2400" dirty="0" smtClean="0"/>
              <a:t>je </a:t>
            </a:r>
            <a:r>
              <a:rPr lang="cs-CZ" sz="2400" dirty="0"/>
              <a:t>prostorové těleso tvořené množinou všech bodů </a:t>
            </a:r>
            <a:r>
              <a:rPr lang="cs-CZ" sz="2400" dirty="0" smtClean="0"/>
              <a:t>prostoru</a:t>
            </a:r>
            <a:r>
              <a:rPr lang="cs-CZ" sz="2400" dirty="0"/>
              <a:t>, jejichž vzdálenost od zadaného bodu (středu) je nejvýše rovna zadanému poloměru.</a:t>
            </a:r>
          </a:p>
        </p:txBody>
      </p:sp>
      <p:sp>
        <p:nvSpPr>
          <p:cNvPr id="4" name="TextovéPole 3"/>
          <p:cNvSpPr txBox="1"/>
          <p:nvPr/>
        </p:nvSpPr>
        <p:spPr>
          <a:xfrm>
            <a:off x="4613586" y="4365104"/>
            <a:ext cx="4392488" cy="2308324"/>
          </a:xfrm>
          <a:prstGeom prst="rect">
            <a:avLst/>
          </a:prstGeom>
          <a:gradFill flip="none" rotWithShape="1">
            <a:gsLst>
              <a:gs pos="0">
                <a:srgbClr val="CFCFDF"/>
              </a:gs>
              <a:gs pos="50000">
                <a:srgbClr val="E4E4EC"/>
              </a:gs>
              <a:gs pos="100000">
                <a:srgbClr val="EBEBF1"/>
              </a:gs>
            </a:gsLst>
            <a:path path="circle">
              <a:fillToRect l="100000" t="100000"/>
            </a:path>
            <a:tileRect r="-100000" b="-100000"/>
          </a:gradFill>
        </p:spPr>
        <p:txBody>
          <a:bodyPr wrap="square" rtlCol="0">
            <a:spAutoFit/>
          </a:bodyPr>
          <a:lstStyle/>
          <a:p>
            <a:pPr algn="ctr"/>
            <a:r>
              <a:rPr lang="cs-CZ" sz="2400" b="1" dirty="0">
                <a:solidFill>
                  <a:schemeClr val="accent6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Koule je velmi symetrická: </a:t>
            </a:r>
            <a:endParaRPr lang="cs-CZ" sz="2400" b="1" dirty="0" smtClean="0">
              <a:solidFill>
                <a:schemeClr val="accent6">
                  <a:lumMod val="75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marL="342900" indent="-342900">
              <a:buFont typeface="Wingdings" pitchFamily="2" charset="2"/>
              <a:buChar char="Ø"/>
            </a:pPr>
            <a:r>
              <a:rPr lang="cs-CZ" sz="2400" b="1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středově </a:t>
            </a:r>
            <a:r>
              <a:rPr lang="cs-CZ" sz="2400" b="1" dirty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(podle středu), </a:t>
            </a:r>
            <a:endParaRPr lang="cs-CZ" sz="2400" b="1" dirty="0" smtClean="0">
              <a:solidFill>
                <a:srgbClr val="C0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marL="342900" indent="-342900">
              <a:buFont typeface="Wingdings" pitchFamily="2" charset="2"/>
              <a:buChar char="Ø"/>
            </a:pPr>
            <a:r>
              <a:rPr lang="cs-CZ" sz="2400" b="1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osově </a:t>
            </a:r>
          </a:p>
          <a:p>
            <a:r>
              <a:rPr lang="cs-CZ" sz="2400" b="1" dirty="0" smtClean="0">
                <a:solidFill>
                  <a:schemeClr val="accent6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podle </a:t>
            </a:r>
            <a:r>
              <a:rPr lang="cs-CZ" sz="2400" b="1" dirty="0">
                <a:solidFill>
                  <a:schemeClr val="accent6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libovolné </a:t>
            </a:r>
            <a:r>
              <a:rPr lang="cs-CZ" sz="2400" b="1" dirty="0" smtClean="0">
                <a:solidFill>
                  <a:schemeClr val="accent6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přímky (roviny) </a:t>
            </a:r>
            <a:r>
              <a:rPr lang="cs-CZ" sz="2400" b="1" dirty="0">
                <a:solidFill>
                  <a:schemeClr val="accent6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procházející středem.</a:t>
            </a:r>
          </a:p>
        </p:txBody>
      </p:sp>
    </p:spTree>
    <p:extLst>
      <p:ext uri="{BB962C8B-B14F-4D97-AF65-F5344CB8AC3E}">
        <p14:creationId xmlns:p14="http://schemas.microsoft.com/office/powerpoint/2010/main" val="393589351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5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7000"/>
                                  </p:iterate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7000"/>
                                  </p:iterate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9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4" dur="1000"/>
                                        <p:tgtEl>
                                          <p:spTgt spid="4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5" fill="hold">
                            <p:stCondLst>
                              <p:cond delay="1000"/>
                            </p:stCondLst>
                            <p:childTnLst>
                              <p:par>
                                <p:cTn id="26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8" dur="10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3" dur="1000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8" dur="1000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43" dur="1000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4" grpId="0" uiExpand="1" build="p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>
            <a:duotone>
              <a:schemeClr val="accent6">
                <a:shade val="45000"/>
                <a:satMod val="135000"/>
              </a:schemeClr>
              <a:prstClr val="white"/>
            </a:duotone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saturation sat="95000"/>
                    </a14:imgEffect>
                  </a14:imgLayer>
                </a14:imgProps>
              </a:ext>
            </a:extLst>
          </a:blip>
          <a:tile tx="0" ty="0" sx="80000" sy="8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9" name="Picture 5" descr="C:\Users\admin\AppData\Local\Microsoft\Windows\Temporary Internet Files\Content.IE5\WXZR7EPS\MC900311392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9511" y="548680"/>
            <a:ext cx="1163151" cy="115212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Obdélník 1"/>
          <p:cNvSpPr/>
          <p:nvPr/>
        </p:nvSpPr>
        <p:spPr>
          <a:xfrm>
            <a:off x="1541302" y="728700"/>
            <a:ext cx="7602697" cy="792088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36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KOULE</a:t>
            </a:r>
          </a:p>
        </p:txBody>
      </p:sp>
      <p:pic>
        <p:nvPicPr>
          <p:cNvPr id="2050" name="Picture 2" descr="http://www.astro.cz/_data/images/news/2012/08/20/thesunsalmos.jpg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42650" y="2455072"/>
            <a:ext cx="3647740" cy="3647741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  <a:extLst/>
        </p:spPr>
      </p:pic>
      <p:sp>
        <p:nvSpPr>
          <p:cNvPr id="3" name="Obdélník 2"/>
          <p:cNvSpPr/>
          <p:nvPr/>
        </p:nvSpPr>
        <p:spPr>
          <a:xfrm>
            <a:off x="160695" y="2455072"/>
            <a:ext cx="4843353" cy="35394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>
              <a:spcAft>
                <a:spcPts val="600"/>
              </a:spcAft>
            </a:pPr>
            <a:r>
              <a:rPr lang="cs-CZ" sz="3200" b="1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Slunce</a:t>
            </a:r>
          </a:p>
          <a:p>
            <a:pPr algn="ctr">
              <a:spcAft>
                <a:spcPts val="600"/>
              </a:spcAft>
            </a:pPr>
            <a:r>
              <a:rPr lang="cs-CZ" sz="2400" b="1" dirty="0" smtClean="0"/>
              <a:t>je </a:t>
            </a:r>
            <a:r>
              <a:rPr lang="cs-CZ" sz="2400" b="1" dirty="0"/>
              <a:t>těleso téměř ideálního kulového tvaru, jaký kdy byl doposud změřen. </a:t>
            </a:r>
            <a:endParaRPr lang="cs-CZ" sz="2400" b="1" dirty="0" smtClean="0"/>
          </a:p>
          <a:p>
            <a:pPr algn="ctr">
              <a:spcAft>
                <a:spcPts val="600"/>
              </a:spcAft>
            </a:pPr>
            <a:r>
              <a:rPr lang="cs-CZ" sz="2200" i="1" dirty="0" smtClean="0"/>
              <a:t>Kdybychom </a:t>
            </a:r>
            <a:r>
              <a:rPr lang="cs-CZ" sz="2200" i="1" dirty="0"/>
              <a:t>jeho průměr zmenšili na velikost plážového míče, pak bude mít tvar koule, jejíž největší a nejmenší průměr se bude lišit méně, než je tloušťka lidského vlasu.</a:t>
            </a:r>
            <a:endParaRPr lang="cs-CZ" sz="22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2713467" y="1670431"/>
            <a:ext cx="519093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Která tělesa mají tvar koule?</a:t>
            </a:r>
            <a:endParaRPr lang="cs-CZ" sz="24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365816291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" presetClass="entr" presetSubtype="3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out)">
                                      <p:cBhvr>
                                        <p:cTn id="12" dur="20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2000"/>
                            </p:stCondLst>
                            <p:childTnLst>
                              <p:par>
                                <p:cTn id="14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6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6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  <p:bldP spid="4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>
            <a:duotone>
              <a:schemeClr val="accent6">
                <a:shade val="45000"/>
                <a:satMod val="135000"/>
              </a:schemeClr>
              <a:prstClr val="white"/>
            </a:duotone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saturation sat="95000"/>
                    </a14:imgEffect>
                  </a14:imgLayer>
                </a14:imgProps>
              </a:ext>
            </a:extLst>
          </a:blip>
          <a:tile tx="0" ty="0" sx="80000" sy="8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5" descr="C:\Users\admin\AppData\Local\Microsoft\Windows\Temporary Internet Files\Content.IE5\8HW30KU9\MP900438807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987824" y="2763532"/>
            <a:ext cx="2507368" cy="190336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9" name="Picture 5" descr="C:\Users\admin\AppData\Local\Microsoft\Windows\Temporary Internet Files\Content.IE5\WXZR7EPS\MC900311392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9511" y="548680"/>
            <a:ext cx="1163151" cy="115212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Obdélník 1"/>
          <p:cNvSpPr/>
          <p:nvPr/>
        </p:nvSpPr>
        <p:spPr>
          <a:xfrm>
            <a:off x="1541302" y="728700"/>
            <a:ext cx="7602697" cy="792088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36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KOULE</a:t>
            </a:r>
            <a:endParaRPr lang="cs-CZ" sz="36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4" name="Picture 11" descr="C:\Users\admin\AppData\Local\Microsoft\Windows\Temporary Internet Files\Content.IE5\8HW30KU9\MP900400171[1].jpg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948264" y="1909017"/>
            <a:ext cx="1783060" cy="2673285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" name="Picture 8" descr="C:\Users\admin\AppData\Local\Microsoft\Windows\Temporary Internet Files\Content.IE5\8HW30KU9\MP900405096[1].jpg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8977" y="2296302"/>
            <a:ext cx="3416808" cy="2286000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" name="Picture 4" descr="C:\Users\admin\AppData\Local\Microsoft\Windows\Temporary Internet Files\Content.IE5\WXZR7EPS\MC900437066[1].png"/>
          <p:cNvPicPr>
            <a:picLocks noChangeAspect="1" noChangeArrowheads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57286" y="2393813"/>
            <a:ext cx="2090978" cy="209097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9" name="TextovéPole 8"/>
          <p:cNvSpPr txBox="1"/>
          <p:nvPr/>
        </p:nvSpPr>
        <p:spPr>
          <a:xfrm>
            <a:off x="1541302" y="1700808"/>
            <a:ext cx="526294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Další příklady těles tvaru koule.</a:t>
            </a:r>
            <a:endParaRPr lang="cs-CZ" sz="24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7" name="Picture 9" descr="C:\Users\admin\AppData\Local\Microsoft\Windows\Temporary Internet Files\Content.IE5\4J81CA2S\MP900387337[1].jpg"/>
          <p:cNvPicPr>
            <a:picLocks noChangeAspect="1" noChangeArrowheads="1"/>
          </p:cNvPicPr>
          <p:nvPr/>
        </p:nvPicPr>
        <p:blipFill rotWithShape="1"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6325" t="8120" r="6725" b="9433"/>
          <a:stretch/>
        </p:blipFill>
        <p:spPr bwMode="auto">
          <a:xfrm>
            <a:off x="3207223" y="4402054"/>
            <a:ext cx="3016155" cy="2040079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6" name="Picture 2" descr="domácnosti,dve&amp;rcaron;e,dve&amp;rcaron;ní koule,fotografie,knoflíky,pootev&amp;rcaron;ený,portály,vchody"/>
          <p:cNvPicPr>
            <a:picLocks noChangeAspect="1" noChangeArrowheads="1"/>
          </p:cNvPicPr>
          <p:nvPr/>
        </p:nvPicPr>
        <p:blipFill rotWithShape="1">
          <a:blip r:embed="rId1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4475" t="7110" r="11433"/>
          <a:stretch/>
        </p:blipFill>
        <p:spPr bwMode="auto">
          <a:xfrm>
            <a:off x="787906" y="4738466"/>
            <a:ext cx="1627272" cy="2040079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cihly,demolice,mí&amp;ccaron;ky,ni&amp;ccaron;ící koule,pr&amp;uring;mysl,stavba,zdi"/>
          <p:cNvPicPr>
            <a:picLocks noChangeAspect="1" noChangeArrowheads="1"/>
          </p:cNvPicPr>
          <p:nvPr/>
        </p:nvPicPr>
        <p:blipFill>
          <a:blip r:embed="rId1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88224" y="4816548"/>
            <a:ext cx="1883913" cy="1883913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29730573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" presetClass="entr" presetSubtype="3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out)">
                                      <p:cBhvr>
                                        <p:cTn id="12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4" presetClass="entr" presetSubtype="3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out)">
                                      <p:cBhvr>
                                        <p:cTn id="17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4" presetClass="entr" presetSubtype="3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out)">
                                      <p:cBhvr>
                                        <p:cTn id="22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4" presetClass="entr" presetSubtype="3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out)">
                                      <p:cBhvr>
                                        <p:cTn id="27" dur="2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4" presetClass="entr" presetSubtype="3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out)">
                                      <p:cBhvr>
                                        <p:cTn id="32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4" presetClass="entr" presetSubtype="3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out)">
                                      <p:cBhvr>
                                        <p:cTn id="37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" presetClass="entr" presetSubtype="3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out)">
                                      <p:cBhvr>
                                        <p:cTn id="42" dur="2000"/>
                                        <p:tgtEl>
                                          <p:spTgt spid="10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>
            <a:duotone>
              <a:schemeClr val="accent6">
                <a:shade val="45000"/>
                <a:satMod val="135000"/>
              </a:schemeClr>
              <a:prstClr val="white"/>
            </a:duotone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saturation sat="95000"/>
                    </a14:imgEffect>
                  </a14:imgLayer>
                </a14:imgProps>
              </a:ext>
            </a:extLst>
          </a:blip>
          <a:tile tx="0" ty="0" sx="80000" sy="8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9" name="Picture 5" descr="C:\Users\admin\AppData\Local\Microsoft\Windows\Temporary Internet Files\Content.IE5\WXZR7EPS\MC900311392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9511" y="548680"/>
            <a:ext cx="1163151" cy="115212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Obdélník 1"/>
          <p:cNvSpPr/>
          <p:nvPr/>
        </p:nvSpPr>
        <p:spPr>
          <a:xfrm>
            <a:off x="1541302" y="728700"/>
            <a:ext cx="7602697" cy="792088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36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POVRCH KOULE</a:t>
            </a:r>
            <a:endParaRPr lang="cs-CZ" sz="36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2050" name="Picture 2" descr="Plik:Ball with d r and o marked.svg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84168" y="1844824"/>
            <a:ext cx="2880320" cy="287428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617387" y="3275921"/>
            <a:ext cx="496855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Jak vypočítáme povrch koule?</a:t>
            </a:r>
            <a:endParaRPr lang="cs-CZ" sz="24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1764044" y="4581128"/>
            <a:ext cx="2988778" cy="646331"/>
          </a:xfrm>
          <a:prstGeom prst="rect">
            <a:avLst/>
          </a:prstGeom>
          <a:solidFill>
            <a:srgbClr val="FFC000"/>
          </a:solidFill>
        </p:spPr>
        <p:txBody>
          <a:bodyPr wrap="square" rtlCol="0">
            <a:spAutoFit/>
          </a:bodyPr>
          <a:lstStyle/>
          <a:p>
            <a:pPr algn="ctr"/>
            <a:r>
              <a:rPr lang="cs-CZ" sz="36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Bookman Old Style" pitchFamily="18" charset="0"/>
                <a:ea typeface="Batang" pitchFamily="18" charset="-127"/>
                <a:cs typeface="Traditional Arabic" pitchFamily="18" charset="-78"/>
              </a:rPr>
              <a:t>S = 4.</a:t>
            </a:r>
            <a:r>
              <a:rPr lang="el-GR" sz="36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Bookman Old Style" pitchFamily="18" charset="0"/>
                <a:ea typeface="Batang" pitchFamily="18" charset="-127"/>
                <a:cs typeface="Traditional Arabic" pitchFamily="18" charset="-78"/>
              </a:rPr>
              <a:t>π</a:t>
            </a:r>
            <a:r>
              <a:rPr lang="cs-CZ" sz="36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Bookman Old Style" pitchFamily="18" charset="0"/>
                <a:ea typeface="Batang" pitchFamily="18" charset="-127"/>
                <a:cs typeface="Traditional Arabic" pitchFamily="18" charset="-78"/>
              </a:rPr>
              <a:t>.r</a:t>
            </a:r>
            <a:r>
              <a:rPr lang="cs-CZ" sz="3600" b="1" baseline="300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Bookman Old Style" pitchFamily="18" charset="0"/>
                <a:ea typeface="Batang" pitchFamily="18" charset="-127"/>
                <a:cs typeface="Traditional Arabic" pitchFamily="18" charset="-78"/>
              </a:rPr>
              <a:t>2</a:t>
            </a:r>
            <a:endParaRPr lang="cs-CZ" sz="3600" b="1" baseline="300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Bookman Old Style" pitchFamily="18" charset="0"/>
              <a:ea typeface="Batang" pitchFamily="18" charset="-127"/>
              <a:cs typeface="Traditional Arabic" pitchFamily="18" charset="-78"/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167914" y="2132856"/>
            <a:ext cx="5556213" cy="83099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cs-CZ" sz="2400" dirty="0"/>
              <a:t>Koule je rotační těleso, </a:t>
            </a:r>
            <a:r>
              <a:rPr lang="cs-CZ" sz="2400" dirty="0" smtClean="0"/>
              <a:t>které může </a:t>
            </a:r>
            <a:r>
              <a:rPr lang="cs-CZ" sz="2400" dirty="0"/>
              <a:t>vzniknout otáčením kruhu podle </a:t>
            </a:r>
            <a:r>
              <a:rPr lang="cs-CZ" sz="2400" dirty="0" smtClean="0"/>
              <a:t>osy.</a:t>
            </a:r>
            <a:endParaRPr lang="cs-CZ" sz="24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5868144" y="4904293"/>
            <a:ext cx="3096344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dirty="0" smtClean="0"/>
              <a:t>Jen připomeňme:</a:t>
            </a:r>
          </a:p>
          <a:p>
            <a:pPr algn="ctr"/>
            <a:r>
              <a:rPr lang="cs-CZ" sz="2400" b="1" dirty="0" smtClean="0"/>
              <a:t>d = 2.r</a:t>
            </a:r>
            <a:endParaRPr lang="cs-CZ" sz="2400" b="1" dirty="0"/>
          </a:p>
        </p:txBody>
      </p:sp>
    </p:spTree>
    <p:extLst>
      <p:ext uri="{BB962C8B-B14F-4D97-AF65-F5344CB8AC3E}">
        <p14:creationId xmlns:p14="http://schemas.microsoft.com/office/powerpoint/2010/main" val="176463797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10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7000"/>
                            </p:stCondLst>
                            <p:childTnLst>
                              <p:par>
                                <p:cTn id="9" presetID="6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1" dur="20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6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8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4" grpId="0" animBg="1"/>
      <p:bldP spid="5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>
            <a:duotone>
              <a:schemeClr val="accent6">
                <a:shade val="45000"/>
                <a:satMod val="135000"/>
              </a:schemeClr>
              <a:prstClr val="white"/>
            </a:duotone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saturation sat="95000"/>
                    </a14:imgEffect>
                  </a14:imgLayer>
                </a14:imgProps>
              </a:ext>
            </a:extLst>
          </a:blip>
          <a:tile tx="0" ty="0" sx="80000" sy="8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9" name="Picture 5" descr="C:\Users\admin\AppData\Local\Microsoft\Windows\Temporary Internet Files\Content.IE5\WXZR7EPS\MC900311392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9511" y="548680"/>
            <a:ext cx="1163151" cy="115212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Obdélník 1"/>
          <p:cNvSpPr/>
          <p:nvPr/>
        </p:nvSpPr>
        <p:spPr>
          <a:xfrm>
            <a:off x="1541302" y="728700"/>
            <a:ext cx="7602697" cy="792088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36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POVRCH KOULE</a:t>
            </a:r>
            <a:endParaRPr lang="cs-CZ" sz="36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4" name="Obdélník 3"/>
          <p:cNvSpPr/>
          <p:nvPr/>
        </p:nvSpPr>
        <p:spPr>
          <a:xfrm>
            <a:off x="164041" y="1772816"/>
            <a:ext cx="8874732" cy="1296144"/>
          </a:xfrm>
          <a:prstGeom prst="rect">
            <a:avLst/>
          </a:prstGeom>
          <a:gradFill>
            <a:gsLst>
              <a:gs pos="0">
                <a:srgbClr val="C5C5D9"/>
              </a:gs>
              <a:gs pos="50000">
                <a:srgbClr val="E1E1EB"/>
              </a:gs>
              <a:gs pos="100000">
                <a:srgbClr val="C8DCEA"/>
              </a:gs>
            </a:gsLst>
            <a:lin ang="5400000" scaled="0"/>
          </a:gra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sz="2400" b="1" dirty="0" smtClean="0">
                <a:solidFill>
                  <a:schemeClr val="accent6">
                    <a:lumMod val="50000"/>
                  </a:schemeClr>
                </a:solidFill>
              </a:rPr>
              <a:t>PŘÍKLAD: </a:t>
            </a:r>
          </a:p>
          <a:p>
            <a:r>
              <a:rPr lang="cs-CZ" sz="2100" dirty="0" smtClean="0">
                <a:solidFill>
                  <a:schemeClr val="tx1"/>
                </a:solidFill>
              </a:rPr>
              <a:t>Zásobník na vodu má tvar koule s poloměrem 3 m. Jeho povrch bude opatřen novým nátěrem. Kolik čtverečných metrů bude potřeba natřít? </a:t>
            </a:r>
            <a:endParaRPr lang="cs-CZ" sz="2100" dirty="0">
              <a:solidFill>
                <a:schemeClr val="tx1"/>
              </a:solidFill>
            </a:endParaRPr>
          </a:p>
        </p:txBody>
      </p:sp>
      <p:sp>
        <p:nvSpPr>
          <p:cNvPr id="3" name="Obdélník 2"/>
          <p:cNvSpPr/>
          <p:nvPr/>
        </p:nvSpPr>
        <p:spPr>
          <a:xfrm>
            <a:off x="179511" y="3212976"/>
            <a:ext cx="4896545" cy="3528392"/>
          </a:xfrm>
          <a:prstGeom prst="rect">
            <a:avLst/>
          </a:prstGeom>
          <a:solidFill>
            <a:srgbClr val="EBEBF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t"/>
          <a:lstStyle/>
          <a:p>
            <a:r>
              <a:rPr lang="cs-CZ" sz="2200" dirty="0" smtClean="0">
                <a:solidFill>
                  <a:schemeClr val="tx1"/>
                </a:solidFill>
              </a:rPr>
              <a:t>Výpočet:</a:t>
            </a:r>
            <a:endParaRPr lang="cs-CZ" sz="2200" dirty="0">
              <a:solidFill>
                <a:schemeClr val="tx1"/>
              </a:solidFill>
            </a:endParaRPr>
          </a:p>
        </p:txBody>
      </p:sp>
      <p:pic>
        <p:nvPicPr>
          <p:cNvPr id="8" name="Picture 2" descr="Plik:Ball with d r and o marked.svg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24128" y="3396015"/>
            <a:ext cx="2880320" cy="287428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Obdélník 5"/>
          <p:cNvSpPr/>
          <p:nvPr/>
        </p:nvSpPr>
        <p:spPr>
          <a:xfrm>
            <a:off x="5316226" y="3212976"/>
            <a:ext cx="3696123" cy="3528392"/>
          </a:xfrm>
          <a:prstGeom prst="rect">
            <a:avLst/>
          </a:prstGeom>
          <a:gradFill flip="none" rotWithShape="1">
            <a:gsLst>
              <a:gs pos="0">
                <a:srgbClr val="5DFF5D">
                  <a:tint val="66000"/>
                  <a:satMod val="160000"/>
                </a:srgbClr>
              </a:gs>
              <a:gs pos="50000">
                <a:srgbClr val="5DFF5D">
                  <a:tint val="44500"/>
                  <a:satMod val="160000"/>
                </a:srgbClr>
              </a:gs>
              <a:gs pos="100000">
                <a:srgbClr val="5DFF5D">
                  <a:tint val="23500"/>
                  <a:satMod val="160000"/>
                </a:srgbClr>
              </a:gs>
            </a:gsLst>
            <a:path path="circle">
              <a:fillToRect l="100000" b="100000"/>
            </a:path>
            <a:tileRect t="-100000" r="-100000"/>
          </a:gra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t"/>
          <a:lstStyle/>
          <a:p>
            <a:r>
              <a:rPr lang="cs-CZ" sz="2000" b="1" dirty="0" smtClean="0">
                <a:solidFill>
                  <a:srgbClr val="C00000"/>
                </a:solidFill>
              </a:rPr>
              <a:t>Kontrola výpočtu:</a:t>
            </a:r>
          </a:p>
          <a:p>
            <a:r>
              <a:rPr lang="cs-CZ" sz="2000" dirty="0" smtClean="0">
                <a:solidFill>
                  <a:schemeClr val="tx1"/>
                </a:solidFill>
              </a:rPr>
              <a:t>Koule: r = 3 m</a:t>
            </a:r>
          </a:p>
          <a:p>
            <a:r>
              <a:rPr lang="cs-CZ" sz="2000" dirty="0">
                <a:solidFill>
                  <a:schemeClr val="tx1"/>
                </a:solidFill>
              </a:rPr>
              <a:t> </a:t>
            </a:r>
            <a:r>
              <a:rPr lang="cs-CZ" sz="2000" dirty="0" smtClean="0">
                <a:solidFill>
                  <a:schemeClr val="tx1"/>
                </a:solidFill>
              </a:rPr>
              <a:t>            S = ?</a:t>
            </a:r>
            <a:r>
              <a:rPr lang="cs-CZ" sz="2000" b="1" dirty="0">
                <a:solidFill>
                  <a:schemeClr val="tx1"/>
                </a:solidFill>
                <a:ea typeface="Batang" pitchFamily="18" charset="-127"/>
                <a:cs typeface="Traditional Arabic" pitchFamily="18" charset="-78"/>
              </a:rPr>
              <a:t> </a:t>
            </a:r>
            <a:r>
              <a:rPr lang="cs-CZ" sz="2000" dirty="0">
                <a:solidFill>
                  <a:schemeClr val="tx1"/>
                </a:solidFill>
                <a:ea typeface="Batang" pitchFamily="18" charset="-127"/>
                <a:cs typeface="Traditional Arabic" pitchFamily="18" charset="-78"/>
              </a:rPr>
              <a:t>m</a:t>
            </a:r>
            <a:r>
              <a:rPr lang="cs-CZ" sz="2000" baseline="30000" dirty="0">
                <a:solidFill>
                  <a:schemeClr val="tx1"/>
                </a:solidFill>
                <a:ea typeface="Batang" pitchFamily="18" charset="-127"/>
                <a:cs typeface="Traditional Arabic" pitchFamily="18" charset="-78"/>
              </a:rPr>
              <a:t>2</a:t>
            </a:r>
          </a:p>
          <a:p>
            <a:r>
              <a:rPr lang="cs-CZ" sz="2000" dirty="0" smtClean="0">
                <a:solidFill>
                  <a:schemeClr val="tx1"/>
                </a:solidFill>
              </a:rPr>
              <a:t>    ---------------------</a:t>
            </a:r>
          </a:p>
          <a:p>
            <a:pPr>
              <a:spcAft>
                <a:spcPts val="800"/>
              </a:spcAft>
            </a:pPr>
            <a:r>
              <a:rPr lang="cs-CZ" sz="2000" b="1" dirty="0">
                <a:solidFill>
                  <a:schemeClr val="tx1"/>
                </a:solidFill>
                <a:ea typeface="Batang" pitchFamily="18" charset="-127"/>
                <a:cs typeface="Traditional Arabic" pitchFamily="18" charset="-78"/>
              </a:rPr>
              <a:t>S = 4.</a:t>
            </a:r>
            <a:r>
              <a:rPr lang="el-GR" sz="2000" b="1" dirty="0">
                <a:solidFill>
                  <a:schemeClr val="tx1"/>
                </a:solidFill>
                <a:ea typeface="Batang" pitchFamily="18" charset="-127"/>
                <a:cs typeface="Traditional Arabic" pitchFamily="18" charset="-78"/>
              </a:rPr>
              <a:t>π</a:t>
            </a:r>
            <a:r>
              <a:rPr lang="cs-CZ" sz="2000" b="1" dirty="0" smtClean="0">
                <a:solidFill>
                  <a:schemeClr val="tx1"/>
                </a:solidFill>
                <a:ea typeface="Batang" pitchFamily="18" charset="-127"/>
                <a:cs typeface="Traditional Arabic" pitchFamily="18" charset="-78"/>
              </a:rPr>
              <a:t>.r</a:t>
            </a:r>
            <a:r>
              <a:rPr lang="cs-CZ" sz="2000" b="1" baseline="30000" dirty="0" smtClean="0">
                <a:solidFill>
                  <a:schemeClr val="tx1"/>
                </a:solidFill>
                <a:ea typeface="Batang" pitchFamily="18" charset="-127"/>
                <a:cs typeface="Traditional Arabic" pitchFamily="18" charset="-78"/>
              </a:rPr>
              <a:t>2</a:t>
            </a:r>
          </a:p>
          <a:p>
            <a:pPr>
              <a:spcAft>
                <a:spcPts val="800"/>
              </a:spcAft>
            </a:pPr>
            <a:r>
              <a:rPr lang="cs-CZ" sz="2000" b="1" dirty="0" smtClean="0">
                <a:solidFill>
                  <a:schemeClr val="tx1"/>
                </a:solidFill>
                <a:ea typeface="Batang" pitchFamily="18" charset="-127"/>
                <a:cs typeface="Traditional Arabic" pitchFamily="18" charset="-78"/>
              </a:rPr>
              <a:t>S = 4 . 3,14 . 3</a:t>
            </a:r>
            <a:r>
              <a:rPr lang="cs-CZ" sz="2000" b="1" baseline="30000" dirty="0" smtClean="0">
                <a:solidFill>
                  <a:schemeClr val="tx1"/>
                </a:solidFill>
                <a:ea typeface="Batang" pitchFamily="18" charset="-127"/>
                <a:cs typeface="Traditional Arabic" pitchFamily="18" charset="-78"/>
              </a:rPr>
              <a:t>2</a:t>
            </a:r>
            <a:endParaRPr lang="cs-CZ" sz="2000" b="1" dirty="0" smtClean="0">
              <a:solidFill>
                <a:schemeClr val="tx1"/>
              </a:solidFill>
              <a:ea typeface="Batang" pitchFamily="18" charset="-127"/>
              <a:cs typeface="Traditional Arabic" pitchFamily="18" charset="-78"/>
            </a:endParaRPr>
          </a:p>
          <a:p>
            <a:pPr>
              <a:spcAft>
                <a:spcPts val="800"/>
              </a:spcAft>
            </a:pPr>
            <a:r>
              <a:rPr lang="cs-CZ" sz="2000" b="1" dirty="0" smtClean="0">
                <a:solidFill>
                  <a:schemeClr val="tx1"/>
                </a:solidFill>
                <a:ea typeface="Batang" pitchFamily="18" charset="-127"/>
                <a:cs typeface="Traditional Arabic" pitchFamily="18" charset="-78"/>
              </a:rPr>
              <a:t>S = 4 . 3,14 . 9</a:t>
            </a:r>
          </a:p>
          <a:p>
            <a:pPr>
              <a:spcAft>
                <a:spcPts val="800"/>
              </a:spcAft>
            </a:pPr>
            <a:r>
              <a:rPr lang="cs-CZ" sz="2000" b="1" dirty="0" smtClean="0">
                <a:solidFill>
                  <a:schemeClr val="tx1"/>
                </a:solidFill>
                <a:ea typeface="Batang" pitchFamily="18" charset="-127"/>
                <a:cs typeface="Traditional Arabic" pitchFamily="18" charset="-78"/>
              </a:rPr>
              <a:t>S = 113 m</a:t>
            </a:r>
            <a:r>
              <a:rPr lang="cs-CZ" sz="2000" b="1" baseline="30000" dirty="0" smtClean="0">
                <a:solidFill>
                  <a:schemeClr val="tx1"/>
                </a:solidFill>
                <a:ea typeface="Batang" pitchFamily="18" charset="-127"/>
                <a:cs typeface="Traditional Arabic" pitchFamily="18" charset="-78"/>
              </a:rPr>
              <a:t>2</a:t>
            </a:r>
          </a:p>
          <a:p>
            <a:pPr>
              <a:spcAft>
                <a:spcPts val="800"/>
              </a:spcAft>
            </a:pPr>
            <a:r>
              <a:rPr lang="cs-CZ" sz="2000" dirty="0" smtClean="0">
                <a:solidFill>
                  <a:schemeClr val="tx1"/>
                </a:solidFill>
                <a:ea typeface="Batang" pitchFamily="18" charset="-127"/>
                <a:cs typeface="Traditional Arabic" pitchFamily="18" charset="-78"/>
              </a:rPr>
              <a:t>Bude potřeba natřít asi 113 m</a:t>
            </a:r>
            <a:r>
              <a:rPr lang="cs-CZ" sz="2000" baseline="30000" dirty="0" smtClean="0">
                <a:solidFill>
                  <a:schemeClr val="tx1"/>
                </a:solidFill>
                <a:ea typeface="Batang" pitchFamily="18" charset="-127"/>
                <a:cs typeface="Traditional Arabic" pitchFamily="18" charset="-78"/>
              </a:rPr>
              <a:t>2</a:t>
            </a:r>
            <a:r>
              <a:rPr lang="cs-CZ" sz="2000" dirty="0" smtClean="0">
                <a:solidFill>
                  <a:schemeClr val="tx1"/>
                </a:solidFill>
                <a:ea typeface="Batang" pitchFamily="18" charset="-127"/>
                <a:cs typeface="Traditional Arabic" pitchFamily="18" charset="-78"/>
              </a:rPr>
              <a:t> plochy.</a:t>
            </a:r>
            <a:endParaRPr lang="cs-CZ" sz="2000" dirty="0">
              <a:solidFill>
                <a:schemeClr val="tx1"/>
              </a:solidFill>
              <a:ea typeface="Batang" pitchFamily="18" charset="-127"/>
              <a:cs typeface="Traditional Arabic" pitchFamily="18" charset="-78"/>
            </a:endParaRPr>
          </a:p>
        </p:txBody>
      </p:sp>
    </p:spTree>
    <p:extLst>
      <p:ext uri="{BB962C8B-B14F-4D97-AF65-F5344CB8AC3E}">
        <p14:creationId xmlns:p14="http://schemas.microsoft.com/office/powerpoint/2010/main" val="145382523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7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9260"/>
                            </p:stCondLst>
                            <p:childTnLst>
                              <p:par>
                                <p:cTn id="9" presetID="6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1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1000"/>
                                        <p:tgtEl>
                                          <p:spTgt spid="6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6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6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6" fill="hold">
                            <p:stCondLst>
                              <p:cond delay="1000"/>
                            </p:stCondLst>
                            <p:childTnLst>
                              <p:par>
                                <p:cTn id="27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" dur="10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6" dur="1000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1000" fill="hold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9" fill="hold">
                            <p:stCondLst>
                              <p:cond delay="1000"/>
                            </p:stCondLst>
                            <p:childTnLst>
                              <p:par>
                                <p:cTn id="40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5" fill="hold">
                            <p:stCondLst>
                              <p:cond delay="2000"/>
                            </p:stCondLst>
                            <p:childTnLst>
                              <p:par>
                                <p:cTn id="46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8" dur="1000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9" dur="1000" fill="hold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1" fill="hold">
                            <p:stCondLst>
                              <p:cond delay="3000"/>
                            </p:stCondLst>
                            <p:childTnLst>
                              <p:par>
                                <p:cTn id="52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4" dur="1000"/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5" dur="1000" fill="hold"/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" dur="1000" fill="hold"/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7" fill="hold">
                            <p:stCondLst>
                              <p:cond delay="4000"/>
                            </p:stCondLst>
                            <p:childTnLst>
                              <p:par>
                                <p:cTn id="58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0" dur="1000"/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1" dur="1000" fill="hold"/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2" dur="1000" fill="hold"/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3" fill="hold">
                            <p:stCondLst>
                              <p:cond delay="5000"/>
                            </p:stCondLst>
                            <p:childTnLst>
                              <p:par>
                                <p:cTn id="64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6" dur="1000"/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7" dur="1000" fill="hold"/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8" dur="1000" fill="hold"/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9" fill="hold">
                            <p:stCondLst>
                              <p:cond delay="6000"/>
                            </p:stCondLst>
                            <p:childTnLst>
                              <p:par>
                                <p:cTn id="70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2" dur="1000"/>
                                        <p:tgtEl>
                                          <p:spTgt spid="6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3" dur="1000" fill="hold"/>
                                        <p:tgtEl>
                                          <p:spTgt spid="6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4" dur="1000" fill="hold"/>
                                        <p:tgtEl>
                                          <p:spTgt spid="6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5" fill="hold">
                            <p:stCondLst>
                              <p:cond delay="7000"/>
                            </p:stCondLst>
                            <p:childTnLst>
                              <p:par>
                                <p:cTn id="76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8" dur="1000"/>
                                        <p:tgtEl>
                                          <p:spTgt spid="6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9" dur="1000" fill="hold"/>
                                        <p:tgtEl>
                                          <p:spTgt spid="6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0" dur="1000" fill="hold"/>
                                        <p:tgtEl>
                                          <p:spTgt spid="6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3" grpId="0" animBg="1"/>
      <p:bldP spid="6" grpId="0" uiExpand="1" build="p" animBg="1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>
            <a:duotone>
              <a:schemeClr val="accent6">
                <a:shade val="45000"/>
                <a:satMod val="135000"/>
              </a:schemeClr>
              <a:prstClr val="white"/>
            </a:duotone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saturation sat="95000"/>
                    </a14:imgEffect>
                  </a14:imgLayer>
                </a14:imgProps>
              </a:ext>
            </a:extLst>
          </a:blip>
          <a:tile tx="0" ty="0" sx="80000" sy="8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bdélník 7"/>
          <p:cNvSpPr/>
          <p:nvPr/>
        </p:nvSpPr>
        <p:spPr>
          <a:xfrm>
            <a:off x="761086" y="6021288"/>
            <a:ext cx="7627338" cy="720080"/>
          </a:xfrm>
          <a:prstGeom prst="rect">
            <a:avLst/>
          </a:prstGeom>
          <a:solidFill>
            <a:srgbClr val="E4E4EC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t"/>
          <a:lstStyle/>
          <a:p>
            <a:pPr algn="ctr"/>
            <a:r>
              <a:rPr lang="cs-CZ" sz="2200" dirty="0" err="1" smtClean="0">
                <a:solidFill>
                  <a:schemeClr val="tx1"/>
                </a:solidFill>
                <a:latin typeface="Calibri" pitchFamily="34" charset="0"/>
              </a:rPr>
              <a:t>Ganymed</a:t>
            </a:r>
            <a:r>
              <a:rPr lang="cs-CZ" sz="2200" dirty="0" smtClean="0">
                <a:solidFill>
                  <a:schemeClr val="tx1"/>
                </a:solidFill>
                <a:latin typeface="Calibri" pitchFamily="34" charset="0"/>
              </a:rPr>
              <a:t> má povrch o  </a:t>
            </a:r>
            <a:r>
              <a:rPr lang="cs-CZ" sz="2200" b="1" dirty="0" smtClean="0">
                <a:solidFill>
                  <a:schemeClr val="tx1"/>
                </a:solidFill>
                <a:latin typeface="Calibri" pitchFamily="34" charset="0"/>
              </a:rPr>
              <a:t>49 003 054 km</a:t>
            </a:r>
            <a:r>
              <a:rPr lang="cs-CZ" sz="2200" b="1" baseline="30000" dirty="0" smtClean="0">
                <a:solidFill>
                  <a:schemeClr val="tx1"/>
                </a:solidFill>
                <a:latin typeface="Calibri" pitchFamily="34" charset="0"/>
              </a:rPr>
              <a:t>2</a:t>
            </a:r>
            <a:r>
              <a:rPr lang="cs-CZ" sz="2200" b="1" dirty="0" smtClean="0">
                <a:solidFill>
                  <a:schemeClr val="tx1"/>
                </a:solidFill>
                <a:latin typeface="Calibri" pitchFamily="34" charset="0"/>
              </a:rPr>
              <a:t> </a:t>
            </a:r>
            <a:r>
              <a:rPr lang="cs-CZ" sz="2200" dirty="0" smtClean="0">
                <a:solidFill>
                  <a:schemeClr val="tx1"/>
                </a:solidFill>
                <a:latin typeface="Calibri" pitchFamily="34" charset="0"/>
              </a:rPr>
              <a:t>větší povrch než Měsíc.</a:t>
            </a:r>
          </a:p>
          <a:p>
            <a:pPr algn="ctr"/>
            <a:r>
              <a:rPr lang="cs-CZ" sz="2200" b="1" dirty="0" smtClean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alibri" pitchFamily="34" charset="0"/>
              </a:rPr>
              <a:t>(</a:t>
            </a:r>
            <a:r>
              <a:rPr lang="cs-CZ" sz="2200" b="1" dirty="0" err="1" smtClean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alibri" pitchFamily="34" charset="0"/>
              </a:rPr>
              <a:t>Ganymed</a:t>
            </a:r>
            <a:r>
              <a:rPr lang="cs-CZ" sz="2200" b="1" dirty="0" smtClean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alibri" pitchFamily="34" charset="0"/>
              </a:rPr>
              <a:t> = 86 942 342 km</a:t>
            </a:r>
            <a:r>
              <a:rPr lang="cs-CZ" sz="2200" b="1" baseline="30000" dirty="0" smtClean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alibri" pitchFamily="34" charset="0"/>
              </a:rPr>
              <a:t>2</a:t>
            </a:r>
            <a:r>
              <a:rPr lang="cs-CZ" sz="2200" b="1" dirty="0" smtClean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alibri" pitchFamily="34" charset="0"/>
              </a:rPr>
              <a:t> , Měsíc = 37 939 288 km</a:t>
            </a:r>
            <a:r>
              <a:rPr lang="cs-CZ" sz="2200" b="1" baseline="30000" dirty="0" smtClean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alibri" pitchFamily="34" charset="0"/>
              </a:rPr>
              <a:t>2</a:t>
            </a:r>
            <a:r>
              <a:rPr lang="cs-CZ" sz="2200" b="1" dirty="0" smtClean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alibri" pitchFamily="34" charset="0"/>
              </a:rPr>
              <a:t>)</a:t>
            </a:r>
            <a:endParaRPr lang="cs-CZ" sz="2200" b="1" dirty="0">
              <a:solidFill>
                <a:srgbClr val="FFC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Calibri" pitchFamily="34" charset="0"/>
            </a:endParaRPr>
          </a:p>
        </p:txBody>
      </p:sp>
      <p:pic>
        <p:nvPicPr>
          <p:cNvPr id="1029" name="Picture 5" descr="C:\Users\admin\AppData\Local\Microsoft\Windows\Temporary Internet Files\Content.IE5\WXZR7EPS\MC900311392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9511" y="548680"/>
            <a:ext cx="1163151" cy="115212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Obdélník 1"/>
          <p:cNvSpPr/>
          <p:nvPr/>
        </p:nvSpPr>
        <p:spPr>
          <a:xfrm>
            <a:off x="1541302" y="728700"/>
            <a:ext cx="7602697" cy="792088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36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POVRCH  KOULE</a:t>
            </a:r>
            <a:endParaRPr lang="cs-CZ" sz="36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1026" name="Picture 2" descr="Soubor:Ganymede (moon).gif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35696" y="1683570"/>
            <a:ext cx="2592288" cy="2592288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Soubor:Full Moon Luc Viatour.jpg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444208" y="1700808"/>
            <a:ext cx="2568561" cy="2590183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Obdélníkový popisek 2"/>
          <p:cNvSpPr/>
          <p:nvPr/>
        </p:nvSpPr>
        <p:spPr>
          <a:xfrm>
            <a:off x="29133" y="1996124"/>
            <a:ext cx="1662547" cy="2160240"/>
          </a:xfrm>
          <a:prstGeom prst="wedgeRectCallout">
            <a:avLst>
              <a:gd name="adj1" fmla="val 66451"/>
              <a:gd name="adj2" fmla="val 40694"/>
            </a:avLst>
          </a:prstGeom>
          <a:solidFill>
            <a:schemeClr val="accent2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GANYMED</a:t>
            </a:r>
          </a:p>
          <a:p>
            <a:pPr algn="ctr"/>
            <a:r>
              <a:rPr lang="cs-CZ" sz="2000" dirty="0" smtClean="0">
                <a:solidFill>
                  <a:schemeClr val="tx1"/>
                </a:solidFill>
              </a:rPr>
              <a:t>- největší měsíc sluneční soustavy</a:t>
            </a:r>
            <a:endParaRPr lang="cs-CZ" sz="2000" dirty="0">
              <a:solidFill>
                <a:schemeClr val="tx1"/>
              </a:solidFill>
            </a:endParaRPr>
          </a:p>
        </p:txBody>
      </p:sp>
      <p:sp>
        <p:nvSpPr>
          <p:cNvPr id="7" name="Obdélníkový popisek 6"/>
          <p:cNvSpPr/>
          <p:nvPr/>
        </p:nvSpPr>
        <p:spPr>
          <a:xfrm>
            <a:off x="4644008" y="1996124"/>
            <a:ext cx="1662547" cy="2160240"/>
          </a:xfrm>
          <a:prstGeom prst="wedgeRectCallout">
            <a:avLst>
              <a:gd name="adj1" fmla="val 66451"/>
              <a:gd name="adj2" fmla="val 40694"/>
            </a:avLst>
          </a:prstGeom>
          <a:solidFill>
            <a:schemeClr val="accent2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MĚSÍC</a:t>
            </a:r>
          </a:p>
          <a:p>
            <a:pPr algn="ctr"/>
            <a:r>
              <a:rPr lang="cs-CZ" sz="2000" dirty="0" smtClean="0">
                <a:solidFill>
                  <a:schemeClr val="tx1"/>
                </a:solidFill>
              </a:rPr>
              <a:t>- přirozená družice Země</a:t>
            </a:r>
            <a:endParaRPr lang="cs-CZ" sz="2000" dirty="0">
              <a:solidFill>
                <a:schemeClr val="tx1"/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1835696" y="4437112"/>
            <a:ext cx="259228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/>
              <a:t>Poloměr 2 631 km</a:t>
            </a:r>
            <a:endParaRPr lang="cs-CZ" dirty="0"/>
          </a:p>
        </p:txBody>
      </p:sp>
      <p:sp>
        <p:nvSpPr>
          <p:cNvPr id="9" name="TextovéPole 8"/>
          <p:cNvSpPr txBox="1"/>
          <p:nvPr/>
        </p:nvSpPr>
        <p:spPr>
          <a:xfrm>
            <a:off x="6444208" y="4454624"/>
            <a:ext cx="259228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/>
              <a:t>Poloměr 1 738 km</a:t>
            </a:r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179511" y="5013176"/>
            <a:ext cx="8833258" cy="830997"/>
          </a:xfrm>
          <a:prstGeom prst="rect">
            <a:avLst/>
          </a:prstGeom>
          <a:solidFill>
            <a:srgbClr val="FFC000"/>
          </a:solidFill>
        </p:spPr>
        <p:txBody>
          <a:bodyPr wrap="square" rtlCol="0">
            <a:spAutoFit/>
          </a:bodyPr>
          <a:lstStyle/>
          <a:p>
            <a:pPr algn="ctr"/>
            <a:r>
              <a:rPr lang="cs-CZ" sz="2400" b="1" dirty="0" smtClean="0"/>
              <a:t>O kolik čtverečných kilometrů je větší </a:t>
            </a:r>
            <a:br>
              <a:rPr lang="cs-CZ" sz="2400" b="1" dirty="0" smtClean="0"/>
            </a:br>
            <a:r>
              <a:rPr lang="cs-CZ" sz="2400" b="1" dirty="0" smtClean="0"/>
              <a:t>povrch Ganymedu než povrch Měsíce?</a:t>
            </a:r>
            <a:endParaRPr lang="cs-CZ" sz="2400" b="1" dirty="0"/>
          </a:p>
        </p:txBody>
      </p:sp>
      <p:sp>
        <p:nvSpPr>
          <p:cNvPr id="6" name="Obdélník 5"/>
          <p:cNvSpPr/>
          <p:nvPr/>
        </p:nvSpPr>
        <p:spPr>
          <a:xfrm>
            <a:off x="791550" y="6053514"/>
            <a:ext cx="7596874" cy="72008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Klikni a získáš výsledek.</a:t>
            </a:r>
            <a:endParaRPr lang="cs-CZ" sz="24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11" name="Obdélník 10"/>
          <p:cNvSpPr/>
          <p:nvPr/>
        </p:nvSpPr>
        <p:spPr>
          <a:xfrm>
            <a:off x="761086" y="6021288"/>
            <a:ext cx="7627338" cy="720080"/>
          </a:xfrm>
          <a:prstGeom prst="rect">
            <a:avLst/>
          </a:prstGeom>
          <a:solidFill>
            <a:schemeClr val="accent1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2085628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32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7" dur="2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2000"/>
                            </p:stCondLst>
                            <p:childTnLst>
                              <p:par>
                                <p:cTn id="9" presetID="6" presetClass="entr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11" dur="2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4000"/>
                            </p:stCondLst>
                            <p:childTnLst>
                              <p:par>
                                <p:cTn id="13" presetID="6" presetClass="entr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15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6000"/>
                            </p:stCondLst>
                            <p:childTnLst>
                              <p:par>
                                <p:cTn id="17" presetID="6" presetClass="entr" presetSubtype="32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19" dur="2000"/>
                                        <p:tgtEl>
                                          <p:spTgt spid="10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8000"/>
                            </p:stCondLst>
                            <p:childTnLst>
                              <p:par>
                                <p:cTn id="21" presetID="6" presetClass="entr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23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10000"/>
                            </p:stCondLst>
                            <p:childTnLst>
                              <p:par>
                                <p:cTn id="25" presetID="6" presetClass="entr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27" dur="2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8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" fill="hold">
                      <p:stCondLst>
                        <p:cond delay="indefinite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43" dur="500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  <p:bldP spid="7" grpId="0" animBg="1"/>
      <p:bldP spid="4" grpId="0"/>
      <p:bldP spid="9" grpId="0"/>
      <p:bldP spid="5" grpId="0" animBg="1"/>
      <p:bldP spid="6" grpId="0" animBg="1"/>
      <p:bldP spid="11" grpId="0" animBg="1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>
            <a:duotone>
              <a:schemeClr val="accent6">
                <a:shade val="45000"/>
                <a:satMod val="135000"/>
              </a:schemeClr>
              <a:prstClr val="white"/>
            </a:duotone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saturation sat="95000"/>
                    </a14:imgEffect>
                  </a14:imgLayer>
                </a14:imgProps>
              </a:ext>
            </a:extLst>
          </a:blip>
          <a:tile tx="0" ty="0" sx="80000" sy="8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9" name="Picture 5" descr="C:\Users\admin\AppData\Local\Microsoft\Windows\Temporary Internet Files\Content.IE5\WXZR7EPS\MC900311392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9511" y="548680"/>
            <a:ext cx="1163151" cy="115212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Obdélník 1"/>
          <p:cNvSpPr/>
          <p:nvPr/>
        </p:nvSpPr>
        <p:spPr>
          <a:xfrm>
            <a:off x="1541302" y="728700"/>
            <a:ext cx="7602697" cy="792088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36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SÍŤ  KOULE  </a:t>
            </a:r>
            <a:endParaRPr lang="cs-CZ" sz="36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Obdélník 2"/>
          <p:cNvSpPr/>
          <p:nvPr/>
        </p:nvSpPr>
        <p:spPr>
          <a:xfrm>
            <a:off x="179511" y="2054085"/>
            <a:ext cx="5163139" cy="400109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>
              <a:spcAft>
                <a:spcPts val="1800"/>
              </a:spcAft>
            </a:pPr>
            <a:r>
              <a:rPr lang="cs-CZ" sz="2400" b="1" dirty="0" smtClean="0"/>
              <a:t>Síť </a:t>
            </a:r>
            <a:r>
              <a:rPr lang="cs-CZ" sz="2400" b="1" dirty="0"/>
              <a:t>koule </a:t>
            </a:r>
            <a:br>
              <a:rPr lang="cs-CZ" sz="2400" b="1" dirty="0"/>
            </a:br>
            <a:r>
              <a:rPr lang="cs-CZ" sz="2400" b="1" dirty="0" smtClean="0"/>
              <a:t>se </a:t>
            </a:r>
            <a:r>
              <a:rPr lang="cs-CZ" sz="2400" b="1" dirty="0"/>
              <a:t>nedá </a:t>
            </a:r>
            <a:r>
              <a:rPr lang="cs-CZ" sz="2400" b="1" dirty="0" smtClean="0"/>
              <a:t>v rovině sestrojit</a:t>
            </a:r>
            <a:r>
              <a:rPr lang="cs-CZ" sz="2400" b="1" dirty="0"/>
              <a:t>. </a:t>
            </a:r>
          </a:p>
          <a:p>
            <a:pPr algn="ctr">
              <a:spcAft>
                <a:spcPts val="1800"/>
              </a:spcAft>
            </a:pPr>
            <a:r>
              <a:rPr lang="cs-CZ" sz="2200" dirty="0" smtClean="0"/>
              <a:t>S problémem zobrazení </a:t>
            </a:r>
            <a:r>
              <a:rPr lang="cs-CZ" sz="2200" dirty="0"/>
              <a:t>sítě koule se potýkají kartografové.</a:t>
            </a:r>
          </a:p>
          <a:p>
            <a:pPr algn="ctr">
              <a:spcAft>
                <a:spcPts val="1800"/>
              </a:spcAft>
            </a:pPr>
            <a:r>
              <a:rPr lang="cs-CZ" sz="2200" dirty="0" smtClean="0"/>
              <a:t>Na </a:t>
            </a:r>
            <a:r>
              <a:rPr lang="cs-CZ" sz="2200" dirty="0"/>
              <a:t>námořních a leteckých navigačních </a:t>
            </a:r>
            <a:r>
              <a:rPr lang="cs-CZ" sz="2200" dirty="0" smtClean="0"/>
              <a:t>mapách se </a:t>
            </a:r>
            <a:r>
              <a:rPr lang="cs-CZ" sz="2200" dirty="0"/>
              <a:t>používá </a:t>
            </a:r>
            <a:r>
              <a:rPr lang="cs-CZ" sz="2200" b="1" i="1" dirty="0" err="1">
                <a:ln>
                  <a:solidFill>
                    <a:srgbClr val="FFC000"/>
                  </a:solidFill>
                </a:ln>
              </a:rPr>
              <a:t>Mercatorovo</a:t>
            </a:r>
            <a:r>
              <a:rPr lang="cs-CZ" sz="2200" b="1" i="1" dirty="0">
                <a:ln>
                  <a:solidFill>
                    <a:srgbClr val="FFC000"/>
                  </a:solidFill>
                </a:ln>
              </a:rPr>
              <a:t> zobrazení </a:t>
            </a:r>
            <a:r>
              <a:rPr lang="cs-CZ" sz="2200" dirty="0" smtClean="0"/>
              <a:t>světa. </a:t>
            </a:r>
            <a:r>
              <a:rPr lang="cs-CZ" sz="2200" dirty="0"/>
              <a:t/>
            </a:r>
            <a:br>
              <a:rPr lang="cs-CZ" sz="2200" dirty="0"/>
            </a:br>
            <a:r>
              <a:rPr lang="cs-CZ" sz="2200" dirty="0" smtClean="0"/>
              <a:t>Základem </a:t>
            </a:r>
            <a:r>
              <a:rPr lang="cs-CZ" sz="2200" dirty="0"/>
              <a:t>zobrazení je promítnutí na </a:t>
            </a:r>
            <a:r>
              <a:rPr lang="cs-CZ" sz="2200" dirty="0" smtClean="0"/>
              <a:t>válec, neboť plavba pod nějakým </a:t>
            </a:r>
            <a:r>
              <a:rPr lang="cs-CZ" sz="2200" dirty="0"/>
              <a:t>úhlem se do mapy promítne jako přímka</a:t>
            </a:r>
            <a:r>
              <a:rPr lang="cs-CZ" sz="2200" dirty="0" smtClean="0"/>
              <a:t>. </a:t>
            </a:r>
            <a:endParaRPr lang="cs-CZ" sz="2200" dirty="0"/>
          </a:p>
        </p:txBody>
      </p:sp>
      <p:pic>
        <p:nvPicPr>
          <p:cNvPr id="3074" name="Picture 2" descr="http://upload.wikimedia.org/wikipedia/commons/thumb/0/00/Mercator-proj.jpg/220px-Mercator-proj.jpg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447431" y="2007341"/>
            <a:ext cx="3572821" cy="381642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Šipka doprava 3"/>
          <p:cNvSpPr/>
          <p:nvPr/>
        </p:nvSpPr>
        <p:spPr>
          <a:xfrm>
            <a:off x="4995574" y="4365104"/>
            <a:ext cx="800562" cy="216024"/>
          </a:xfrm>
          <a:prstGeom prst="rightArrow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6060902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7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7000"/>
                                  </p:iterate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6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7000"/>
                                  </p:iterate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7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4" presetClass="entr" presetSubtype="3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out)">
                                      <p:cBhvr>
                                        <p:cTn id="22" dur="2000"/>
                                        <p:tgtEl>
                                          <p:spTgt spid="30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3" fill="hold">
                            <p:stCondLst>
                              <p:cond delay="2000"/>
                            </p:stCondLst>
                            <p:childTnLst>
                              <p:par>
                                <p:cTn id="24" presetID="4" presetClass="entr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out)">
                                      <p:cBhvr>
                                        <p:cTn id="26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  <p:bldP spid="4" grpId="0" animBg="1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>
            <a:duotone>
              <a:schemeClr val="accent6">
                <a:shade val="45000"/>
                <a:satMod val="135000"/>
              </a:schemeClr>
              <a:prstClr val="white"/>
            </a:duotone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saturation sat="95000"/>
                    </a14:imgEffect>
                  </a14:imgLayer>
                </a14:imgProps>
              </a:ext>
            </a:extLst>
          </a:blip>
          <a:tile tx="0" ty="0" sx="80000" sy="8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9" name="Picture 5" descr="C:\Users\admin\AppData\Local\Microsoft\Windows\Temporary Internet Files\Content.IE5\WXZR7EPS\MC900311392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9511" y="548680"/>
            <a:ext cx="1163151" cy="115212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Obdélník 1"/>
          <p:cNvSpPr/>
          <p:nvPr/>
        </p:nvSpPr>
        <p:spPr>
          <a:xfrm>
            <a:off x="1541302" y="728700"/>
            <a:ext cx="7602697" cy="792088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36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SÍŤ  KOULE  </a:t>
            </a:r>
            <a:endParaRPr lang="cs-CZ" sz="36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Obdélník 2"/>
          <p:cNvSpPr/>
          <p:nvPr/>
        </p:nvSpPr>
        <p:spPr>
          <a:xfrm>
            <a:off x="179511" y="2054085"/>
            <a:ext cx="4464497" cy="110799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>
              <a:spcAft>
                <a:spcPts val="1200"/>
              </a:spcAft>
            </a:pPr>
            <a:r>
              <a:rPr lang="cs-CZ" sz="2200" b="1" dirty="0" smtClean="0"/>
              <a:t>Další příklady</a:t>
            </a:r>
            <a:r>
              <a:rPr lang="cs-CZ" sz="2200" b="1" dirty="0"/>
              <a:t>, jak může vypadat </a:t>
            </a:r>
            <a:r>
              <a:rPr lang="cs-CZ" sz="2200" b="1" dirty="0" smtClean="0"/>
              <a:t>zobrazení </a:t>
            </a:r>
            <a:br>
              <a:rPr lang="cs-CZ" sz="2200" b="1" dirty="0" smtClean="0"/>
            </a:br>
            <a:r>
              <a:rPr lang="cs-CZ" sz="2200" b="1" dirty="0" smtClean="0"/>
              <a:t>zeměkoule </a:t>
            </a:r>
            <a:r>
              <a:rPr lang="cs-CZ" sz="2200" b="1" dirty="0"/>
              <a:t>do </a:t>
            </a:r>
            <a:r>
              <a:rPr lang="cs-CZ" sz="2200" b="1" dirty="0" smtClean="0"/>
              <a:t>roviny</a:t>
            </a:r>
            <a:endParaRPr lang="cs-CZ" sz="2200" b="1" dirty="0"/>
          </a:p>
        </p:txBody>
      </p:sp>
      <p:pic>
        <p:nvPicPr>
          <p:cNvPr id="4098" name="Picture 2" descr="Mapa sv&amp;ecaron;ta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44008" y="1688343"/>
            <a:ext cx="4073425" cy="2263014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0" name="Picture 4" descr="http://www.tmapy.cz/public/tmapy/img/assets/1072/mapa_fyz_v.gif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9512" y="3423462"/>
            <a:ext cx="4464496" cy="3227974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6" name="Picture 2" descr="MAPA SV&amp;Ecaron;TA - zlatý inkoust 17. století plakáty | fotky | obrázky | postery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932040" y="3973461"/>
            <a:ext cx="4073425" cy="2718570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45548468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7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" presetClass="entr" presetSubtype="3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out)">
                                      <p:cBhvr>
                                        <p:cTn id="12" dur="2000"/>
                                        <p:tgtEl>
                                          <p:spTgt spid="409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4" presetClass="entr" presetSubtype="3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out)">
                                      <p:cBhvr>
                                        <p:cTn id="17" dur="2000"/>
                                        <p:tgtEl>
                                          <p:spTgt spid="410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4" presetClass="entr" presetSubtype="3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out)">
                                      <p:cBhvr>
                                        <p:cTn id="22" dur="2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>
            <a:duotone>
              <a:schemeClr val="accent6">
                <a:shade val="45000"/>
                <a:satMod val="135000"/>
              </a:schemeClr>
              <a:prstClr val="white"/>
            </a:duotone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saturation sat="95000"/>
                    </a14:imgEffect>
                  </a14:imgLayer>
                </a14:imgProps>
              </a:ext>
            </a:extLst>
          </a:blip>
          <a:tile tx="0" ty="0" sx="80000" sy="8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9" name="Picture 5" descr="C:\Users\admin\AppData\Local\Microsoft\Windows\Temporary Internet Files\Content.IE5\WXZR7EPS\MC900311392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9511" y="548680"/>
            <a:ext cx="1163151" cy="115212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Obdélník 1"/>
          <p:cNvSpPr/>
          <p:nvPr/>
        </p:nvSpPr>
        <p:spPr>
          <a:xfrm>
            <a:off x="1541302" y="728700"/>
            <a:ext cx="7602697" cy="792088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36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OBJEM  KOULE</a:t>
            </a:r>
            <a:endParaRPr lang="cs-CZ" sz="36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2050" name="Picture 2" descr="http://www.zsdobrichovice.cz/ukoly/matika/testy/hranoly/koule.jpg"/>
          <p:cNvPicPr>
            <a:picLocks noChangeAspect="1" noChangeArrowheads="1"/>
          </p:cNvPicPr>
          <p:nvPr/>
        </p:nvPicPr>
        <p:blipFill>
          <a:blip r:embed="rId5">
            <a:extLst>
              <a:ext uri="{BEBA8EAE-BF5A-486C-A8C5-ECC9F3942E4B}">
                <a14:imgProps xmlns:a14="http://schemas.microsoft.com/office/drawing/2010/main">
                  <a14:imgLayer r:embed="rId6">
                    <a14:imgEffect>
                      <a14:artisticFilmGrain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20424" y="1700807"/>
            <a:ext cx="2736304" cy="2640533"/>
          </a:xfrm>
          <a:prstGeom prst="rect">
            <a:avLst/>
          </a:prstGeom>
          <a:noFill/>
          <a:effectLst>
            <a:glow rad="101600">
              <a:schemeClr val="accent2">
                <a:satMod val="175000"/>
                <a:alpha val="40000"/>
              </a:schemeClr>
            </a:glo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179511" y="4380881"/>
            <a:ext cx="8777217" cy="227754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spcAft>
                <a:spcPts val="600"/>
              </a:spcAft>
              <a:buFont typeface="Wingdings" pitchFamily="2" charset="2"/>
              <a:buChar char="v"/>
            </a:pPr>
            <a:r>
              <a:rPr lang="cs-CZ" sz="2200" dirty="0"/>
              <a:t>Mezi plochami uzavírajícími daný objem má kulová plocha nejmenší obsah </a:t>
            </a:r>
            <a:endParaRPr lang="cs-CZ" sz="2200" dirty="0" smtClean="0"/>
          </a:p>
          <a:p>
            <a:pPr marL="285750" indent="-285750">
              <a:spcAft>
                <a:spcPts val="600"/>
              </a:spcAft>
              <a:buFont typeface="Wingdings" pitchFamily="2" charset="2"/>
              <a:buChar char="v"/>
            </a:pPr>
            <a:r>
              <a:rPr lang="cs-CZ" sz="2200" dirty="0" smtClean="0"/>
              <a:t>Naopak</a:t>
            </a:r>
            <a:r>
              <a:rPr lang="cs-CZ" sz="2200" dirty="0"/>
              <a:t>, mezi plochami s daným obsahem uzavírá kulová plocha největší objem. </a:t>
            </a:r>
            <a:endParaRPr lang="cs-CZ" sz="2200" dirty="0" smtClean="0"/>
          </a:p>
          <a:p>
            <a:pPr marL="285750" indent="-285750">
              <a:spcAft>
                <a:spcPts val="600"/>
              </a:spcAft>
              <a:buFont typeface="Wingdings" pitchFamily="2" charset="2"/>
              <a:buChar char="v"/>
            </a:pPr>
            <a:r>
              <a:rPr lang="cs-CZ" sz="2200" dirty="0" smtClean="0"/>
              <a:t>Proto </a:t>
            </a:r>
            <a:r>
              <a:rPr lang="cs-CZ" sz="2200" dirty="0"/>
              <a:t>se koule často vyskytuje v přírodě, např. ve formě </a:t>
            </a:r>
            <a:r>
              <a:rPr lang="cs-CZ" sz="2200" dirty="0" smtClean="0"/>
              <a:t>kapek </a:t>
            </a:r>
            <a:r>
              <a:rPr lang="cs-CZ" sz="2200" dirty="0"/>
              <a:t>a </a:t>
            </a:r>
            <a:r>
              <a:rPr lang="cs-CZ" sz="2200" dirty="0" smtClean="0"/>
              <a:t>bublin.</a:t>
            </a:r>
            <a:endParaRPr lang="cs-CZ" sz="22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731533" y="1916832"/>
            <a:ext cx="496855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Jak vypočítáme objem koule?</a:t>
            </a:r>
            <a:endParaRPr lang="cs-CZ" sz="24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7" name="TextovéPole 6"/>
              <p:cNvSpPr txBox="1"/>
              <p:nvPr/>
            </p:nvSpPr>
            <p:spPr>
              <a:xfrm>
                <a:off x="1721420" y="2852936"/>
                <a:ext cx="2988778" cy="1068562"/>
              </a:xfrm>
              <a:prstGeom prst="rect">
                <a:avLst/>
              </a:prstGeom>
              <a:solidFill>
                <a:srgbClr val="FFC000"/>
              </a:solidFill>
            </p:spPr>
            <p:txBody>
              <a:bodyPr wrap="square" rtlCol="0">
                <a:spAutoFit/>
              </a:bodyPr>
              <a:lstStyle/>
              <a:p>
                <a:pPr algn="ctr">
                  <a:spcBef>
                    <a:spcPts val="1200"/>
                  </a:spcBef>
                  <a:spcAft>
                    <a:spcPts val="1200"/>
                  </a:spcAft>
                </a:pPr>
                <a:r>
                  <a:rPr lang="cs-CZ" sz="3600" b="1" dirty="0" smtClean="0">
                    <a:effectLst>
                      <a:outerShdw blurRad="38100" dist="38100" dir="2700000" algn="tl">
                        <a:srgbClr val="000000">
                          <a:alpha val="43137"/>
                        </a:srgbClr>
                      </a:outerShdw>
                    </a:effectLst>
                    <a:latin typeface="Bookman Old Style" pitchFamily="18" charset="0"/>
                    <a:ea typeface="Batang" pitchFamily="18" charset="-127"/>
                    <a:cs typeface="Traditional Arabic" pitchFamily="18" charset="-78"/>
                  </a:rPr>
                  <a:t>V = </a:t>
                </a:r>
                <a14:m>
                  <m:oMath xmlns:m="http://schemas.openxmlformats.org/officeDocument/2006/math">
                    <m:box>
                      <m:boxPr>
                        <m:ctrlPr>
                          <a:rPr lang="cs-CZ" sz="4400" b="1" i="1" dirty="0" smtClean="0">
                            <a:effectLst>
                              <a:outerShdw blurRad="38100" dist="38100" dir="2700000" algn="tl">
                                <a:srgbClr val="000000">
                                  <a:alpha val="43137"/>
                                </a:srgbClr>
                              </a:outerShdw>
                            </a:effectLst>
                            <a:latin typeface="Cambria Math"/>
                            <a:ea typeface="Batang" pitchFamily="18" charset="-127"/>
                            <a:cs typeface="Traditional Arabic" pitchFamily="18" charset="-78"/>
                          </a:rPr>
                        </m:ctrlPr>
                      </m:boxPr>
                      <m:e>
                        <m:f>
                          <m:fPr>
                            <m:ctrlPr>
                              <a:rPr lang="cs-CZ" sz="4400" b="1" i="1" dirty="0" smtClean="0">
                                <a:effectLst>
                                  <a:outerShdw blurRad="38100" dist="38100" dir="2700000" algn="tl">
                                    <a:srgbClr val="000000">
                                      <a:alpha val="43137"/>
                                    </a:srgbClr>
                                  </a:outerShdw>
                                </a:effectLst>
                                <a:latin typeface="Cambria Math"/>
                                <a:ea typeface="Batang" pitchFamily="18" charset="-127"/>
                                <a:cs typeface="Traditional Arabic" pitchFamily="18" charset="-78"/>
                              </a:rPr>
                            </m:ctrlPr>
                          </m:fPr>
                          <m:num>
                            <m:r>
                              <a:rPr lang="cs-CZ" sz="4400" b="1" i="1" dirty="0" smtClean="0">
                                <a:effectLst>
                                  <a:outerShdw blurRad="38100" dist="38100" dir="2700000" algn="tl">
                                    <a:srgbClr val="000000">
                                      <a:alpha val="43137"/>
                                    </a:srgbClr>
                                  </a:outerShdw>
                                </a:effectLst>
                                <a:latin typeface="Cambria Math"/>
                                <a:ea typeface="Batang" pitchFamily="18" charset="-127"/>
                                <a:cs typeface="Traditional Arabic" pitchFamily="18" charset="-78"/>
                              </a:rPr>
                              <m:t>𝟒</m:t>
                            </m:r>
                          </m:num>
                          <m:den>
                            <m:r>
                              <a:rPr lang="cs-CZ" sz="4400" b="1" i="1" dirty="0" smtClean="0">
                                <a:effectLst>
                                  <a:outerShdw blurRad="38100" dist="38100" dir="2700000" algn="tl">
                                    <a:srgbClr val="000000">
                                      <a:alpha val="43137"/>
                                    </a:srgbClr>
                                  </a:outerShdw>
                                </a:effectLst>
                                <a:latin typeface="Cambria Math"/>
                                <a:ea typeface="Batang" pitchFamily="18" charset="-127"/>
                                <a:cs typeface="Traditional Arabic" pitchFamily="18" charset="-78"/>
                              </a:rPr>
                              <m:t>𝟑</m:t>
                            </m:r>
                          </m:den>
                        </m:f>
                      </m:e>
                    </m:box>
                  </m:oMath>
                </a14:m>
                <a:r>
                  <a:rPr lang="cs-CZ" sz="3600" b="1" dirty="0" smtClean="0">
                    <a:effectLst>
                      <a:outerShdw blurRad="38100" dist="38100" dir="2700000" algn="tl">
                        <a:srgbClr val="000000">
                          <a:alpha val="43137"/>
                        </a:srgbClr>
                      </a:outerShdw>
                    </a:effectLst>
                    <a:latin typeface="Bookman Old Style" pitchFamily="18" charset="0"/>
                    <a:ea typeface="Batang" pitchFamily="18" charset="-127"/>
                    <a:cs typeface="Traditional Arabic" pitchFamily="18" charset="-78"/>
                  </a:rPr>
                  <a:t>.</a:t>
                </a:r>
                <a:r>
                  <a:rPr lang="el-GR" sz="3600" b="1" dirty="0" smtClean="0">
                    <a:effectLst>
                      <a:outerShdw blurRad="38100" dist="38100" dir="2700000" algn="tl">
                        <a:srgbClr val="000000">
                          <a:alpha val="43137"/>
                        </a:srgbClr>
                      </a:outerShdw>
                    </a:effectLst>
                    <a:latin typeface="Bookman Old Style" pitchFamily="18" charset="0"/>
                    <a:ea typeface="Batang" pitchFamily="18" charset="-127"/>
                    <a:cs typeface="Traditional Arabic" pitchFamily="18" charset="-78"/>
                  </a:rPr>
                  <a:t>π</a:t>
                </a:r>
                <a:r>
                  <a:rPr lang="cs-CZ" sz="3600" b="1" dirty="0" smtClean="0">
                    <a:effectLst>
                      <a:outerShdw blurRad="38100" dist="38100" dir="2700000" algn="tl">
                        <a:srgbClr val="000000">
                          <a:alpha val="43137"/>
                        </a:srgbClr>
                      </a:outerShdw>
                    </a:effectLst>
                    <a:latin typeface="Bookman Old Style" pitchFamily="18" charset="0"/>
                    <a:ea typeface="Batang" pitchFamily="18" charset="-127"/>
                    <a:cs typeface="Traditional Arabic" pitchFamily="18" charset="-78"/>
                  </a:rPr>
                  <a:t>.r</a:t>
                </a:r>
                <a:r>
                  <a:rPr lang="cs-CZ" sz="3600" b="1" baseline="30000" dirty="0" smtClean="0">
                    <a:effectLst>
                      <a:outerShdw blurRad="38100" dist="38100" dir="2700000" algn="tl">
                        <a:srgbClr val="000000">
                          <a:alpha val="43137"/>
                        </a:srgbClr>
                      </a:outerShdw>
                    </a:effectLst>
                    <a:latin typeface="Bookman Old Style" pitchFamily="18" charset="0"/>
                    <a:ea typeface="Batang" pitchFamily="18" charset="-127"/>
                    <a:cs typeface="Traditional Arabic" pitchFamily="18" charset="-78"/>
                  </a:rPr>
                  <a:t>3</a:t>
                </a:r>
                <a:endParaRPr lang="cs-CZ" sz="3600" b="1" baseline="30000" dirty="0"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  <a:latin typeface="Bookman Old Style" pitchFamily="18" charset="0"/>
                  <a:ea typeface="Batang" pitchFamily="18" charset="-127"/>
                  <a:cs typeface="Traditional Arabic" pitchFamily="18" charset="-78"/>
                </a:endParaRPr>
              </a:p>
            </p:txBody>
          </p:sp>
        </mc:Choice>
        <mc:Fallback xmlns="">
          <p:sp>
            <p:nvSpPr>
              <p:cNvPr id="7" name="TextovéPole 6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721420" y="2852936"/>
                <a:ext cx="2988778" cy="1068562"/>
              </a:xfrm>
              <a:prstGeom prst="rect">
                <a:avLst/>
              </a:prstGeom>
              <a:blipFill rotWithShape="1">
                <a:blip r:embed="rId7"/>
                <a:stretch>
                  <a:fillRect b="-9143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25992117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" presetClass="entr" presetSubtype="32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out)">
                                      <p:cBhvr>
                                        <p:cTn id="7" dur="20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2000"/>
                            </p:stCondLst>
                            <p:childTnLst>
                              <p:par>
                                <p:cTn id="9" presetID="22" presetClass="entr" presetSubtype="8" fill="hold" grpId="0" nodeType="afterEffect">
                                  <p:stCondLst>
                                    <p:cond delay="1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1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45" presetClass="entr" presetSubtype="0" fill="hold" grpId="0" nodeType="clickEffect">
                                  <p:stCondLst>
                                    <p:cond delay="1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7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7000"/>
                                  </p:iterate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3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7000"/>
                                  </p:iterate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7000"/>
                                  </p:iterate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3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6" grpId="0"/>
      <p:bldP spid="7" grpId="0" animBg="1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>
            <a:duotone>
              <a:schemeClr val="accent6">
                <a:shade val="45000"/>
                <a:satMod val="135000"/>
              </a:schemeClr>
              <a:prstClr val="white"/>
            </a:duotone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saturation sat="95000"/>
                    </a14:imgEffect>
                  </a14:imgLayer>
                </a14:imgProps>
              </a:ext>
            </a:extLst>
          </a:blip>
          <a:tile tx="0" ty="0" sx="80000" sy="8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9" name="Picture 5" descr="C:\Users\admin\AppData\Local\Microsoft\Windows\Temporary Internet Files\Content.IE5\WXZR7EPS\MC900311392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9511" y="548680"/>
            <a:ext cx="1163151" cy="115212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Obdélník 1"/>
          <p:cNvSpPr/>
          <p:nvPr/>
        </p:nvSpPr>
        <p:spPr>
          <a:xfrm>
            <a:off x="1541302" y="728700"/>
            <a:ext cx="7602697" cy="792088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36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OBJEM  KOULE</a:t>
            </a:r>
            <a:endParaRPr lang="cs-CZ" sz="36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4" name="Obdélník 3"/>
          <p:cNvSpPr/>
          <p:nvPr/>
        </p:nvSpPr>
        <p:spPr>
          <a:xfrm>
            <a:off x="164041" y="1772816"/>
            <a:ext cx="8874732" cy="1152128"/>
          </a:xfrm>
          <a:prstGeom prst="rect">
            <a:avLst/>
          </a:prstGeom>
          <a:gradFill>
            <a:gsLst>
              <a:gs pos="0">
                <a:srgbClr val="C5C5D9"/>
              </a:gs>
              <a:gs pos="50000">
                <a:srgbClr val="E1E1EB"/>
              </a:gs>
              <a:gs pos="100000">
                <a:srgbClr val="C8DCEA"/>
              </a:gs>
            </a:gsLst>
            <a:lin ang="5400000" scaled="0"/>
          </a:gra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sz="2400" b="1" dirty="0" smtClean="0">
                <a:solidFill>
                  <a:schemeClr val="accent6">
                    <a:lumMod val="50000"/>
                  </a:schemeClr>
                </a:solidFill>
              </a:rPr>
              <a:t>PŘÍKLAD: </a:t>
            </a:r>
          </a:p>
          <a:p>
            <a:r>
              <a:rPr lang="cs-CZ" sz="2100" dirty="0" smtClean="0">
                <a:solidFill>
                  <a:schemeClr val="tx1"/>
                </a:solidFill>
              </a:rPr>
              <a:t>Vodojem tvaru koule o poloměru r = 1,5 m je naplněn do tří čtvrtin. </a:t>
            </a:r>
            <a:br>
              <a:rPr lang="cs-CZ" sz="2100" dirty="0" smtClean="0">
                <a:solidFill>
                  <a:schemeClr val="tx1"/>
                </a:solidFill>
              </a:rPr>
            </a:br>
            <a:r>
              <a:rPr lang="cs-CZ" sz="2100" dirty="0" smtClean="0">
                <a:solidFill>
                  <a:schemeClr val="tx1"/>
                </a:solidFill>
              </a:rPr>
              <a:t>Kolik litrů vody obsahuje?</a:t>
            </a:r>
            <a:endParaRPr lang="cs-CZ" sz="2100" dirty="0">
              <a:solidFill>
                <a:schemeClr val="tx1"/>
              </a:solidFill>
            </a:endParaRPr>
          </a:p>
        </p:txBody>
      </p:sp>
      <p:sp>
        <p:nvSpPr>
          <p:cNvPr id="3" name="Obdélník 2"/>
          <p:cNvSpPr/>
          <p:nvPr/>
        </p:nvSpPr>
        <p:spPr>
          <a:xfrm>
            <a:off x="179511" y="3068960"/>
            <a:ext cx="4608513" cy="3672408"/>
          </a:xfrm>
          <a:prstGeom prst="rect">
            <a:avLst/>
          </a:prstGeom>
          <a:solidFill>
            <a:srgbClr val="EBEBF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t"/>
          <a:lstStyle/>
          <a:p>
            <a:r>
              <a:rPr lang="cs-CZ" sz="2200" dirty="0" smtClean="0">
                <a:solidFill>
                  <a:schemeClr val="tx1"/>
                </a:solidFill>
              </a:rPr>
              <a:t>Výpočet:</a:t>
            </a:r>
            <a:endParaRPr lang="cs-CZ" sz="2200" dirty="0">
              <a:solidFill>
                <a:schemeClr val="tx1"/>
              </a:solidFill>
            </a:endParaRPr>
          </a:p>
        </p:txBody>
      </p:sp>
      <p:pic>
        <p:nvPicPr>
          <p:cNvPr id="8" name="Picture 2" descr="Plik:Ball with d r and o marked.svg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24128" y="3396015"/>
            <a:ext cx="2880320" cy="287428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mc:AlternateContent xmlns:mc="http://schemas.openxmlformats.org/markup-compatibility/2006" xmlns:a14="http://schemas.microsoft.com/office/drawing/2010/main">
        <mc:Choice Requires="a14">
          <p:sp>
            <p:nvSpPr>
              <p:cNvPr id="6" name="Obdélník 5"/>
              <p:cNvSpPr/>
              <p:nvPr/>
            </p:nvSpPr>
            <p:spPr>
              <a:xfrm>
                <a:off x="4932040" y="3068960"/>
                <a:ext cx="4080309" cy="3672408"/>
              </a:xfrm>
              <a:prstGeom prst="rect">
                <a:avLst/>
              </a:prstGeom>
              <a:gradFill flip="none" rotWithShape="1">
                <a:gsLst>
                  <a:gs pos="0">
                    <a:srgbClr val="5DFF5D">
                      <a:tint val="66000"/>
                      <a:satMod val="160000"/>
                    </a:srgbClr>
                  </a:gs>
                  <a:gs pos="50000">
                    <a:srgbClr val="5DFF5D">
                      <a:tint val="44500"/>
                      <a:satMod val="160000"/>
                    </a:srgbClr>
                  </a:gs>
                  <a:gs pos="100000">
                    <a:srgbClr val="5DFF5D">
                      <a:tint val="23500"/>
                      <a:satMod val="160000"/>
                    </a:srgbClr>
                  </a:gs>
                </a:gsLst>
                <a:path path="circle">
                  <a:fillToRect l="100000" b="100000"/>
                </a:path>
                <a:tileRect t="-100000" r="-100000"/>
              </a:gradFill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t"/>
              <a:lstStyle/>
              <a:p>
                <a:r>
                  <a:rPr lang="cs-CZ" sz="2000" b="1" dirty="0" smtClean="0">
                    <a:solidFill>
                      <a:srgbClr val="C00000"/>
                    </a:solidFill>
                  </a:rPr>
                  <a:t>Kontrola výpočtu:</a:t>
                </a:r>
              </a:p>
              <a:p>
                <a:r>
                  <a:rPr lang="cs-CZ" sz="2000" dirty="0" smtClean="0">
                    <a:solidFill>
                      <a:schemeClr val="tx1"/>
                    </a:solidFill>
                    <a:latin typeface="Garamond" pitchFamily="18" charset="0"/>
                  </a:rPr>
                  <a:t>Koule: r = </a:t>
                </a:r>
                <a:r>
                  <a:rPr lang="cs-CZ" sz="2000" dirty="0">
                    <a:solidFill>
                      <a:schemeClr val="tx1"/>
                    </a:solidFill>
                    <a:latin typeface="Garamond" pitchFamily="18" charset="0"/>
                  </a:rPr>
                  <a:t>1,5 m     voda    V</a:t>
                </a:r>
                <a:r>
                  <a:rPr lang="cs-CZ" sz="2000" baseline="-25000" dirty="0">
                    <a:solidFill>
                      <a:schemeClr val="tx1"/>
                    </a:solidFill>
                    <a:latin typeface="Garamond" pitchFamily="18" charset="0"/>
                  </a:rPr>
                  <a:t>1</a:t>
                </a:r>
                <a:r>
                  <a:rPr lang="cs-CZ" sz="2000" dirty="0">
                    <a:solidFill>
                      <a:schemeClr val="tx1"/>
                    </a:solidFill>
                    <a:latin typeface="Garamond" pitchFamily="18" charset="0"/>
                  </a:rPr>
                  <a:t> = ? </a:t>
                </a:r>
                <a:r>
                  <a:rPr lang="cs-CZ" sz="2000" dirty="0">
                    <a:solidFill>
                      <a:schemeClr val="tx1"/>
                    </a:solidFill>
                    <a:latin typeface="Garamond" pitchFamily="18" charset="0"/>
                    <a:ea typeface="Batang" pitchFamily="18" charset="-127"/>
                    <a:cs typeface="Traditional Arabic" pitchFamily="18" charset="-78"/>
                  </a:rPr>
                  <a:t>m</a:t>
                </a:r>
                <a:r>
                  <a:rPr lang="cs-CZ" sz="2000" baseline="30000" dirty="0">
                    <a:solidFill>
                      <a:schemeClr val="tx1"/>
                    </a:solidFill>
                    <a:latin typeface="Garamond" pitchFamily="18" charset="0"/>
                    <a:ea typeface="Batang" pitchFamily="18" charset="-127"/>
                    <a:cs typeface="Traditional Arabic" pitchFamily="18" charset="-78"/>
                  </a:rPr>
                  <a:t>3</a:t>
                </a:r>
                <a:r>
                  <a:rPr lang="cs-CZ" sz="2000" dirty="0">
                    <a:solidFill>
                      <a:schemeClr val="tx1"/>
                    </a:solidFill>
                    <a:latin typeface="Garamond" pitchFamily="18" charset="0"/>
                  </a:rPr>
                  <a:t> </a:t>
                </a:r>
              </a:p>
              <a:p>
                <a:r>
                  <a:rPr lang="cs-CZ" sz="2000" dirty="0" smtClean="0">
                    <a:solidFill>
                      <a:schemeClr val="tx1"/>
                    </a:solidFill>
                    <a:latin typeface="Garamond" pitchFamily="18" charset="0"/>
                  </a:rPr>
                  <a:t>          V = ?</a:t>
                </a:r>
                <a:r>
                  <a:rPr lang="cs-CZ" sz="2000" b="1" dirty="0">
                    <a:solidFill>
                      <a:schemeClr val="tx1"/>
                    </a:solidFill>
                    <a:latin typeface="Garamond" pitchFamily="18" charset="0"/>
                    <a:ea typeface="Batang" pitchFamily="18" charset="-127"/>
                    <a:cs typeface="Traditional Arabic" pitchFamily="18" charset="-78"/>
                  </a:rPr>
                  <a:t> </a:t>
                </a:r>
                <a:r>
                  <a:rPr lang="cs-CZ" sz="2000" dirty="0" smtClean="0">
                    <a:solidFill>
                      <a:schemeClr val="tx1"/>
                    </a:solidFill>
                    <a:latin typeface="Garamond" pitchFamily="18" charset="0"/>
                    <a:ea typeface="Batang" pitchFamily="18" charset="-127"/>
                    <a:cs typeface="Traditional Arabic" pitchFamily="18" charset="-78"/>
                  </a:rPr>
                  <a:t>m</a:t>
                </a:r>
                <a:r>
                  <a:rPr lang="cs-CZ" sz="2000" baseline="30000" dirty="0" smtClean="0">
                    <a:solidFill>
                      <a:schemeClr val="tx1"/>
                    </a:solidFill>
                    <a:latin typeface="Garamond" pitchFamily="18" charset="0"/>
                    <a:ea typeface="Batang" pitchFamily="18" charset="-127"/>
                    <a:cs typeface="Traditional Arabic" pitchFamily="18" charset="-78"/>
                  </a:rPr>
                  <a:t>3</a:t>
                </a:r>
              </a:p>
              <a:p>
                <a:r>
                  <a:rPr lang="cs-CZ" sz="2000" dirty="0" smtClean="0">
                    <a:solidFill>
                      <a:schemeClr val="tx1"/>
                    </a:solidFill>
                    <a:latin typeface="Garamond" pitchFamily="18" charset="0"/>
                  </a:rPr>
                  <a:t>---------------------</a:t>
                </a:r>
              </a:p>
              <a:p>
                <a:pPr>
                  <a:spcAft>
                    <a:spcPts val="800"/>
                  </a:spcAft>
                </a:pPr>
                <a:r>
                  <a:rPr lang="cs-CZ" sz="2000" b="1" spc="300" dirty="0" smtClean="0">
                    <a:solidFill>
                      <a:schemeClr val="tx1"/>
                    </a:solidFill>
                    <a:latin typeface="Garamond" pitchFamily="18" charset="0"/>
                    <a:ea typeface="Batang" pitchFamily="18" charset="-127"/>
                    <a:cs typeface="Traditional Arabic" pitchFamily="18" charset="-78"/>
                  </a:rPr>
                  <a:t>V= </a:t>
                </a:r>
                <a14:m>
                  <m:oMath xmlns:m="http://schemas.openxmlformats.org/officeDocument/2006/math">
                    <m:box>
                      <m:boxPr>
                        <m:ctrlPr>
                          <a:rPr lang="cs-CZ" sz="2000" b="1" i="1" spc="300" dirty="0" smtClean="0">
                            <a:solidFill>
                              <a:schemeClr val="tx1"/>
                            </a:solidFill>
                            <a:latin typeface="Cambria Math"/>
                            <a:ea typeface="Batang" pitchFamily="18" charset="-127"/>
                            <a:cs typeface="Traditional Arabic" pitchFamily="18" charset="-78"/>
                          </a:rPr>
                        </m:ctrlPr>
                      </m:boxPr>
                      <m:e>
                        <m:f>
                          <m:fPr>
                            <m:ctrlPr>
                              <a:rPr lang="cs-CZ" sz="2000" b="1" i="1" spc="300" dirty="0" smtClean="0">
                                <a:solidFill>
                                  <a:schemeClr val="tx1"/>
                                </a:solidFill>
                                <a:latin typeface="Cambria Math"/>
                                <a:ea typeface="Batang" pitchFamily="18" charset="-127"/>
                                <a:cs typeface="Traditional Arabic" pitchFamily="18" charset="-78"/>
                              </a:rPr>
                            </m:ctrlPr>
                          </m:fPr>
                          <m:num>
                            <m:r>
                              <a:rPr lang="cs-CZ" sz="2000" b="1" i="1" spc="300" dirty="0" smtClean="0">
                                <a:solidFill>
                                  <a:schemeClr val="tx1"/>
                                </a:solidFill>
                                <a:latin typeface="Cambria Math"/>
                                <a:ea typeface="Batang" pitchFamily="18" charset="-127"/>
                                <a:cs typeface="Traditional Arabic" pitchFamily="18" charset="-78"/>
                              </a:rPr>
                              <m:t>𝟒</m:t>
                            </m:r>
                          </m:num>
                          <m:den>
                            <m:r>
                              <a:rPr lang="cs-CZ" sz="2000" b="1" i="1" spc="300" dirty="0" smtClean="0">
                                <a:solidFill>
                                  <a:schemeClr val="tx1"/>
                                </a:solidFill>
                                <a:latin typeface="Cambria Math"/>
                                <a:ea typeface="Batang" pitchFamily="18" charset="-127"/>
                                <a:cs typeface="Traditional Arabic" pitchFamily="18" charset="-78"/>
                              </a:rPr>
                              <m:t>𝟑</m:t>
                            </m:r>
                          </m:den>
                        </m:f>
                      </m:e>
                    </m:box>
                  </m:oMath>
                </a14:m>
                <a:r>
                  <a:rPr lang="el-GR" sz="2000" b="1" spc="300" dirty="0" smtClean="0">
                    <a:solidFill>
                      <a:schemeClr val="tx1"/>
                    </a:solidFill>
                    <a:latin typeface="Garamond" pitchFamily="18" charset="0"/>
                    <a:ea typeface="Batang" pitchFamily="18" charset="-127"/>
                    <a:cs typeface="Traditional Arabic" pitchFamily="18" charset="-78"/>
                  </a:rPr>
                  <a:t>π</a:t>
                </a:r>
                <a:r>
                  <a:rPr lang="cs-CZ" sz="2000" b="1" spc="300" dirty="0" smtClean="0">
                    <a:solidFill>
                      <a:schemeClr val="tx1"/>
                    </a:solidFill>
                    <a:latin typeface="Garamond" pitchFamily="18" charset="0"/>
                    <a:ea typeface="Batang" pitchFamily="18" charset="-127"/>
                    <a:cs typeface="Traditional Arabic" pitchFamily="18" charset="-78"/>
                  </a:rPr>
                  <a:t>r</a:t>
                </a:r>
                <a:r>
                  <a:rPr lang="cs-CZ" sz="2000" b="1" spc="300" baseline="30000" dirty="0" smtClean="0">
                    <a:solidFill>
                      <a:schemeClr val="tx1"/>
                    </a:solidFill>
                    <a:latin typeface="Garamond" pitchFamily="18" charset="0"/>
                    <a:ea typeface="Batang" pitchFamily="18" charset="-127"/>
                    <a:cs typeface="Traditional Arabic" pitchFamily="18" charset="-78"/>
                  </a:rPr>
                  <a:t>3 	          </a:t>
                </a:r>
              </a:p>
              <a:p>
                <a:pPr>
                  <a:spcAft>
                    <a:spcPts val="800"/>
                  </a:spcAft>
                </a:pPr>
                <a:r>
                  <a:rPr lang="cs-CZ" sz="2000" b="1" spc="300" dirty="0" smtClean="0">
                    <a:solidFill>
                      <a:schemeClr val="tx1"/>
                    </a:solidFill>
                    <a:latin typeface="Garamond" pitchFamily="18" charset="0"/>
                    <a:ea typeface="Batang" pitchFamily="18" charset="-127"/>
                    <a:cs typeface="Traditional Arabic" pitchFamily="18" charset="-78"/>
                  </a:rPr>
                  <a:t>V= </a:t>
                </a:r>
                <a14:m>
                  <m:oMath xmlns:m="http://schemas.openxmlformats.org/officeDocument/2006/math">
                    <m:box>
                      <m:boxPr>
                        <m:ctrlPr>
                          <a:rPr lang="cs-CZ" sz="2000" b="1" i="1" dirty="0">
                            <a:solidFill>
                              <a:schemeClr val="tx1"/>
                            </a:solidFill>
                            <a:latin typeface="Cambria Math"/>
                            <a:ea typeface="Batang" pitchFamily="18" charset="-127"/>
                            <a:cs typeface="Traditional Arabic" pitchFamily="18" charset="-78"/>
                          </a:rPr>
                        </m:ctrlPr>
                      </m:boxPr>
                      <m:e>
                        <m:f>
                          <m:fPr>
                            <m:ctrlPr>
                              <a:rPr lang="cs-CZ" sz="2000" b="1" i="1" dirty="0">
                                <a:solidFill>
                                  <a:schemeClr val="tx1"/>
                                </a:solidFill>
                                <a:latin typeface="Cambria Math"/>
                                <a:ea typeface="Batang" pitchFamily="18" charset="-127"/>
                                <a:cs typeface="Traditional Arabic" pitchFamily="18" charset="-78"/>
                              </a:rPr>
                            </m:ctrlPr>
                          </m:fPr>
                          <m:num>
                            <m:r>
                              <a:rPr lang="cs-CZ" sz="2000" b="1" i="1" dirty="0">
                                <a:solidFill>
                                  <a:schemeClr val="tx1"/>
                                </a:solidFill>
                                <a:latin typeface="Cambria Math"/>
                                <a:ea typeface="Batang" pitchFamily="18" charset="-127"/>
                                <a:cs typeface="Traditional Arabic" pitchFamily="18" charset="-78"/>
                              </a:rPr>
                              <m:t>𝟒</m:t>
                            </m:r>
                          </m:num>
                          <m:den>
                            <m:r>
                              <a:rPr lang="cs-CZ" sz="2000" b="1" i="1" dirty="0">
                                <a:solidFill>
                                  <a:schemeClr val="tx1"/>
                                </a:solidFill>
                                <a:latin typeface="Cambria Math"/>
                                <a:ea typeface="Batang" pitchFamily="18" charset="-127"/>
                                <a:cs typeface="Traditional Arabic" pitchFamily="18" charset="-78"/>
                              </a:rPr>
                              <m:t>𝟑</m:t>
                            </m:r>
                          </m:den>
                        </m:f>
                      </m:e>
                    </m:box>
                  </m:oMath>
                </a14:m>
                <a:r>
                  <a:rPr lang="cs-CZ" sz="2000" b="1" dirty="0" smtClean="0">
                    <a:solidFill>
                      <a:schemeClr val="tx1"/>
                    </a:solidFill>
                    <a:latin typeface="Garamond" pitchFamily="18" charset="0"/>
                    <a:ea typeface="Batang" pitchFamily="18" charset="-127"/>
                    <a:cs typeface="Traditional Arabic" pitchFamily="18" charset="-78"/>
                  </a:rPr>
                  <a:t>. 3,14. 1,5</a:t>
                </a:r>
                <a:r>
                  <a:rPr lang="cs-CZ" sz="2000" b="1" baseline="30000" dirty="0" smtClean="0">
                    <a:solidFill>
                      <a:schemeClr val="tx1"/>
                    </a:solidFill>
                    <a:latin typeface="Garamond" pitchFamily="18" charset="0"/>
                    <a:ea typeface="Batang" pitchFamily="18" charset="-127"/>
                    <a:cs typeface="Traditional Arabic" pitchFamily="18" charset="-78"/>
                  </a:rPr>
                  <a:t>3</a:t>
                </a:r>
                <a:endParaRPr lang="cs-CZ" sz="2000" b="1" baseline="30000" dirty="0">
                  <a:solidFill>
                    <a:schemeClr val="tx1"/>
                  </a:solidFill>
                  <a:latin typeface="Garamond" pitchFamily="18" charset="0"/>
                  <a:ea typeface="Batang" pitchFamily="18" charset="-127"/>
                  <a:cs typeface="Traditional Arabic" pitchFamily="18" charset="-78"/>
                </a:endParaRPr>
              </a:p>
              <a:p>
                <a:pPr>
                  <a:spcAft>
                    <a:spcPts val="800"/>
                  </a:spcAft>
                </a:pPr>
                <a:r>
                  <a:rPr lang="cs-CZ" sz="2000" b="1" dirty="0" smtClean="0">
                    <a:solidFill>
                      <a:schemeClr val="tx1"/>
                    </a:solidFill>
                    <a:latin typeface="Garamond" pitchFamily="18" charset="0"/>
                    <a:ea typeface="Batang" pitchFamily="18" charset="-127"/>
                    <a:cs typeface="Traditional Arabic" pitchFamily="18" charset="-78"/>
                  </a:rPr>
                  <a:t>V = 14,13 m</a:t>
                </a:r>
                <a:r>
                  <a:rPr lang="cs-CZ" sz="2000" b="1" baseline="30000" dirty="0" smtClean="0">
                    <a:solidFill>
                      <a:schemeClr val="tx1"/>
                    </a:solidFill>
                    <a:latin typeface="Garamond" pitchFamily="18" charset="0"/>
                    <a:ea typeface="Batang" pitchFamily="18" charset="-127"/>
                    <a:cs typeface="Traditional Arabic" pitchFamily="18" charset="-78"/>
                  </a:rPr>
                  <a:t>3</a:t>
                </a:r>
              </a:p>
            </p:txBody>
          </p:sp>
        </mc:Choice>
        <mc:Fallback xmlns="">
          <p:sp>
            <p:nvSpPr>
              <p:cNvPr id="6" name="Obdélník 5"/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932040" y="3068960"/>
                <a:ext cx="4080309" cy="3672408"/>
              </a:xfrm>
              <a:prstGeom prst="rect">
                <a:avLst/>
              </a:prstGeom>
              <a:blipFill rotWithShape="1">
                <a:blip r:embed="rId6"/>
                <a:stretch>
                  <a:fillRect l="-1339" t="-825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5" name="TextovéPole 4"/>
              <p:cNvSpPr txBox="1"/>
              <p:nvPr/>
            </p:nvSpPr>
            <p:spPr>
              <a:xfrm>
                <a:off x="6836805" y="4221088"/>
                <a:ext cx="2055675" cy="2450479"/>
              </a:xfrm>
              <a:prstGeom prst="rect">
                <a:avLst/>
              </a:prstGeom>
              <a:gradFill flip="none" rotWithShape="1">
                <a:gsLst>
                  <a:gs pos="0">
                    <a:schemeClr val="accent2">
                      <a:lumMod val="60000"/>
                      <a:lumOff val="40000"/>
                    </a:schemeClr>
                  </a:gs>
                  <a:gs pos="50000">
                    <a:srgbClr val="BDD3E9"/>
                  </a:gs>
                  <a:gs pos="100000">
                    <a:srgbClr val="92D050">
                      <a:tint val="23500"/>
                      <a:satMod val="160000"/>
                    </a:srgbClr>
                  </a:gs>
                </a:gsLst>
                <a:lin ang="2700000" scaled="1"/>
                <a:tileRect/>
              </a:gradFill>
            </p:spPr>
            <p:txBody>
              <a:bodyPr wrap="square" rtlCol="0">
                <a:spAutoFit/>
              </a:bodyPr>
              <a:lstStyle/>
              <a:p>
                <a:pPr>
                  <a:spcAft>
                    <a:spcPts val="1200"/>
                  </a:spcAft>
                </a:pPr>
                <a:r>
                  <a:rPr lang="cs-CZ" sz="2000" b="1" dirty="0" smtClean="0">
                    <a:latin typeface="Garamond" pitchFamily="18" charset="0"/>
                    <a:cs typeface="Arial" pitchFamily="34" charset="0"/>
                  </a:rPr>
                  <a:t>V</a:t>
                </a:r>
                <a:r>
                  <a:rPr lang="cs-CZ" sz="2000" b="1" baseline="-25000" dirty="0">
                    <a:latin typeface="Garamond" pitchFamily="18" charset="0"/>
                    <a:cs typeface="Arial" pitchFamily="34" charset="0"/>
                  </a:rPr>
                  <a:t>1</a:t>
                </a:r>
                <a:r>
                  <a:rPr lang="cs-CZ" sz="2000" b="1" dirty="0">
                    <a:latin typeface="Garamond" pitchFamily="18" charset="0"/>
                    <a:cs typeface="Arial" pitchFamily="34" charset="0"/>
                  </a:rPr>
                  <a:t> = </a:t>
                </a:r>
                <a14:m>
                  <m:oMath xmlns:m="http://schemas.openxmlformats.org/officeDocument/2006/math">
                    <m:box>
                      <m:boxPr>
                        <m:ctrlPr>
                          <a:rPr lang="cs-CZ" sz="2400" b="1" i="1">
                            <a:latin typeface="Cambria Math"/>
                          </a:rPr>
                        </m:ctrlPr>
                      </m:boxPr>
                      <m:e>
                        <m:argPr>
                          <m:argSz m:val="-1"/>
                        </m:argPr>
                        <m:f>
                          <m:fPr>
                            <m:ctrlPr>
                              <a:rPr lang="cs-CZ" sz="2400" b="1" i="1">
                                <a:latin typeface="Cambria Math"/>
                              </a:rPr>
                            </m:ctrlPr>
                          </m:fPr>
                          <m:num>
                            <m:r>
                              <a:rPr lang="cs-CZ" sz="2400" b="1" i="1">
                                <a:latin typeface="Cambria Math"/>
                              </a:rPr>
                              <m:t>𝟑</m:t>
                            </m:r>
                          </m:num>
                          <m:den>
                            <m:r>
                              <a:rPr lang="cs-CZ" sz="2400" b="1" i="1">
                                <a:latin typeface="Cambria Math"/>
                              </a:rPr>
                              <m:t>𝟒</m:t>
                            </m:r>
                          </m:den>
                        </m:f>
                      </m:e>
                    </m:box>
                  </m:oMath>
                </a14:m>
                <a:r>
                  <a:rPr lang="cs-CZ" sz="2400" b="1" spc="300" baseline="30000" dirty="0">
                    <a:latin typeface="Garamond" pitchFamily="18" charset="0"/>
                    <a:ea typeface="Batang" pitchFamily="18" charset="-127"/>
                    <a:cs typeface="Arial" pitchFamily="34" charset="0"/>
                  </a:rPr>
                  <a:t> </a:t>
                </a:r>
                <a:r>
                  <a:rPr lang="cs-CZ" sz="2000" b="1" spc="300" dirty="0">
                    <a:latin typeface="Garamond" pitchFamily="18" charset="0"/>
                    <a:ea typeface="Batang" pitchFamily="18" charset="-127"/>
                    <a:cs typeface="Arial" pitchFamily="34" charset="0"/>
                  </a:rPr>
                  <a:t>.V</a:t>
                </a:r>
                <a:endParaRPr lang="cs-CZ" sz="2000" b="1" spc="300" baseline="30000" dirty="0">
                  <a:latin typeface="Garamond" pitchFamily="18" charset="0"/>
                  <a:ea typeface="Batang" pitchFamily="18" charset="-127"/>
                  <a:cs typeface="Arial" pitchFamily="34" charset="0"/>
                </a:endParaRPr>
              </a:p>
              <a:p>
                <a:pPr>
                  <a:spcAft>
                    <a:spcPts val="1200"/>
                  </a:spcAft>
                </a:pPr>
                <a:r>
                  <a:rPr lang="cs-CZ" sz="2000" dirty="0">
                    <a:latin typeface="Garamond" pitchFamily="18" charset="0"/>
                    <a:cs typeface="Arial" pitchFamily="34" charset="0"/>
                  </a:rPr>
                  <a:t>V</a:t>
                </a:r>
                <a:r>
                  <a:rPr lang="cs-CZ" sz="2000" baseline="-25000" dirty="0">
                    <a:latin typeface="Garamond" pitchFamily="18" charset="0"/>
                    <a:cs typeface="Arial" pitchFamily="34" charset="0"/>
                  </a:rPr>
                  <a:t>1</a:t>
                </a:r>
                <a:r>
                  <a:rPr lang="cs-CZ" sz="2000" dirty="0">
                    <a:latin typeface="Garamond" pitchFamily="18" charset="0"/>
                    <a:cs typeface="Arial" pitchFamily="34" charset="0"/>
                  </a:rPr>
                  <a:t> = </a:t>
                </a:r>
                <a14:m>
                  <m:oMath xmlns:m="http://schemas.openxmlformats.org/officeDocument/2006/math">
                    <m:box>
                      <m:boxPr>
                        <m:ctrlPr>
                          <a:rPr lang="cs-CZ" sz="2400" i="1">
                            <a:latin typeface="Cambria Math"/>
                          </a:rPr>
                        </m:ctrlPr>
                      </m:boxPr>
                      <m:e>
                        <m:argPr>
                          <m:argSz m:val="-1"/>
                        </m:argPr>
                        <m:f>
                          <m:fPr>
                            <m:ctrlPr>
                              <a:rPr lang="cs-CZ" sz="2400" i="1">
                                <a:latin typeface="Cambria Math"/>
                              </a:rPr>
                            </m:ctrlPr>
                          </m:fPr>
                          <m:num>
                            <m:r>
                              <a:rPr lang="cs-CZ" sz="2400" i="1">
                                <a:latin typeface="Cambria Math"/>
                              </a:rPr>
                              <m:t>3</m:t>
                            </m:r>
                          </m:num>
                          <m:den>
                            <m:r>
                              <a:rPr lang="cs-CZ" sz="2400" i="1">
                                <a:latin typeface="Cambria Math"/>
                              </a:rPr>
                              <m:t>4</m:t>
                            </m:r>
                          </m:den>
                        </m:f>
                      </m:e>
                    </m:box>
                  </m:oMath>
                </a14:m>
                <a:r>
                  <a:rPr lang="cs-CZ" sz="2400" b="1" spc="300" baseline="30000" dirty="0">
                    <a:latin typeface="Garamond" pitchFamily="18" charset="0"/>
                    <a:ea typeface="Batang" pitchFamily="18" charset="-127"/>
                    <a:cs typeface="Arial" pitchFamily="34" charset="0"/>
                  </a:rPr>
                  <a:t> </a:t>
                </a:r>
                <a:r>
                  <a:rPr lang="cs-CZ" sz="2000" b="1" spc="300" dirty="0" smtClean="0">
                    <a:latin typeface="Garamond" pitchFamily="18" charset="0"/>
                    <a:ea typeface="Batang" pitchFamily="18" charset="-127"/>
                    <a:cs typeface="Arial" pitchFamily="34" charset="0"/>
                  </a:rPr>
                  <a:t>.</a:t>
                </a:r>
                <a:r>
                  <a:rPr lang="cs-CZ" sz="2000" dirty="0" smtClean="0">
                    <a:latin typeface="Garamond" pitchFamily="18" charset="0"/>
                    <a:ea typeface="Batang" pitchFamily="18" charset="-127"/>
                    <a:cs typeface="Arial" pitchFamily="34" charset="0"/>
                  </a:rPr>
                  <a:t>14,13</a:t>
                </a:r>
                <a:endParaRPr lang="cs-CZ" sz="2000" baseline="30000" dirty="0">
                  <a:latin typeface="Garamond" pitchFamily="18" charset="0"/>
                  <a:ea typeface="Batang" pitchFamily="18" charset="-127"/>
                  <a:cs typeface="Arial" pitchFamily="34" charset="0"/>
                </a:endParaRPr>
              </a:p>
              <a:p>
                <a:r>
                  <a:rPr lang="cs-CZ" sz="2000" dirty="0">
                    <a:latin typeface="Garamond" pitchFamily="18" charset="0"/>
                    <a:cs typeface="Arial" pitchFamily="34" charset="0"/>
                  </a:rPr>
                  <a:t>V</a:t>
                </a:r>
                <a:r>
                  <a:rPr lang="cs-CZ" sz="2000" baseline="-25000" dirty="0">
                    <a:latin typeface="Garamond" pitchFamily="18" charset="0"/>
                    <a:cs typeface="Arial" pitchFamily="34" charset="0"/>
                  </a:rPr>
                  <a:t>1</a:t>
                </a:r>
                <a:r>
                  <a:rPr lang="cs-CZ" sz="2000" dirty="0">
                    <a:latin typeface="Garamond" pitchFamily="18" charset="0"/>
                    <a:cs typeface="Arial" pitchFamily="34" charset="0"/>
                  </a:rPr>
                  <a:t> = </a:t>
                </a:r>
                <a14:m>
                  <m:oMath xmlns:m="http://schemas.openxmlformats.org/officeDocument/2006/math">
                    <m:r>
                      <a:rPr lang="cs-CZ" sz="2000" i="1" smtClean="0">
                        <a:latin typeface="Cambria Math"/>
                      </a:rPr>
                      <m:t>1</m:t>
                    </m:r>
                    <m:r>
                      <a:rPr lang="cs-CZ" sz="2000" b="0" i="1" smtClean="0">
                        <a:latin typeface="Cambria Math"/>
                      </a:rPr>
                      <m:t>0,6 </m:t>
                    </m:r>
                    <m:r>
                      <m:rPr>
                        <m:nor/>
                      </m:rPr>
                      <a:rPr lang="cs-CZ" sz="2000" b="1" dirty="0">
                        <a:latin typeface="Garamond" pitchFamily="18" charset="0"/>
                        <a:ea typeface="Batang" pitchFamily="18" charset="-127"/>
                        <a:cs typeface="Arial" pitchFamily="34" charset="0"/>
                      </a:rPr>
                      <m:t>m</m:t>
                    </m:r>
                    <m:r>
                      <m:rPr>
                        <m:nor/>
                      </m:rPr>
                      <a:rPr lang="cs-CZ" sz="2000" b="1" baseline="30000" dirty="0">
                        <a:latin typeface="Garamond" pitchFamily="18" charset="0"/>
                        <a:ea typeface="Batang" pitchFamily="18" charset="-127"/>
                        <a:cs typeface="Arial" pitchFamily="34" charset="0"/>
                      </a:rPr>
                      <m:t>3</m:t>
                    </m:r>
                  </m:oMath>
                </a14:m>
                <a:endParaRPr lang="cs-CZ" sz="2000" b="1" baseline="30000" dirty="0" smtClean="0">
                  <a:latin typeface="Garamond" pitchFamily="18" charset="0"/>
                  <a:ea typeface="Batang" pitchFamily="18" charset="-127"/>
                  <a:cs typeface="Arial" pitchFamily="34" charset="0"/>
                </a:endParaRPr>
              </a:p>
              <a:p>
                <a:r>
                  <a:rPr lang="cs-CZ" sz="2000" dirty="0">
                    <a:latin typeface="Garamond" pitchFamily="18" charset="0"/>
                    <a:cs typeface="Arial" pitchFamily="34" charset="0"/>
                  </a:rPr>
                  <a:t>V</a:t>
                </a:r>
                <a:r>
                  <a:rPr lang="cs-CZ" sz="2000" baseline="-25000" dirty="0">
                    <a:latin typeface="Garamond" pitchFamily="18" charset="0"/>
                    <a:cs typeface="Arial" pitchFamily="34" charset="0"/>
                  </a:rPr>
                  <a:t>1</a:t>
                </a:r>
                <a:r>
                  <a:rPr lang="cs-CZ" sz="2000" dirty="0">
                    <a:latin typeface="Garamond" pitchFamily="18" charset="0"/>
                    <a:cs typeface="Arial" pitchFamily="34" charset="0"/>
                  </a:rPr>
                  <a:t> </a:t>
                </a:r>
                <a:r>
                  <a:rPr lang="cs-CZ" sz="2000" dirty="0" smtClean="0">
                    <a:latin typeface="Garamond" pitchFamily="18" charset="0"/>
                    <a:cs typeface="Arial" pitchFamily="34" charset="0"/>
                  </a:rPr>
                  <a:t>= 10 600 l</a:t>
                </a:r>
              </a:p>
              <a:p>
                <a:r>
                  <a:rPr lang="cs-CZ" sz="2000" dirty="0">
                    <a:latin typeface="Garamond" pitchFamily="18" charset="0"/>
                    <a:ea typeface="Batang" pitchFamily="18" charset="-127"/>
                    <a:cs typeface="Traditional Arabic" pitchFamily="18" charset="-78"/>
                  </a:rPr>
                  <a:t>Ve vodojemu je asi 10 600 l vody</a:t>
                </a:r>
                <a:r>
                  <a:rPr lang="cs-CZ" sz="2000" dirty="0" smtClean="0">
                    <a:latin typeface="Garamond" pitchFamily="18" charset="0"/>
                    <a:ea typeface="Batang" pitchFamily="18" charset="-127"/>
                    <a:cs typeface="Traditional Arabic" pitchFamily="18" charset="-78"/>
                  </a:rPr>
                  <a:t>.</a:t>
                </a:r>
                <a:endParaRPr lang="cs-CZ" sz="2000" dirty="0">
                  <a:latin typeface="Garamond" pitchFamily="18" charset="0"/>
                  <a:ea typeface="Batang" pitchFamily="18" charset="-127"/>
                  <a:cs typeface="Traditional Arabic" pitchFamily="18" charset="-78"/>
                </a:endParaRPr>
              </a:p>
            </p:txBody>
          </p:sp>
        </mc:Choice>
        <mc:Fallback xmlns="">
          <p:sp>
            <p:nvSpPr>
              <p:cNvPr id="5" name="TextovéPole 4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836805" y="4221088"/>
                <a:ext cx="2055675" cy="2450479"/>
              </a:xfrm>
              <a:prstGeom prst="rect">
                <a:avLst/>
              </a:prstGeom>
              <a:blipFill rotWithShape="1">
                <a:blip r:embed="rId7"/>
                <a:stretch>
                  <a:fillRect l="-3264" r="-5045" b="-3483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200594641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7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6880"/>
                            </p:stCondLst>
                            <p:childTnLst>
                              <p:par>
                                <p:cTn id="9" presetID="6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1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1000"/>
                                        <p:tgtEl>
                                          <p:spTgt spid="6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6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6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6" fill="hold">
                            <p:stCondLst>
                              <p:cond delay="1000"/>
                            </p:stCondLst>
                            <p:childTnLst>
                              <p:par>
                                <p:cTn id="27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" dur="10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6" dur="1000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1000" fill="hold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9" fill="hold">
                            <p:stCondLst>
                              <p:cond delay="1000"/>
                            </p:stCondLst>
                            <p:childTnLst>
                              <p:par>
                                <p:cTn id="40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5" fill="hold">
                            <p:stCondLst>
                              <p:cond delay="2000"/>
                            </p:stCondLst>
                            <p:childTnLst>
                              <p:par>
                                <p:cTn id="46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8" dur="1000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9" dur="1000" fill="hold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1" fill="hold">
                            <p:stCondLst>
                              <p:cond delay="3000"/>
                            </p:stCondLst>
                            <p:childTnLst>
                              <p:par>
                                <p:cTn id="52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4" dur="1000"/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5" dur="1000" fill="hold"/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" dur="1000" fill="hold"/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7" fill="hold">
                            <p:stCondLst>
                              <p:cond delay="4000"/>
                            </p:stCondLst>
                            <p:childTnLst>
                              <p:par>
                                <p:cTn id="58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0" dur="1000"/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1" dur="1000" fill="hold"/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2" dur="1000" fill="hold"/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3" fill="hold">
                            <p:stCondLst>
                              <p:cond delay="5000"/>
                            </p:stCondLst>
                            <p:childTnLst>
                              <p:par>
                                <p:cTn id="64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6" dur="1000"/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7" dur="1000" fill="hold"/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8" dur="1000" fill="hold"/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9" fill="hold">
                            <p:stCondLst>
                              <p:cond delay="6000"/>
                            </p:stCondLst>
                            <p:childTnLst>
                              <p:par>
                                <p:cTn id="70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2" dur="1000"/>
                                        <p:tgtEl>
                                          <p:spTgt spid="5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3" dur="1000" fill="hold"/>
                                        <p:tgtEl>
                                          <p:spTgt spid="5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4" dur="1000" fill="hold"/>
                                        <p:tgtEl>
                                          <p:spTgt spid="5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5" fill="hold">
                            <p:stCondLst>
                              <p:cond delay="7000"/>
                            </p:stCondLst>
                            <p:childTnLst>
                              <p:par>
                                <p:cTn id="76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8" dur="10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9" dur="1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0" dur="1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1" fill="hold">
                      <p:stCondLst>
                        <p:cond delay="indefinite"/>
                      </p:stCondLst>
                      <p:childTnLst>
                        <p:par>
                          <p:cTn id="82" fill="hold">
                            <p:stCondLst>
                              <p:cond delay="0"/>
                            </p:stCondLst>
                            <p:childTnLst>
                              <p:par>
                                <p:cTn id="8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5" dur="1000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6" dur="10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7" dur="10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8" fill="hold">
                            <p:stCondLst>
                              <p:cond delay="1000"/>
                            </p:stCondLst>
                            <p:childTnLst>
                              <p:par>
                                <p:cTn id="89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1" dur="1000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2" dur="10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3" dur="10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4" fill="hold">
                            <p:stCondLst>
                              <p:cond delay="2000"/>
                            </p:stCondLst>
                            <p:childTnLst>
                              <p:par>
                                <p:cTn id="95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7" dur="1000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8" dur="1000" fill="hold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9" dur="1000" fill="hold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0" fill="hold">
                      <p:stCondLst>
                        <p:cond delay="indefinite"/>
                      </p:stCondLst>
                      <p:childTnLst>
                        <p:par>
                          <p:cTn id="101" fill="hold">
                            <p:stCondLst>
                              <p:cond delay="0"/>
                            </p:stCondLst>
                            <p:childTnLst>
                              <p:par>
                                <p:cTn id="10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4" dur="1000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05" dur="1000" fill="hold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6" dur="1000" fill="hold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3" grpId="0" animBg="1"/>
      <p:bldP spid="6" grpId="0" build="p" animBg="1"/>
      <p:bldP spid="5" grpId="0" uiExpand="1" build="p" animBg="1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>
            <a:duotone>
              <a:schemeClr val="accent6">
                <a:shade val="45000"/>
                <a:satMod val="135000"/>
              </a:schemeClr>
              <a:prstClr val="white"/>
            </a:duotone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saturation sat="95000"/>
                    </a14:imgEffect>
                  </a14:imgLayer>
                </a14:imgProps>
              </a:ext>
            </a:extLst>
          </a:blip>
          <a:tile tx="0" ty="0" sx="80000" sy="8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9" name="Picture 5" descr="C:\Users\admin\AppData\Local\Microsoft\Windows\Temporary Internet Files\Content.IE5\WXZR7EPS\MC900311392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9511" y="548680"/>
            <a:ext cx="1163151" cy="115212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Obdélník 1"/>
          <p:cNvSpPr/>
          <p:nvPr/>
        </p:nvSpPr>
        <p:spPr>
          <a:xfrm>
            <a:off x="1541302" y="728700"/>
            <a:ext cx="7602697" cy="792088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36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OBJEM  KOULE</a:t>
            </a:r>
            <a:endParaRPr lang="cs-CZ" sz="36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4" name="Obdélník 3"/>
          <p:cNvSpPr/>
          <p:nvPr/>
        </p:nvSpPr>
        <p:spPr>
          <a:xfrm>
            <a:off x="164041" y="1772816"/>
            <a:ext cx="8874732" cy="1152128"/>
          </a:xfrm>
          <a:prstGeom prst="rect">
            <a:avLst/>
          </a:prstGeom>
          <a:gradFill>
            <a:gsLst>
              <a:gs pos="0">
                <a:srgbClr val="C5C5D9"/>
              </a:gs>
              <a:gs pos="50000">
                <a:srgbClr val="E1E1EB"/>
              </a:gs>
              <a:gs pos="100000">
                <a:srgbClr val="C8DCEA"/>
              </a:gs>
            </a:gsLst>
            <a:lin ang="5400000" scaled="0"/>
          </a:gra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sz="2400" b="1" dirty="0" smtClean="0">
                <a:solidFill>
                  <a:schemeClr val="accent6">
                    <a:lumMod val="50000"/>
                  </a:schemeClr>
                </a:solidFill>
              </a:rPr>
              <a:t>PŘÍKLAD: </a:t>
            </a:r>
          </a:p>
          <a:p>
            <a:r>
              <a:rPr lang="cs-CZ" sz="2400" dirty="0">
                <a:solidFill>
                  <a:schemeClr val="tx1"/>
                </a:solidFill>
              </a:rPr>
              <a:t>Vypočítej objem koule </a:t>
            </a:r>
            <a:r>
              <a:rPr lang="cs-CZ" sz="2400" dirty="0" smtClean="0">
                <a:solidFill>
                  <a:schemeClr val="tx1"/>
                </a:solidFill>
              </a:rPr>
              <a:t>znáš-li </a:t>
            </a:r>
            <a:r>
              <a:rPr lang="cs-CZ" sz="2400" dirty="0">
                <a:solidFill>
                  <a:schemeClr val="tx1"/>
                </a:solidFill>
              </a:rPr>
              <a:t>její povrch S= 1000 </a:t>
            </a:r>
            <a:r>
              <a:rPr lang="cs-CZ" sz="2400" dirty="0" smtClean="0">
                <a:solidFill>
                  <a:schemeClr val="tx1"/>
                </a:solidFill>
              </a:rPr>
              <a:t>cm</a:t>
            </a:r>
            <a:r>
              <a:rPr lang="cs-CZ" sz="2400" baseline="30000" dirty="0" smtClean="0">
                <a:solidFill>
                  <a:schemeClr val="tx1"/>
                </a:solidFill>
              </a:rPr>
              <a:t>2</a:t>
            </a:r>
            <a:endParaRPr lang="cs-CZ" sz="2400" baseline="30000" dirty="0">
              <a:solidFill>
                <a:schemeClr val="tx1"/>
              </a:solidFill>
            </a:endParaRPr>
          </a:p>
        </p:txBody>
      </p:sp>
      <p:sp>
        <p:nvSpPr>
          <p:cNvPr id="3" name="Obdélník 2"/>
          <p:cNvSpPr/>
          <p:nvPr/>
        </p:nvSpPr>
        <p:spPr>
          <a:xfrm>
            <a:off x="179511" y="3068960"/>
            <a:ext cx="4608513" cy="3672408"/>
          </a:xfrm>
          <a:prstGeom prst="rect">
            <a:avLst/>
          </a:prstGeom>
          <a:solidFill>
            <a:srgbClr val="EBEBF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t"/>
          <a:lstStyle/>
          <a:p>
            <a:r>
              <a:rPr lang="cs-CZ" sz="2200" dirty="0" smtClean="0">
                <a:solidFill>
                  <a:schemeClr val="tx1"/>
                </a:solidFill>
              </a:rPr>
              <a:t>Výpočet:</a:t>
            </a:r>
            <a:endParaRPr lang="cs-CZ" sz="2200" dirty="0">
              <a:solidFill>
                <a:schemeClr val="tx1"/>
              </a:solidFill>
            </a:endParaRPr>
          </a:p>
        </p:txBody>
      </p:sp>
      <p:pic>
        <p:nvPicPr>
          <p:cNvPr id="8" name="Picture 2" descr="Plik:Ball with d r and o marked.svg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24128" y="3396015"/>
            <a:ext cx="2880320" cy="287428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mc:AlternateContent xmlns:mc="http://schemas.openxmlformats.org/markup-compatibility/2006" xmlns:a14="http://schemas.microsoft.com/office/drawing/2010/main">
        <mc:Choice Requires="a14">
          <p:sp>
            <p:nvSpPr>
              <p:cNvPr id="6" name="Obdélník 5"/>
              <p:cNvSpPr/>
              <p:nvPr/>
            </p:nvSpPr>
            <p:spPr>
              <a:xfrm>
                <a:off x="4958464" y="3068960"/>
                <a:ext cx="4080309" cy="3672408"/>
              </a:xfrm>
              <a:prstGeom prst="rect">
                <a:avLst/>
              </a:prstGeom>
              <a:gradFill flip="none" rotWithShape="1">
                <a:gsLst>
                  <a:gs pos="0">
                    <a:srgbClr val="5DFF5D">
                      <a:tint val="66000"/>
                      <a:satMod val="160000"/>
                    </a:srgbClr>
                  </a:gs>
                  <a:gs pos="50000">
                    <a:srgbClr val="5DFF5D">
                      <a:tint val="44500"/>
                      <a:satMod val="160000"/>
                    </a:srgbClr>
                  </a:gs>
                  <a:gs pos="100000">
                    <a:srgbClr val="5DFF5D">
                      <a:tint val="23500"/>
                      <a:satMod val="160000"/>
                    </a:srgbClr>
                  </a:gs>
                </a:gsLst>
                <a:path path="circle">
                  <a:fillToRect l="100000" b="100000"/>
                </a:path>
                <a:tileRect t="-100000" r="-100000"/>
              </a:gradFill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t"/>
              <a:lstStyle/>
              <a:p>
                <a:r>
                  <a:rPr lang="cs-CZ" sz="2000" b="1" dirty="0" smtClean="0">
                    <a:solidFill>
                      <a:srgbClr val="C00000"/>
                    </a:solidFill>
                  </a:rPr>
                  <a:t>Kontrola výpočtu:</a:t>
                </a:r>
              </a:p>
              <a:p>
                <a:r>
                  <a:rPr lang="cs-CZ" sz="2000" dirty="0" smtClean="0">
                    <a:solidFill>
                      <a:schemeClr val="tx1"/>
                    </a:solidFill>
                    <a:latin typeface="Garamond" pitchFamily="18" charset="0"/>
                  </a:rPr>
                  <a:t>Koule:   S = 1000 cm</a:t>
                </a:r>
                <a:r>
                  <a:rPr lang="cs-CZ" sz="2000" baseline="30000" dirty="0" smtClean="0">
                    <a:solidFill>
                      <a:schemeClr val="tx1"/>
                    </a:solidFill>
                    <a:latin typeface="Garamond" pitchFamily="18" charset="0"/>
                  </a:rPr>
                  <a:t>2</a:t>
                </a:r>
              </a:p>
              <a:p>
                <a:r>
                  <a:rPr lang="cs-CZ" sz="2000" dirty="0" smtClean="0">
                    <a:solidFill>
                      <a:schemeClr val="tx1"/>
                    </a:solidFill>
                    <a:latin typeface="Garamond" pitchFamily="18" charset="0"/>
                  </a:rPr>
                  <a:t>             V = ?</a:t>
                </a:r>
                <a:r>
                  <a:rPr lang="cs-CZ" sz="2000" dirty="0" smtClean="0">
                    <a:solidFill>
                      <a:schemeClr val="tx1"/>
                    </a:solidFill>
                    <a:latin typeface="Garamond" pitchFamily="18" charset="0"/>
                    <a:ea typeface="Batang" pitchFamily="18" charset="-127"/>
                    <a:cs typeface="Traditional Arabic" pitchFamily="18" charset="-78"/>
                  </a:rPr>
                  <a:t> cm</a:t>
                </a:r>
                <a:r>
                  <a:rPr lang="cs-CZ" sz="2000" baseline="30000" dirty="0" smtClean="0">
                    <a:solidFill>
                      <a:schemeClr val="tx1"/>
                    </a:solidFill>
                    <a:latin typeface="Garamond" pitchFamily="18" charset="0"/>
                    <a:ea typeface="Batang" pitchFamily="18" charset="-127"/>
                    <a:cs typeface="Traditional Arabic" pitchFamily="18" charset="-78"/>
                  </a:rPr>
                  <a:t>3</a:t>
                </a:r>
              </a:p>
              <a:p>
                <a:r>
                  <a:rPr lang="cs-CZ" sz="2000" dirty="0" smtClean="0">
                    <a:solidFill>
                      <a:schemeClr val="tx1"/>
                    </a:solidFill>
                    <a:latin typeface="Garamond" pitchFamily="18" charset="0"/>
                  </a:rPr>
                  <a:t>---------------------</a:t>
                </a:r>
              </a:p>
              <a:p>
                <a:pPr>
                  <a:spcAft>
                    <a:spcPts val="600"/>
                  </a:spcAft>
                </a:pPr>
                <a:r>
                  <a:rPr lang="cs-CZ" sz="2000" b="1" dirty="0" smtClean="0">
                    <a:solidFill>
                      <a:schemeClr val="tx1"/>
                    </a:solidFill>
                    <a:latin typeface="Garamond" pitchFamily="18" charset="0"/>
                    <a:ea typeface="Batang" pitchFamily="18" charset="-127"/>
                    <a:cs typeface="Traditional Arabic" pitchFamily="18" charset="-78"/>
                  </a:rPr>
                  <a:t>S= 4</a:t>
                </a:r>
                <a:r>
                  <a:rPr lang="el-GR" sz="2000" b="1" dirty="0" smtClean="0">
                    <a:solidFill>
                      <a:schemeClr val="tx1"/>
                    </a:solidFill>
                    <a:latin typeface="Garamond" pitchFamily="18" charset="0"/>
                    <a:ea typeface="Batang" pitchFamily="18" charset="-127"/>
                    <a:cs typeface="Traditional Arabic" pitchFamily="18" charset="-78"/>
                  </a:rPr>
                  <a:t>π</a:t>
                </a:r>
                <a:r>
                  <a:rPr lang="cs-CZ" sz="2000" b="1" dirty="0" smtClean="0">
                    <a:solidFill>
                      <a:schemeClr val="tx1"/>
                    </a:solidFill>
                    <a:latin typeface="Garamond" pitchFamily="18" charset="0"/>
                    <a:ea typeface="Batang" pitchFamily="18" charset="-127"/>
                    <a:cs typeface="Traditional Arabic" pitchFamily="18" charset="-78"/>
                  </a:rPr>
                  <a:t>r</a:t>
                </a:r>
                <a:r>
                  <a:rPr lang="cs-CZ" sz="2000" b="1" baseline="30000" dirty="0" smtClean="0">
                    <a:solidFill>
                      <a:schemeClr val="tx1"/>
                    </a:solidFill>
                    <a:latin typeface="Garamond" pitchFamily="18" charset="0"/>
                    <a:ea typeface="Batang" pitchFamily="18" charset="-127"/>
                    <a:cs typeface="Traditional Arabic" pitchFamily="18" charset="-78"/>
                  </a:rPr>
                  <a:t>2</a:t>
                </a:r>
              </a:p>
              <a:p>
                <a:pPr>
                  <a:spcAft>
                    <a:spcPts val="600"/>
                  </a:spcAft>
                </a:pPr>
                <a:r>
                  <a:rPr lang="cs-CZ" sz="2000" dirty="0" smtClean="0">
                    <a:solidFill>
                      <a:schemeClr val="tx1"/>
                    </a:solidFill>
                    <a:latin typeface="Garamond" pitchFamily="18" charset="0"/>
                    <a:ea typeface="Batang" pitchFamily="18" charset="-127"/>
                    <a:cs typeface="Traditional Arabic" pitchFamily="18" charset="-78"/>
                  </a:rPr>
                  <a:t>1000 = 4. 3,14.r</a:t>
                </a:r>
                <a:r>
                  <a:rPr lang="cs-CZ" sz="2000" baseline="30000" dirty="0" smtClean="0">
                    <a:solidFill>
                      <a:schemeClr val="tx1"/>
                    </a:solidFill>
                    <a:latin typeface="Garamond" pitchFamily="18" charset="0"/>
                    <a:ea typeface="Batang" pitchFamily="18" charset="-127"/>
                    <a:cs typeface="Traditional Arabic" pitchFamily="18" charset="-78"/>
                  </a:rPr>
                  <a:t>2</a:t>
                </a:r>
              </a:p>
              <a:p>
                <a:pPr>
                  <a:spcAft>
                    <a:spcPts val="600"/>
                  </a:spcAft>
                </a:pPr>
                <a:r>
                  <a:rPr lang="cs-CZ" sz="2000" dirty="0">
                    <a:solidFill>
                      <a:schemeClr val="tx1"/>
                    </a:solidFill>
                    <a:latin typeface="Garamond" pitchFamily="18" charset="0"/>
                    <a:ea typeface="Batang" pitchFamily="18" charset="-127"/>
                    <a:cs typeface="Traditional Arabic" pitchFamily="18" charset="-78"/>
                  </a:rPr>
                  <a:t>r</a:t>
                </a:r>
                <a:r>
                  <a:rPr lang="cs-CZ" sz="2000" baseline="30000" dirty="0">
                    <a:solidFill>
                      <a:schemeClr val="tx1"/>
                    </a:solidFill>
                    <a:latin typeface="Garamond" pitchFamily="18" charset="0"/>
                    <a:ea typeface="Batang" pitchFamily="18" charset="-127"/>
                    <a:cs typeface="Traditional Arabic" pitchFamily="18" charset="-78"/>
                  </a:rPr>
                  <a:t>2 </a:t>
                </a:r>
                <a:r>
                  <a:rPr lang="cs-CZ" sz="2000" dirty="0" smtClean="0">
                    <a:solidFill>
                      <a:schemeClr val="tx1"/>
                    </a:solidFill>
                    <a:latin typeface="Garamond" pitchFamily="18" charset="0"/>
                    <a:ea typeface="Batang" pitchFamily="18" charset="-127"/>
                    <a:cs typeface="Traditional Arabic" pitchFamily="18" charset="-78"/>
                  </a:rPr>
                  <a:t> =</a:t>
                </a:r>
                <a:r>
                  <a:rPr lang="cs-CZ" sz="2000" baseline="30000" dirty="0" smtClean="0">
                    <a:solidFill>
                      <a:schemeClr val="tx1"/>
                    </a:solidFill>
                    <a:latin typeface="Garamond" pitchFamily="18" charset="0"/>
                    <a:ea typeface="Batang" pitchFamily="18" charset="-127"/>
                    <a:cs typeface="Traditional Arabic" pitchFamily="18" charset="-78"/>
                  </a:rPr>
                  <a:t> </a:t>
                </a:r>
                <a:r>
                  <a:rPr lang="cs-CZ" sz="2000" dirty="0" smtClean="0">
                    <a:solidFill>
                      <a:schemeClr val="tx1"/>
                    </a:solidFill>
                    <a:latin typeface="Garamond" pitchFamily="18" charset="0"/>
                    <a:ea typeface="Batang" pitchFamily="18" charset="-127"/>
                    <a:cs typeface="Traditional Arabic" pitchFamily="18" charset="-78"/>
                  </a:rPr>
                  <a:t> </a:t>
                </a:r>
                <a14:m>
                  <m:oMath xmlns:m="http://schemas.openxmlformats.org/officeDocument/2006/math">
                    <m:box>
                      <m:boxPr>
                        <m:ctrlPr>
                          <a:rPr lang="cs-CZ" sz="2000" i="1" smtClean="0">
                            <a:solidFill>
                              <a:schemeClr val="tx1"/>
                            </a:solidFill>
                            <a:latin typeface="Cambria Math"/>
                            <a:ea typeface="Batang" pitchFamily="18" charset="-127"/>
                            <a:cs typeface="Traditional Arabic" pitchFamily="18" charset="-78"/>
                          </a:rPr>
                        </m:ctrlPr>
                      </m:boxPr>
                      <m:e>
                        <m:f>
                          <m:fPr>
                            <m:ctrlPr>
                              <a:rPr lang="cs-CZ" sz="2000" i="1" smtClean="0">
                                <a:solidFill>
                                  <a:schemeClr val="tx1"/>
                                </a:solidFill>
                                <a:latin typeface="Cambria Math"/>
                                <a:ea typeface="Batang" pitchFamily="18" charset="-127"/>
                                <a:cs typeface="Traditional Arabic" pitchFamily="18" charset="-78"/>
                              </a:rPr>
                            </m:ctrlPr>
                          </m:fPr>
                          <m:num>
                            <m:r>
                              <a:rPr lang="cs-CZ" sz="2000" b="0" i="1" smtClean="0">
                                <a:solidFill>
                                  <a:schemeClr val="tx1"/>
                                </a:solidFill>
                                <a:latin typeface="Cambria Math"/>
                                <a:ea typeface="Batang" pitchFamily="18" charset="-127"/>
                                <a:cs typeface="Traditional Arabic" pitchFamily="18" charset="-78"/>
                              </a:rPr>
                              <m:t>1000</m:t>
                            </m:r>
                          </m:num>
                          <m:den>
                            <m:r>
                              <a:rPr lang="cs-CZ" sz="2000" b="0" i="1" smtClean="0">
                                <a:solidFill>
                                  <a:schemeClr val="tx1"/>
                                </a:solidFill>
                                <a:latin typeface="Cambria Math"/>
                                <a:ea typeface="Batang" pitchFamily="18" charset="-127"/>
                                <a:cs typeface="Traditional Arabic" pitchFamily="18" charset="-78"/>
                              </a:rPr>
                              <m:t>4 .  3,14</m:t>
                            </m:r>
                          </m:den>
                        </m:f>
                      </m:e>
                    </m:box>
                  </m:oMath>
                </a14:m>
                <a:endParaRPr lang="cs-CZ" sz="2000" baseline="30000" dirty="0" smtClean="0">
                  <a:solidFill>
                    <a:schemeClr val="tx1"/>
                  </a:solidFill>
                  <a:latin typeface="Garamond" pitchFamily="18" charset="0"/>
                  <a:ea typeface="Batang" pitchFamily="18" charset="-127"/>
                  <a:cs typeface="Traditional Arabic" pitchFamily="18" charset="-78"/>
                </a:endParaRPr>
              </a:p>
              <a:p>
                <a:pPr>
                  <a:spcAft>
                    <a:spcPts val="600"/>
                  </a:spcAft>
                </a:pPr>
                <a:r>
                  <a:rPr lang="cs-CZ" sz="2000" dirty="0">
                    <a:solidFill>
                      <a:schemeClr val="tx1"/>
                    </a:solidFill>
                    <a:latin typeface="Garamond" pitchFamily="18" charset="0"/>
                    <a:ea typeface="Batang" pitchFamily="18" charset="-127"/>
                    <a:cs typeface="Traditional Arabic" pitchFamily="18" charset="-78"/>
                  </a:rPr>
                  <a:t>r</a:t>
                </a:r>
                <a:r>
                  <a:rPr lang="cs-CZ" sz="2000" baseline="30000" dirty="0">
                    <a:solidFill>
                      <a:schemeClr val="tx1"/>
                    </a:solidFill>
                    <a:latin typeface="Garamond" pitchFamily="18" charset="0"/>
                    <a:ea typeface="Batang" pitchFamily="18" charset="-127"/>
                    <a:cs typeface="Traditional Arabic" pitchFamily="18" charset="-78"/>
                  </a:rPr>
                  <a:t>2</a:t>
                </a:r>
                <a:r>
                  <a:rPr lang="cs-CZ" sz="2000" dirty="0">
                    <a:solidFill>
                      <a:schemeClr val="tx1"/>
                    </a:solidFill>
                    <a:latin typeface="Garamond" pitchFamily="18" charset="0"/>
                    <a:ea typeface="Batang" pitchFamily="18" charset="-127"/>
                    <a:cs typeface="Traditional Arabic" pitchFamily="18" charset="-78"/>
                  </a:rPr>
                  <a:t> </a:t>
                </a:r>
                <a:r>
                  <a:rPr lang="cs-CZ" sz="2000" dirty="0" smtClean="0">
                    <a:solidFill>
                      <a:schemeClr val="tx1"/>
                    </a:solidFill>
                    <a:latin typeface="Garamond" pitchFamily="18" charset="0"/>
                    <a:ea typeface="Batang" pitchFamily="18" charset="-127"/>
                    <a:cs typeface="Traditional Arabic" pitchFamily="18" charset="-78"/>
                  </a:rPr>
                  <a:t> = 80</a:t>
                </a:r>
              </a:p>
              <a:p>
                <a:pPr>
                  <a:spcAft>
                    <a:spcPts val="600"/>
                  </a:spcAft>
                </a:pPr>
                <a:r>
                  <a:rPr lang="cs-CZ" sz="2000" dirty="0" smtClean="0">
                    <a:solidFill>
                      <a:schemeClr val="tx1"/>
                    </a:solidFill>
                    <a:latin typeface="Garamond" pitchFamily="18" charset="0"/>
                    <a:ea typeface="Batang" pitchFamily="18" charset="-127"/>
                    <a:cs typeface="Traditional Arabic" pitchFamily="18" charset="-78"/>
                  </a:rPr>
                  <a:t>r = </a:t>
                </a:r>
                <a14:m>
                  <m:oMath xmlns:m="http://schemas.openxmlformats.org/officeDocument/2006/math">
                    <m:rad>
                      <m:radPr>
                        <m:degHide m:val="on"/>
                        <m:ctrlPr>
                          <a:rPr lang="cs-CZ" sz="2000" i="1" smtClean="0">
                            <a:solidFill>
                              <a:schemeClr val="tx1"/>
                            </a:solidFill>
                            <a:latin typeface="Cambria Math"/>
                            <a:ea typeface="Batang" pitchFamily="18" charset="-127"/>
                            <a:cs typeface="Traditional Arabic" pitchFamily="18" charset="-78"/>
                          </a:rPr>
                        </m:ctrlPr>
                      </m:radPr>
                      <m:deg/>
                      <m:e>
                        <m:r>
                          <a:rPr lang="cs-CZ" sz="2000" b="0" i="1" smtClean="0">
                            <a:solidFill>
                              <a:schemeClr val="tx1"/>
                            </a:solidFill>
                            <a:latin typeface="Cambria Math"/>
                            <a:ea typeface="Batang" pitchFamily="18" charset="-127"/>
                            <a:cs typeface="Traditional Arabic" pitchFamily="18" charset="-78"/>
                          </a:rPr>
                          <m:t>80</m:t>
                        </m:r>
                      </m:e>
                    </m:rad>
                  </m:oMath>
                </a14:m>
                <a:r>
                  <a:rPr lang="cs-CZ" sz="2000" dirty="0" smtClean="0">
                    <a:solidFill>
                      <a:schemeClr val="tx1"/>
                    </a:solidFill>
                    <a:latin typeface="Garamond" pitchFamily="18" charset="0"/>
                    <a:ea typeface="Batang" pitchFamily="18" charset="-127"/>
                    <a:cs typeface="Traditional Arabic" pitchFamily="18" charset="-78"/>
                  </a:rPr>
                  <a:t>	 </a:t>
                </a:r>
              </a:p>
              <a:p>
                <a:pPr>
                  <a:spcAft>
                    <a:spcPts val="600"/>
                  </a:spcAft>
                </a:pPr>
                <a:r>
                  <a:rPr lang="cs-CZ" sz="2000" dirty="0" smtClean="0">
                    <a:solidFill>
                      <a:schemeClr val="tx1"/>
                    </a:solidFill>
                    <a:latin typeface="Garamond" pitchFamily="18" charset="0"/>
                    <a:ea typeface="Batang" pitchFamily="18" charset="-127"/>
                    <a:cs typeface="Traditional Arabic" pitchFamily="18" charset="-78"/>
                  </a:rPr>
                  <a:t>r = 8,9 cm     </a:t>
                </a:r>
                <a:r>
                  <a:rPr lang="cs-CZ" sz="2000" spc="300" dirty="0" smtClean="0">
                    <a:solidFill>
                      <a:schemeClr val="tx1"/>
                    </a:solidFill>
                    <a:latin typeface="Garamond" pitchFamily="18" charset="0"/>
                    <a:ea typeface="Batang" pitchFamily="18" charset="-127"/>
                    <a:cs typeface="Traditional Arabic" pitchFamily="18" charset="-78"/>
                  </a:rPr>
                  <a:t>    </a:t>
                </a:r>
              </a:p>
            </p:txBody>
          </p:sp>
        </mc:Choice>
        <mc:Fallback xmlns="">
          <p:sp>
            <p:nvSpPr>
              <p:cNvPr id="6" name="Obdélník 5"/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958464" y="3068960"/>
                <a:ext cx="4080309" cy="3672408"/>
              </a:xfrm>
              <a:prstGeom prst="rect">
                <a:avLst/>
              </a:prstGeom>
              <a:blipFill rotWithShape="1">
                <a:blip r:embed="rId6"/>
                <a:stretch>
                  <a:fillRect l="-1337" t="-825" b="-3300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5" name="TextovéPole 4"/>
              <p:cNvSpPr txBox="1"/>
              <p:nvPr/>
            </p:nvSpPr>
            <p:spPr>
              <a:xfrm>
                <a:off x="7017752" y="4290889"/>
                <a:ext cx="2055675" cy="1492845"/>
              </a:xfrm>
              <a:prstGeom prst="rect">
                <a:avLst/>
              </a:prstGeom>
              <a:gradFill flip="none" rotWithShape="1">
                <a:gsLst>
                  <a:gs pos="0">
                    <a:schemeClr val="accent2">
                      <a:lumMod val="60000"/>
                      <a:lumOff val="40000"/>
                    </a:schemeClr>
                  </a:gs>
                  <a:gs pos="50000">
                    <a:srgbClr val="BDD3E9"/>
                  </a:gs>
                  <a:gs pos="100000">
                    <a:srgbClr val="92D050">
                      <a:tint val="23500"/>
                      <a:satMod val="160000"/>
                    </a:srgbClr>
                  </a:gs>
                </a:gsLst>
                <a:lin ang="2700000" scaled="1"/>
                <a:tileRect/>
              </a:gradFill>
            </p:spPr>
            <p:txBody>
              <a:bodyPr wrap="square" rtlCol="0">
                <a:spAutoFit/>
              </a:bodyPr>
              <a:lstStyle/>
              <a:p>
                <a:pPr>
                  <a:spcAft>
                    <a:spcPts val="800"/>
                  </a:spcAft>
                </a:pPr>
                <a:r>
                  <a:rPr lang="cs-CZ" sz="2000" b="1" spc="300" dirty="0">
                    <a:latin typeface="Garamond" pitchFamily="18" charset="0"/>
                    <a:ea typeface="Batang" pitchFamily="18" charset="-127"/>
                    <a:cs typeface="Traditional Arabic" pitchFamily="18" charset="-78"/>
                  </a:rPr>
                  <a:t>V= </a:t>
                </a:r>
                <a14:m>
                  <m:oMath xmlns:m="http://schemas.openxmlformats.org/officeDocument/2006/math">
                    <m:box>
                      <m:boxPr>
                        <m:ctrlPr>
                          <a:rPr lang="cs-CZ" sz="2000" b="1" i="1" spc="300" dirty="0">
                            <a:latin typeface="Cambria Math"/>
                            <a:ea typeface="Batang" pitchFamily="18" charset="-127"/>
                            <a:cs typeface="Traditional Arabic" pitchFamily="18" charset="-78"/>
                          </a:rPr>
                        </m:ctrlPr>
                      </m:boxPr>
                      <m:e>
                        <m:f>
                          <m:fPr>
                            <m:ctrlPr>
                              <a:rPr lang="cs-CZ" sz="2000" b="1" i="1" spc="300" dirty="0">
                                <a:latin typeface="Cambria Math"/>
                                <a:ea typeface="Batang" pitchFamily="18" charset="-127"/>
                                <a:cs typeface="Traditional Arabic" pitchFamily="18" charset="-78"/>
                              </a:rPr>
                            </m:ctrlPr>
                          </m:fPr>
                          <m:num>
                            <m:r>
                              <a:rPr lang="cs-CZ" sz="2000" b="1" i="1" spc="300" dirty="0">
                                <a:latin typeface="Cambria Math"/>
                                <a:ea typeface="Batang" pitchFamily="18" charset="-127"/>
                                <a:cs typeface="Traditional Arabic" pitchFamily="18" charset="-78"/>
                              </a:rPr>
                              <m:t>𝟒</m:t>
                            </m:r>
                          </m:num>
                          <m:den>
                            <m:r>
                              <a:rPr lang="cs-CZ" sz="2000" b="1" i="1" spc="300" dirty="0">
                                <a:latin typeface="Cambria Math"/>
                                <a:ea typeface="Batang" pitchFamily="18" charset="-127"/>
                                <a:cs typeface="Traditional Arabic" pitchFamily="18" charset="-78"/>
                              </a:rPr>
                              <m:t>𝟑</m:t>
                            </m:r>
                          </m:den>
                        </m:f>
                      </m:e>
                    </m:box>
                  </m:oMath>
                </a14:m>
                <a:r>
                  <a:rPr lang="el-GR" sz="2000" b="1" spc="300" dirty="0">
                    <a:latin typeface="Garamond" pitchFamily="18" charset="0"/>
                    <a:ea typeface="Batang" pitchFamily="18" charset="-127"/>
                    <a:cs typeface="Traditional Arabic" pitchFamily="18" charset="-78"/>
                  </a:rPr>
                  <a:t>π</a:t>
                </a:r>
                <a:r>
                  <a:rPr lang="cs-CZ" sz="2000" b="1" spc="300" dirty="0">
                    <a:latin typeface="Garamond" pitchFamily="18" charset="0"/>
                    <a:ea typeface="Batang" pitchFamily="18" charset="-127"/>
                    <a:cs typeface="Traditional Arabic" pitchFamily="18" charset="-78"/>
                  </a:rPr>
                  <a:t>r</a:t>
                </a:r>
                <a:r>
                  <a:rPr lang="cs-CZ" sz="2000" b="1" spc="300" baseline="30000" dirty="0">
                    <a:latin typeface="Garamond" pitchFamily="18" charset="0"/>
                    <a:ea typeface="Batang" pitchFamily="18" charset="-127"/>
                    <a:cs typeface="Traditional Arabic" pitchFamily="18" charset="-78"/>
                  </a:rPr>
                  <a:t>3 </a:t>
                </a:r>
                <a:r>
                  <a:rPr lang="cs-CZ" sz="2000" spc="300" baseline="30000" dirty="0">
                    <a:latin typeface="Garamond" pitchFamily="18" charset="0"/>
                    <a:ea typeface="Batang" pitchFamily="18" charset="-127"/>
                    <a:cs typeface="Traditional Arabic" pitchFamily="18" charset="-78"/>
                  </a:rPr>
                  <a:t>	          </a:t>
                </a:r>
              </a:p>
              <a:p>
                <a:pPr>
                  <a:spcAft>
                    <a:spcPts val="800"/>
                  </a:spcAft>
                </a:pPr>
                <a:r>
                  <a:rPr lang="cs-CZ" sz="2000" spc="300" dirty="0">
                    <a:latin typeface="Garamond" pitchFamily="18" charset="0"/>
                    <a:ea typeface="Batang" pitchFamily="18" charset="-127"/>
                    <a:cs typeface="Traditional Arabic" pitchFamily="18" charset="-78"/>
                  </a:rPr>
                  <a:t>V= </a:t>
                </a:r>
                <a14:m>
                  <m:oMath xmlns:m="http://schemas.openxmlformats.org/officeDocument/2006/math">
                    <m:box>
                      <m:boxPr>
                        <m:ctrlPr>
                          <a:rPr lang="cs-CZ" sz="2000" i="1" dirty="0">
                            <a:latin typeface="Cambria Math"/>
                            <a:ea typeface="Batang" pitchFamily="18" charset="-127"/>
                            <a:cs typeface="Traditional Arabic" pitchFamily="18" charset="-78"/>
                          </a:rPr>
                        </m:ctrlPr>
                      </m:boxPr>
                      <m:e>
                        <m:f>
                          <m:fPr>
                            <m:ctrlPr>
                              <a:rPr lang="cs-CZ" sz="2000" i="1" dirty="0">
                                <a:latin typeface="Cambria Math"/>
                                <a:ea typeface="Batang" pitchFamily="18" charset="-127"/>
                                <a:cs typeface="Traditional Arabic" pitchFamily="18" charset="-78"/>
                              </a:rPr>
                            </m:ctrlPr>
                          </m:fPr>
                          <m:num>
                            <m:r>
                              <a:rPr lang="cs-CZ" sz="2000" b="0" i="1" dirty="0">
                                <a:latin typeface="Cambria Math"/>
                                <a:ea typeface="Batang" pitchFamily="18" charset="-127"/>
                                <a:cs typeface="Traditional Arabic" pitchFamily="18" charset="-78"/>
                              </a:rPr>
                              <m:t>4</m:t>
                            </m:r>
                          </m:num>
                          <m:den>
                            <m:r>
                              <a:rPr lang="cs-CZ" sz="2000" b="0" i="1" dirty="0">
                                <a:latin typeface="Cambria Math"/>
                                <a:ea typeface="Batang" pitchFamily="18" charset="-127"/>
                                <a:cs typeface="Traditional Arabic" pitchFamily="18" charset="-78"/>
                              </a:rPr>
                              <m:t>3</m:t>
                            </m:r>
                          </m:den>
                        </m:f>
                      </m:e>
                    </m:box>
                  </m:oMath>
                </a14:m>
                <a:r>
                  <a:rPr lang="cs-CZ" sz="2000" dirty="0">
                    <a:latin typeface="Garamond" pitchFamily="18" charset="0"/>
                    <a:ea typeface="Batang" pitchFamily="18" charset="-127"/>
                    <a:cs typeface="Traditional Arabic" pitchFamily="18" charset="-78"/>
                  </a:rPr>
                  <a:t>. 3,14. </a:t>
                </a:r>
                <a:r>
                  <a:rPr lang="cs-CZ" sz="2000" dirty="0" smtClean="0">
                    <a:latin typeface="Garamond" pitchFamily="18" charset="0"/>
                    <a:ea typeface="Batang" pitchFamily="18" charset="-127"/>
                    <a:cs typeface="Traditional Arabic" pitchFamily="18" charset="-78"/>
                  </a:rPr>
                  <a:t>8,9</a:t>
                </a:r>
                <a:r>
                  <a:rPr lang="cs-CZ" sz="2000" baseline="30000" dirty="0" smtClean="0">
                    <a:latin typeface="Garamond" pitchFamily="18" charset="0"/>
                    <a:ea typeface="Batang" pitchFamily="18" charset="-127"/>
                    <a:cs typeface="Traditional Arabic" pitchFamily="18" charset="-78"/>
                  </a:rPr>
                  <a:t>3</a:t>
                </a:r>
                <a:endParaRPr lang="cs-CZ" sz="2000" baseline="30000" dirty="0">
                  <a:latin typeface="Garamond" pitchFamily="18" charset="0"/>
                  <a:ea typeface="Batang" pitchFamily="18" charset="-127"/>
                  <a:cs typeface="Traditional Arabic" pitchFamily="18" charset="-78"/>
                </a:endParaRPr>
              </a:p>
              <a:p>
                <a:pPr>
                  <a:spcAft>
                    <a:spcPts val="800"/>
                  </a:spcAft>
                </a:pPr>
                <a:r>
                  <a:rPr lang="cs-CZ" sz="2000" dirty="0">
                    <a:latin typeface="Garamond" pitchFamily="18" charset="0"/>
                    <a:ea typeface="Batang" pitchFamily="18" charset="-127"/>
                    <a:cs typeface="Traditional Arabic" pitchFamily="18" charset="-78"/>
                  </a:rPr>
                  <a:t>V = </a:t>
                </a:r>
                <a:r>
                  <a:rPr lang="cs-CZ" sz="2000" dirty="0" smtClean="0">
                    <a:latin typeface="Garamond" pitchFamily="18" charset="0"/>
                    <a:ea typeface="Batang" pitchFamily="18" charset="-127"/>
                    <a:cs typeface="Traditional Arabic" pitchFamily="18" charset="-78"/>
                  </a:rPr>
                  <a:t>2 950 cm</a:t>
                </a:r>
                <a:r>
                  <a:rPr lang="cs-CZ" sz="2000" baseline="30000" dirty="0" smtClean="0">
                    <a:latin typeface="Garamond" pitchFamily="18" charset="0"/>
                    <a:ea typeface="Batang" pitchFamily="18" charset="-127"/>
                    <a:cs typeface="Traditional Arabic" pitchFamily="18" charset="-78"/>
                  </a:rPr>
                  <a:t>3</a:t>
                </a:r>
                <a:endParaRPr lang="cs-CZ" sz="2000" baseline="30000" dirty="0">
                  <a:latin typeface="Garamond" pitchFamily="18" charset="0"/>
                  <a:ea typeface="Batang" pitchFamily="18" charset="-127"/>
                  <a:cs typeface="Traditional Arabic" pitchFamily="18" charset="-78"/>
                </a:endParaRPr>
              </a:p>
            </p:txBody>
          </p:sp>
        </mc:Choice>
        <mc:Fallback xmlns="">
          <p:sp>
            <p:nvSpPr>
              <p:cNvPr id="5" name="TextovéPole 4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7017752" y="4290889"/>
                <a:ext cx="2055675" cy="1492845"/>
              </a:xfrm>
              <a:prstGeom prst="rect">
                <a:avLst/>
              </a:prstGeom>
              <a:blipFill rotWithShape="1">
                <a:blip r:embed="rId7"/>
                <a:stretch>
                  <a:fillRect l="-2967" b="-5714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84086766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7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4640"/>
                            </p:stCondLst>
                            <p:childTnLst>
                              <p:par>
                                <p:cTn id="9" presetID="6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1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1000"/>
                                        <p:tgtEl>
                                          <p:spTgt spid="6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6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6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0" dur="10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3" fill="hold">
                            <p:stCondLst>
                              <p:cond delay="1000"/>
                            </p:stCondLst>
                            <p:childTnLst>
                              <p:par>
                                <p:cTn id="34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6" dur="1000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1000" fill="hold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9" fill="hold">
                            <p:stCondLst>
                              <p:cond delay="2000"/>
                            </p:stCondLst>
                            <p:childTnLst>
                              <p:par>
                                <p:cTn id="40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5" fill="hold">
                            <p:stCondLst>
                              <p:cond delay="3000"/>
                            </p:stCondLst>
                            <p:childTnLst>
                              <p:par>
                                <p:cTn id="46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8" dur="1000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9" dur="1000" fill="hold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1" fill="hold">
                            <p:stCondLst>
                              <p:cond delay="4000"/>
                            </p:stCondLst>
                            <p:childTnLst>
                              <p:par>
                                <p:cTn id="52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4" dur="1000"/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5" dur="1000" fill="hold"/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" dur="1000" fill="hold"/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7" fill="hold">
                            <p:stCondLst>
                              <p:cond delay="5000"/>
                            </p:stCondLst>
                            <p:childTnLst>
                              <p:par>
                                <p:cTn id="58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0" dur="1000"/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1" dur="1000" fill="hold"/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2" dur="1000" fill="hold"/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3" fill="hold">
                            <p:stCondLst>
                              <p:cond delay="6000"/>
                            </p:stCondLst>
                            <p:childTnLst>
                              <p:par>
                                <p:cTn id="64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6" dur="1000"/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7" dur="1000" fill="hold"/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8" dur="1000" fill="hold"/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9" fill="hold">
                            <p:stCondLst>
                              <p:cond delay="7000"/>
                            </p:stCondLst>
                            <p:childTnLst>
                              <p:par>
                                <p:cTn id="70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2" dur="1000"/>
                                        <p:tgtEl>
                                          <p:spTgt spid="6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3" dur="1000" fill="hold"/>
                                        <p:tgtEl>
                                          <p:spTgt spid="6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4" dur="1000" fill="hold"/>
                                        <p:tgtEl>
                                          <p:spTgt spid="6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5" fill="hold">
                            <p:stCondLst>
                              <p:cond delay="8000"/>
                            </p:stCondLst>
                            <p:childTnLst>
                              <p:par>
                                <p:cTn id="76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8" dur="1000"/>
                                        <p:tgtEl>
                                          <p:spTgt spid="6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9" dur="1000" fill="hold"/>
                                        <p:tgtEl>
                                          <p:spTgt spid="6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0" dur="1000" fill="hold"/>
                                        <p:tgtEl>
                                          <p:spTgt spid="6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1" fill="hold">
                            <p:stCondLst>
                              <p:cond delay="9000"/>
                            </p:stCondLst>
                            <p:childTnLst>
                              <p:par>
                                <p:cTn id="82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4" dur="1000"/>
                                        <p:tgtEl>
                                          <p:spTgt spid="6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5" dur="1000" fill="hold"/>
                                        <p:tgtEl>
                                          <p:spTgt spid="6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6" dur="1000" fill="hold"/>
                                        <p:tgtEl>
                                          <p:spTgt spid="6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7" fill="hold">
                            <p:stCondLst>
                              <p:cond delay="10000"/>
                            </p:stCondLst>
                            <p:childTnLst>
                              <p:par>
                                <p:cTn id="88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0" dur="1000"/>
                                        <p:tgtEl>
                                          <p:spTgt spid="5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1" dur="1000" fill="hold"/>
                                        <p:tgtEl>
                                          <p:spTgt spid="5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2" dur="1000" fill="hold"/>
                                        <p:tgtEl>
                                          <p:spTgt spid="5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3" fill="hold">
                            <p:stCondLst>
                              <p:cond delay="11000"/>
                            </p:stCondLst>
                            <p:childTnLst>
                              <p:par>
                                <p:cTn id="94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6" dur="10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7" dur="1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8" dur="1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9" fill="hold">
                            <p:stCondLst>
                              <p:cond delay="12000"/>
                            </p:stCondLst>
                            <p:childTnLst>
                              <p:par>
                                <p:cTn id="100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2" dur="1000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03" dur="10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4" dur="10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5" fill="hold">
                            <p:stCondLst>
                              <p:cond delay="13000"/>
                            </p:stCondLst>
                            <p:childTnLst>
                              <p:par>
                                <p:cTn id="106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8" dur="1000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09" dur="10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0" dur="10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3" grpId="0" animBg="1"/>
      <p:bldP spid="6" grpId="0" uiExpand="1" build="p" animBg="1"/>
      <p:bldP spid="5" grpId="0" uiExpand="1" build="p" animBg="1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>
            <a:duotone>
              <a:schemeClr val="accent6">
                <a:shade val="45000"/>
                <a:satMod val="135000"/>
              </a:schemeClr>
              <a:prstClr val="white"/>
            </a:duotone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saturation sat="95000"/>
                    </a14:imgEffect>
                  </a14:imgLayer>
                </a14:imgProps>
              </a:ext>
            </a:extLst>
          </a:blip>
          <a:tile tx="0" ty="0" sx="80000" sy="8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9" name="Picture 5" descr="C:\Users\admin\AppData\Local\Microsoft\Windows\Temporary Internet Files\Content.IE5\WXZR7EPS\MC900311392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9511" y="548680"/>
            <a:ext cx="1163151" cy="115212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Obdélník 1"/>
          <p:cNvSpPr/>
          <p:nvPr/>
        </p:nvSpPr>
        <p:spPr>
          <a:xfrm>
            <a:off x="1541302" y="728700"/>
            <a:ext cx="7602697" cy="792088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36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SHRNUTÍ</a:t>
            </a:r>
            <a:endParaRPr lang="cs-CZ" sz="36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2050" name="Picture 2" descr="http://www.zsdobrichovice.cz/ukoly/matika/testy/hranoly/koule.jpg"/>
          <p:cNvPicPr>
            <a:picLocks noChangeAspect="1" noChangeArrowheads="1"/>
          </p:cNvPicPr>
          <p:nvPr/>
        </p:nvPicPr>
        <p:blipFill>
          <a:blip r:embed="rId5">
            <a:duotone>
              <a:schemeClr val="accent6">
                <a:shade val="45000"/>
                <a:satMod val="135000"/>
              </a:schemeClr>
              <a:prstClr val="white"/>
            </a:duotone>
            <a:extLst>
              <a:ext uri="{BEBA8EAE-BF5A-486C-A8C5-ECC9F3942E4B}">
                <a14:imgProps xmlns:a14="http://schemas.microsoft.com/office/drawing/2010/main">
                  <a14:imgLayer r:embed="rId6">
                    <a14:imgEffect>
                      <a14:artisticTexturizer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9511" y="2348009"/>
            <a:ext cx="2910168" cy="2808312"/>
          </a:xfrm>
          <a:prstGeom prst="rect">
            <a:avLst/>
          </a:prstGeom>
          <a:noFill/>
          <a:effectLst>
            <a:glow rad="63500">
              <a:schemeClr val="accent5">
                <a:satMod val="175000"/>
                <a:alpha val="40000"/>
              </a:schemeClr>
            </a:glo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Obdélník 2"/>
          <p:cNvSpPr/>
          <p:nvPr/>
        </p:nvSpPr>
        <p:spPr>
          <a:xfrm>
            <a:off x="3300050" y="4236563"/>
            <a:ext cx="5688633" cy="1292662"/>
          </a:xfrm>
          <a:prstGeom prst="rect">
            <a:avLst/>
          </a:prstGeom>
          <a:effectLst>
            <a:glow rad="63500">
              <a:schemeClr val="accent4">
                <a:satMod val="175000"/>
                <a:alpha val="40000"/>
              </a:schemeClr>
            </a:glow>
            <a:outerShdw blurRad="51500" dist="25400" dir="5400000" rotWithShape="0">
              <a:srgbClr val="000000">
                <a:alpha val="40000"/>
              </a:srgbClr>
            </a:outerShdw>
          </a:effectLst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wrap="square">
            <a:spAutoFit/>
          </a:bodyPr>
          <a:lstStyle/>
          <a:p>
            <a:pPr>
              <a:spcAft>
                <a:spcPts val="1200"/>
              </a:spcAft>
            </a:pPr>
            <a:r>
              <a:rPr lang="cs-CZ" sz="24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OBJEM KOULE</a:t>
            </a:r>
            <a:endParaRPr lang="cs-CZ" sz="2400" dirty="0"/>
          </a:p>
          <a:p>
            <a:r>
              <a:rPr lang="cs-CZ" sz="2200" dirty="0"/>
              <a:t>Objem </a:t>
            </a:r>
            <a:r>
              <a:rPr lang="cs-CZ" sz="2200" dirty="0" smtClean="0"/>
              <a:t>koule je čtyři třetiny součinu čísla </a:t>
            </a:r>
            <a:r>
              <a:rPr lang="el-GR" sz="2200" b="1" dirty="0" smtClean="0"/>
              <a:t>π</a:t>
            </a:r>
            <a:r>
              <a:rPr lang="cs-CZ" sz="2200" dirty="0" smtClean="0"/>
              <a:t> </a:t>
            </a:r>
            <a:br>
              <a:rPr lang="cs-CZ" sz="2200" dirty="0" smtClean="0"/>
            </a:br>
            <a:r>
              <a:rPr lang="cs-CZ" sz="2200" dirty="0" smtClean="0"/>
              <a:t>a třetí </a:t>
            </a:r>
            <a:r>
              <a:rPr lang="cs-CZ" sz="2200" dirty="0"/>
              <a:t>mocniny poloměru koule </a:t>
            </a:r>
            <a:r>
              <a:rPr lang="cs-CZ" sz="2200" b="1" dirty="0" smtClean="0"/>
              <a:t>r</a:t>
            </a:r>
            <a:endParaRPr lang="cs-CZ" sz="2200" b="1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6" name="TextovéPole 5"/>
              <p:cNvSpPr txBox="1"/>
              <p:nvPr/>
            </p:nvSpPr>
            <p:spPr>
              <a:xfrm>
                <a:off x="4597939" y="5622123"/>
                <a:ext cx="2988778" cy="1068562"/>
              </a:xfrm>
              <a:prstGeom prst="rect">
                <a:avLst/>
              </a:prstGeom>
              <a:gradFill flip="none" rotWithShape="1">
                <a:gsLst>
                  <a:gs pos="0">
                    <a:srgbClr val="FFC000">
                      <a:tint val="66000"/>
                      <a:satMod val="160000"/>
                    </a:srgbClr>
                  </a:gs>
                  <a:gs pos="50000">
                    <a:srgbClr val="FFC000">
                      <a:tint val="44500"/>
                      <a:satMod val="160000"/>
                    </a:srgbClr>
                  </a:gs>
                  <a:gs pos="100000">
                    <a:srgbClr val="FFC000">
                      <a:tint val="23500"/>
                      <a:satMod val="160000"/>
                    </a:srgbClr>
                  </a:gs>
                </a:gsLst>
                <a:lin ang="16200000" scaled="1"/>
                <a:tileRect/>
              </a:gradFill>
              <a:effectLst>
                <a:glow rad="63500">
                  <a:schemeClr val="accent4">
                    <a:satMod val="175000"/>
                    <a:alpha val="40000"/>
                  </a:schemeClr>
                </a:glow>
              </a:effectLst>
            </p:spPr>
            <p:txBody>
              <a:bodyPr wrap="square" rtlCol="0">
                <a:spAutoFit/>
              </a:bodyPr>
              <a:lstStyle/>
              <a:p>
                <a:pPr algn="ctr">
                  <a:spcBef>
                    <a:spcPts val="1200"/>
                  </a:spcBef>
                  <a:spcAft>
                    <a:spcPts val="1200"/>
                  </a:spcAft>
                </a:pPr>
                <a:r>
                  <a:rPr lang="cs-CZ" sz="3600" b="1" dirty="0" smtClean="0">
                    <a:effectLst>
                      <a:outerShdw blurRad="38100" dist="38100" dir="2700000" algn="tl">
                        <a:srgbClr val="000000">
                          <a:alpha val="43137"/>
                        </a:srgbClr>
                      </a:outerShdw>
                    </a:effectLst>
                    <a:latin typeface="Bookman Old Style" pitchFamily="18" charset="0"/>
                    <a:ea typeface="Batang" pitchFamily="18" charset="-127"/>
                    <a:cs typeface="Traditional Arabic" pitchFamily="18" charset="-78"/>
                  </a:rPr>
                  <a:t>V = </a:t>
                </a:r>
                <a14:m>
                  <m:oMath xmlns:m="http://schemas.openxmlformats.org/officeDocument/2006/math">
                    <m:box>
                      <m:boxPr>
                        <m:ctrlPr>
                          <a:rPr lang="cs-CZ" sz="4400" b="1" i="1" dirty="0" smtClean="0">
                            <a:effectLst>
                              <a:outerShdw blurRad="38100" dist="38100" dir="2700000" algn="tl">
                                <a:srgbClr val="000000">
                                  <a:alpha val="43137"/>
                                </a:srgbClr>
                              </a:outerShdw>
                            </a:effectLst>
                            <a:latin typeface="Cambria Math"/>
                            <a:ea typeface="Batang" pitchFamily="18" charset="-127"/>
                            <a:cs typeface="Traditional Arabic" pitchFamily="18" charset="-78"/>
                          </a:rPr>
                        </m:ctrlPr>
                      </m:boxPr>
                      <m:e>
                        <m:f>
                          <m:fPr>
                            <m:ctrlPr>
                              <a:rPr lang="cs-CZ" sz="4400" b="1" i="1" dirty="0" smtClean="0">
                                <a:effectLst>
                                  <a:outerShdw blurRad="38100" dist="38100" dir="2700000" algn="tl">
                                    <a:srgbClr val="000000">
                                      <a:alpha val="43137"/>
                                    </a:srgbClr>
                                  </a:outerShdw>
                                </a:effectLst>
                                <a:latin typeface="Cambria Math"/>
                                <a:ea typeface="Batang" pitchFamily="18" charset="-127"/>
                                <a:cs typeface="Traditional Arabic" pitchFamily="18" charset="-78"/>
                              </a:rPr>
                            </m:ctrlPr>
                          </m:fPr>
                          <m:num>
                            <m:r>
                              <a:rPr lang="cs-CZ" sz="4400" b="1" i="1" dirty="0" smtClean="0">
                                <a:effectLst>
                                  <a:outerShdw blurRad="38100" dist="38100" dir="2700000" algn="tl">
                                    <a:srgbClr val="000000">
                                      <a:alpha val="43137"/>
                                    </a:srgbClr>
                                  </a:outerShdw>
                                </a:effectLst>
                                <a:latin typeface="Cambria Math"/>
                                <a:ea typeface="Batang" pitchFamily="18" charset="-127"/>
                                <a:cs typeface="Traditional Arabic" pitchFamily="18" charset="-78"/>
                              </a:rPr>
                              <m:t>𝟒</m:t>
                            </m:r>
                          </m:num>
                          <m:den>
                            <m:r>
                              <a:rPr lang="cs-CZ" sz="4400" b="1" i="1" dirty="0" smtClean="0">
                                <a:effectLst>
                                  <a:outerShdw blurRad="38100" dist="38100" dir="2700000" algn="tl">
                                    <a:srgbClr val="000000">
                                      <a:alpha val="43137"/>
                                    </a:srgbClr>
                                  </a:outerShdw>
                                </a:effectLst>
                                <a:latin typeface="Cambria Math"/>
                                <a:ea typeface="Batang" pitchFamily="18" charset="-127"/>
                                <a:cs typeface="Traditional Arabic" pitchFamily="18" charset="-78"/>
                              </a:rPr>
                              <m:t>𝟑</m:t>
                            </m:r>
                          </m:den>
                        </m:f>
                      </m:e>
                    </m:box>
                  </m:oMath>
                </a14:m>
                <a:r>
                  <a:rPr lang="cs-CZ" sz="3600" b="1" dirty="0" smtClean="0">
                    <a:effectLst>
                      <a:outerShdw blurRad="38100" dist="38100" dir="2700000" algn="tl">
                        <a:srgbClr val="000000">
                          <a:alpha val="43137"/>
                        </a:srgbClr>
                      </a:outerShdw>
                    </a:effectLst>
                    <a:latin typeface="Bookman Old Style" pitchFamily="18" charset="0"/>
                    <a:ea typeface="Batang" pitchFamily="18" charset="-127"/>
                    <a:cs typeface="Traditional Arabic" pitchFamily="18" charset="-78"/>
                  </a:rPr>
                  <a:t>.</a:t>
                </a:r>
                <a:r>
                  <a:rPr lang="el-GR" sz="3600" b="1" dirty="0" smtClean="0">
                    <a:effectLst>
                      <a:outerShdw blurRad="38100" dist="38100" dir="2700000" algn="tl">
                        <a:srgbClr val="000000">
                          <a:alpha val="43137"/>
                        </a:srgbClr>
                      </a:outerShdw>
                    </a:effectLst>
                    <a:latin typeface="Bookman Old Style" pitchFamily="18" charset="0"/>
                    <a:ea typeface="Batang" pitchFamily="18" charset="-127"/>
                    <a:cs typeface="Traditional Arabic" pitchFamily="18" charset="-78"/>
                  </a:rPr>
                  <a:t>π</a:t>
                </a:r>
                <a:r>
                  <a:rPr lang="cs-CZ" sz="3600" b="1" dirty="0" smtClean="0">
                    <a:effectLst>
                      <a:outerShdw blurRad="38100" dist="38100" dir="2700000" algn="tl">
                        <a:srgbClr val="000000">
                          <a:alpha val="43137"/>
                        </a:srgbClr>
                      </a:outerShdw>
                    </a:effectLst>
                    <a:latin typeface="Bookman Old Style" pitchFamily="18" charset="0"/>
                    <a:ea typeface="Batang" pitchFamily="18" charset="-127"/>
                    <a:cs typeface="Traditional Arabic" pitchFamily="18" charset="-78"/>
                  </a:rPr>
                  <a:t>.r</a:t>
                </a:r>
                <a:r>
                  <a:rPr lang="cs-CZ" sz="3600" b="1" baseline="30000" dirty="0" smtClean="0">
                    <a:effectLst>
                      <a:outerShdw blurRad="38100" dist="38100" dir="2700000" algn="tl">
                        <a:srgbClr val="000000">
                          <a:alpha val="43137"/>
                        </a:srgbClr>
                      </a:outerShdw>
                    </a:effectLst>
                    <a:latin typeface="Bookman Old Style" pitchFamily="18" charset="0"/>
                    <a:ea typeface="Batang" pitchFamily="18" charset="-127"/>
                    <a:cs typeface="Traditional Arabic" pitchFamily="18" charset="-78"/>
                  </a:rPr>
                  <a:t>3</a:t>
                </a:r>
                <a:endParaRPr lang="cs-CZ" sz="3600" b="1" baseline="30000" dirty="0"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  <a:latin typeface="Bookman Old Style" pitchFamily="18" charset="0"/>
                  <a:ea typeface="Batang" pitchFamily="18" charset="-127"/>
                  <a:cs typeface="Traditional Arabic" pitchFamily="18" charset="-78"/>
                </a:endParaRPr>
              </a:p>
            </p:txBody>
          </p:sp>
        </mc:Choice>
        <mc:Fallback xmlns="">
          <p:sp>
            <p:nvSpPr>
              <p:cNvPr id="6" name="TextovéPole 5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597939" y="5622123"/>
                <a:ext cx="2988778" cy="1068562"/>
              </a:xfrm>
              <a:prstGeom prst="rect">
                <a:avLst/>
              </a:prstGeom>
              <a:blipFill rotWithShape="1">
                <a:blip r:embed="rId7"/>
                <a:stretch>
                  <a:fillRect b="-2020"/>
                </a:stretch>
              </a:blipFill>
              <a:effectLst>
                <a:glow rad="63500">
                  <a:schemeClr val="accent4">
                    <a:satMod val="175000"/>
                    <a:alpha val="40000"/>
                  </a:schemeClr>
                </a:glow>
              </a:effectLst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7" name="TextovéPole 6"/>
          <p:cNvSpPr txBox="1"/>
          <p:nvPr/>
        </p:nvSpPr>
        <p:spPr>
          <a:xfrm>
            <a:off x="4597939" y="3333204"/>
            <a:ext cx="2988778" cy="646331"/>
          </a:xfrm>
          <a:prstGeom prst="rect">
            <a:avLst/>
          </a:prstGeom>
          <a:gradFill flip="none" rotWithShape="1">
            <a:gsLst>
              <a:gs pos="0">
                <a:srgbClr val="FFC000">
                  <a:tint val="66000"/>
                  <a:satMod val="160000"/>
                </a:srgbClr>
              </a:gs>
              <a:gs pos="50000">
                <a:srgbClr val="FFC000">
                  <a:tint val="44500"/>
                  <a:satMod val="160000"/>
                </a:srgbClr>
              </a:gs>
              <a:gs pos="100000">
                <a:srgbClr val="FFC000">
                  <a:tint val="23500"/>
                  <a:satMod val="160000"/>
                </a:srgbClr>
              </a:gs>
            </a:gsLst>
            <a:lin ang="16200000" scaled="1"/>
            <a:tileRect/>
          </a:gradFill>
          <a:effectLst>
            <a:glow rad="63500">
              <a:schemeClr val="accent4">
                <a:satMod val="175000"/>
                <a:alpha val="40000"/>
              </a:schemeClr>
            </a:glow>
          </a:effectLst>
        </p:spPr>
        <p:txBody>
          <a:bodyPr wrap="square" rtlCol="0">
            <a:spAutoFit/>
          </a:bodyPr>
          <a:lstStyle/>
          <a:p>
            <a:pPr algn="ctr"/>
            <a:r>
              <a:rPr lang="cs-CZ" sz="36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Bookman Old Style" pitchFamily="18" charset="0"/>
                <a:ea typeface="Batang" pitchFamily="18" charset="-127"/>
                <a:cs typeface="Traditional Arabic" pitchFamily="18" charset="-78"/>
              </a:rPr>
              <a:t>S = 4.</a:t>
            </a:r>
            <a:r>
              <a:rPr lang="el-GR" sz="36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Bookman Old Style" pitchFamily="18" charset="0"/>
                <a:ea typeface="Batang" pitchFamily="18" charset="-127"/>
                <a:cs typeface="Traditional Arabic" pitchFamily="18" charset="-78"/>
              </a:rPr>
              <a:t>π</a:t>
            </a:r>
            <a:r>
              <a:rPr lang="cs-CZ" sz="36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Bookman Old Style" pitchFamily="18" charset="0"/>
                <a:ea typeface="Batang" pitchFamily="18" charset="-127"/>
                <a:cs typeface="Traditional Arabic" pitchFamily="18" charset="-78"/>
              </a:rPr>
              <a:t>.r</a:t>
            </a:r>
            <a:r>
              <a:rPr lang="cs-CZ" sz="3600" b="1" baseline="300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Bookman Old Style" pitchFamily="18" charset="0"/>
                <a:ea typeface="Batang" pitchFamily="18" charset="-127"/>
                <a:cs typeface="Traditional Arabic" pitchFamily="18" charset="-78"/>
              </a:rPr>
              <a:t>2</a:t>
            </a:r>
            <a:endParaRPr lang="cs-CZ" sz="3600" b="1" baseline="300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Bookman Old Style" pitchFamily="18" charset="0"/>
              <a:ea typeface="Batang" pitchFamily="18" charset="-127"/>
              <a:cs typeface="Traditional Arabic" pitchFamily="18" charset="-78"/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3275856" y="1617012"/>
            <a:ext cx="5688632" cy="1631216"/>
          </a:xfrm>
          <a:prstGeom prst="rect">
            <a:avLst/>
          </a:prstGeom>
          <a:effectLst>
            <a:glow rad="63500">
              <a:schemeClr val="accent4">
                <a:satMod val="175000"/>
                <a:alpha val="40000"/>
              </a:schemeClr>
            </a:glow>
            <a:outerShdw blurRad="51500" dist="25400" dir="5400000" rotWithShape="0">
              <a:srgbClr val="000000">
                <a:alpha val="40000"/>
              </a:srgbClr>
            </a:outerShdw>
          </a:effectLst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>
              <a:spcAft>
                <a:spcPts val="1200"/>
              </a:spcAft>
            </a:pPr>
            <a:r>
              <a:rPr lang="cs-CZ" sz="24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POVRCH KOULE </a:t>
            </a:r>
          </a:p>
          <a:p>
            <a:r>
              <a:rPr lang="cs-CZ" sz="2200" dirty="0"/>
              <a:t>Povrch  koule vypočítáme jako součin čtyřnásobku čísla </a:t>
            </a:r>
            <a:r>
              <a:rPr lang="el-GR" sz="2200" b="1" dirty="0"/>
              <a:t>π</a:t>
            </a:r>
            <a:r>
              <a:rPr lang="cs-CZ" sz="2200" dirty="0"/>
              <a:t> a druhé mocniny poloměru koule </a:t>
            </a:r>
            <a:r>
              <a:rPr lang="cs-CZ" sz="2200" b="1" dirty="0" smtClean="0"/>
              <a:t>r</a:t>
            </a:r>
            <a:endParaRPr lang="cs-CZ" sz="2200" b="1" dirty="0"/>
          </a:p>
        </p:txBody>
      </p:sp>
    </p:spTree>
    <p:extLst>
      <p:ext uri="{BB962C8B-B14F-4D97-AF65-F5344CB8AC3E}">
        <p14:creationId xmlns:p14="http://schemas.microsoft.com/office/powerpoint/2010/main" val="10983109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32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7" dur="20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7000"/>
                                  </p:iterate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6950"/>
                            </p:stCondLst>
                            <p:childTnLst>
                              <p:par>
                                <p:cTn id="14" presetID="45" presetClass="entr" presetSubtype="0" fill="hold" grpId="0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7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7000"/>
                                  </p:iterate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3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6110"/>
                            </p:stCondLst>
                            <p:childTnLst>
                              <p:par>
                                <p:cTn id="25" presetID="45" presetClass="entr" presetSubtype="0" fill="hold" grpId="0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8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  <p:bldP spid="6" grpId="0" animBg="1"/>
      <p:bldP spid="7" grpId="0" animBg="1"/>
      <p:bldP spid="5" grpId="0" animBg="1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>
            <a:duotone>
              <a:schemeClr val="accent6">
                <a:shade val="45000"/>
                <a:satMod val="135000"/>
              </a:schemeClr>
              <a:prstClr val="white"/>
            </a:duotone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saturation sat="95000"/>
                    </a14:imgEffect>
                  </a14:imgLayer>
                </a14:imgProps>
              </a:ext>
            </a:extLst>
          </a:blip>
          <a:tile tx="0" ty="0" sx="80000" sy="8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9" name="Picture 5" descr="C:\Users\admin\AppData\Local\Microsoft\Windows\Temporary Internet Files\Content.IE5\WXZR7EPS\MC900311392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9511" y="548680"/>
            <a:ext cx="1163151" cy="115212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Obdélník 1"/>
          <p:cNvSpPr/>
          <p:nvPr/>
        </p:nvSpPr>
        <p:spPr>
          <a:xfrm>
            <a:off x="1541302" y="728700"/>
            <a:ext cx="7602697" cy="792088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36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ZDROJE</a:t>
            </a:r>
            <a:endParaRPr lang="cs-CZ" sz="36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183674" y="1844824"/>
            <a:ext cx="8784977" cy="490903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spcAft>
                <a:spcPts val="600"/>
              </a:spcAft>
              <a:buFont typeface="Wingdings" pitchFamily="2" charset="2"/>
              <a:buChar char="§"/>
            </a:pPr>
            <a:r>
              <a:rPr lang="cs-CZ" sz="1600" dirty="0"/>
              <a:t>Přispěvatelé Wikipedie,</a:t>
            </a:r>
            <a:r>
              <a:rPr lang="cs-CZ" sz="1600" i="1" dirty="0"/>
              <a:t> Koule</a:t>
            </a:r>
            <a:r>
              <a:rPr lang="cs-CZ" sz="1600" dirty="0"/>
              <a:t> [online], Wikipedie: Otevřená encyklopedie, c2013, Datum poslední revize 11. 05. 2013, 19:59 UTC, [citováno 23. 05. 2013] &lt;</a:t>
            </a:r>
            <a:r>
              <a:rPr lang="cs-CZ" sz="1600" dirty="0">
                <a:hlinkClick r:id="rId5"/>
              </a:rPr>
              <a:t>http://cs.wikipedia.org/w/</a:t>
            </a:r>
            <a:r>
              <a:rPr lang="cs-CZ" sz="1600" dirty="0" err="1">
                <a:hlinkClick r:id="rId5"/>
              </a:rPr>
              <a:t>index.php?title</a:t>
            </a:r>
            <a:r>
              <a:rPr lang="cs-CZ" sz="1600" dirty="0">
                <a:hlinkClick r:id="rId5"/>
              </a:rPr>
              <a:t>=</a:t>
            </a:r>
            <a:r>
              <a:rPr lang="cs-CZ" sz="1600" dirty="0" err="1">
                <a:hlinkClick r:id="rId5"/>
              </a:rPr>
              <a:t>Koule&amp;oldid</a:t>
            </a:r>
            <a:r>
              <a:rPr lang="cs-CZ" sz="1600" dirty="0">
                <a:hlinkClick r:id="rId5"/>
              </a:rPr>
              <a:t>=10313126</a:t>
            </a:r>
            <a:r>
              <a:rPr lang="cs-CZ" sz="1600" dirty="0"/>
              <a:t>&gt; </a:t>
            </a:r>
            <a:endParaRPr lang="cs-CZ" sz="1600" dirty="0" smtClean="0"/>
          </a:p>
          <a:p>
            <a:pPr marL="285750" indent="-285750">
              <a:spcAft>
                <a:spcPts val="600"/>
              </a:spcAft>
              <a:buFont typeface="Wingdings" pitchFamily="2" charset="2"/>
              <a:buChar char="§"/>
            </a:pPr>
            <a:r>
              <a:rPr lang="cs-CZ" sz="1600" dirty="0">
                <a:hlinkClick r:id="rId6"/>
              </a:rPr>
              <a:t>http://</a:t>
            </a:r>
            <a:r>
              <a:rPr lang="cs-CZ" sz="1600" dirty="0" smtClean="0">
                <a:hlinkClick r:id="rId6"/>
              </a:rPr>
              <a:t>www.astro.cz/clanek/5331</a:t>
            </a:r>
            <a:r>
              <a:rPr lang="cs-CZ" sz="1600" dirty="0" smtClean="0"/>
              <a:t> </a:t>
            </a:r>
          </a:p>
          <a:p>
            <a:pPr marL="285750" indent="-285750">
              <a:spcAft>
                <a:spcPts val="600"/>
              </a:spcAft>
              <a:buFont typeface="Wingdings" pitchFamily="2" charset="2"/>
              <a:buChar char="§"/>
            </a:pPr>
            <a:r>
              <a:rPr lang="cs-CZ" sz="1600" dirty="0" smtClean="0"/>
              <a:t>Kula </a:t>
            </a:r>
            <a:r>
              <a:rPr lang="cs-CZ" sz="1600" dirty="0"/>
              <a:t>[online]. </a:t>
            </a:r>
            <a:r>
              <a:rPr lang="cs-CZ" sz="1600" dirty="0" err="1"/>
              <a:t>Wikipedia</a:t>
            </a:r>
            <a:r>
              <a:rPr lang="cs-CZ" sz="1600" dirty="0"/>
              <a:t> : </a:t>
            </a:r>
            <a:r>
              <a:rPr lang="cs-CZ" sz="1600" dirty="0" err="1"/>
              <a:t>wolna</a:t>
            </a:r>
            <a:r>
              <a:rPr lang="cs-CZ" sz="1600" dirty="0"/>
              <a:t> </a:t>
            </a:r>
            <a:r>
              <a:rPr lang="cs-CZ" sz="1600" dirty="0" err="1"/>
              <a:t>encyklopedia</a:t>
            </a:r>
            <a:r>
              <a:rPr lang="cs-CZ" sz="1600" dirty="0"/>
              <a:t>, 2013-05-07 10:25Z [</a:t>
            </a:r>
            <a:r>
              <a:rPr lang="cs-CZ" sz="1600" dirty="0" err="1"/>
              <a:t>dostęp</a:t>
            </a:r>
            <a:r>
              <a:rPr lang="cs-CZ" sz="1600" dirty="0"/>
              <a:t>: 2013-05-25 21:33Z]. </a:t>
            </a:r>
            <a:r>
              <a:rPr lang="cs-CZ" sz="1600" dirty="0" err="1"/>
              <a:t>Dostępny</a:t>
            </a:r>
            <a:r>
              <a:rPr lang="cs-CZ" sz="1600" dirty="0"/>
              <a:t> w </a:t>
            </a:r>
            <a:r>
              <a:rPr lang="cs-CZ" sz="1600" dirty="0" err="1"/>
              <a:t>Internecie</a:t>
            </a:r>
            <a:r>
              <a:rPr lang="cs-CZ" sz="1600" dirty="0"/>
              <a:t>: </a:t>
            </a:r>
            <a:r>
              <a:rPr lang="cs-CZ" sz="1600" dirty="0" smtClean="0">
                <a:hlinkClick r:id="rId7"/>
              </a:rPr>
              <a:t>http://pl.wikipedia.org/w/index.php?title=Kula&amp;oldid=36368896</a:t>
            </a:r>
            <a:r>
              <a:rPr lang="cs-CZ" sz="1600" dirty="0" smtClean="0"/>
              <a:t> </a:t>
            </a:r>
          </a:p>
          <a:p>
            <a:pPr marL="285750" indent="-285750">
              <a:spcAft>
                <a:spcPts val="600"/>
              </a:spcAft>
              <a:buFont typeface="Wingdings" pitchFamily="2" charset="2"/>
              <a:buChar char="§"/>
            </a:pPr>
            <a:r>
              <a:rPr lang="cs-CZ" sz="1600" dirty="0"/>
              <a:t>Přispěvatelé Wikipedie,</a:t>
            </a:r>
            <a:r>
              <a:rPr lang="cs-CZ" sz="1600" i="1" dirty="0"/>
              <a:t> </a:t>
            </a:r>
            <a:r>
              <a:rPr lang="cs-CZ" sz="1600" i="1" dirty="0" err="1"/>
              <a:t>Ganymed</a:t>
            </a:r>
            <a:r>
              <a:rPr lang="cs-CZ" sz="1600" i="1" dirty="0"/>
              <a:t> (měsíc)</a:t>
            </a:r>
            <a:r>
              <a:rPr lang="cs-CZ" sz="1600" dirty="0"/>
              <a:t> [online], Wikipedie: Otevřená encyklopedie, c2013, Datum poslední revize 9. 03. 2013, 05:16 UTC, [citováno 26. 05. 2013] &lt;</a:t>
            </a:r>
            <a:r>
              <a:rPr lang="cs-CZ" sz="1600" dirty="0">
                <a:hlinkClick r:id="rId8"/>
              </a:rPr>
              <a:t>http://cs.wikipedia.org/w/</a:t>
            </a:r>
            <a:r>
              <a:rPr lang="cs-CZ" sz="1600" dirty="0" err="1">
                <a:hlinkClick r:id="rId8"/>
              </a:rPr>
              <a:t>index.php?title</a:t>
            </a:r>
            <a:r>
              <a:rPr lang="cs-CZ" sz="1600" dirty="0">
                <a:hlinkClick r:id="rId8"/>
              </a:rPr>
              <a:t>=</a:t>
            </a:r>
            <a:r>
              <a:rPr lang="cs-CZ" sz="1600" dirty="0" err="1">
                <a:hlinkClick r:id="rId8"/>
              </a:rPr>
              <a:t>Ganymed</a:t>
            </a:r>
            <a:r>
              <a:rPr lang="cs-CZ" sz="1600" dirty="0">
                <a:hlinkClick r:id="rId8"/>
              </a:rPr>
              <a:t>_(m%C4%9Bs%C3%ADc)&amp;</a:t>
            </a:r>
            <a:r>
              <a:rPr lang="cs-CZ" sz="1600" dirty="0" err="1">
                <a:hlinkClick r:id="rId8"/>
              </a:rPr>
              <a:t>oldid</a:t>
            </a:r>
            <a:r>
              <a:rPr lang="cs-CZ" sz="1600" dirty="0">
                <a:hlinkClick r:id="rId8"/>
              </a:rPr>
              <a:t>=9859081</a:t>
            </a:r>
            <a:r>
              <a:rPr lang="cs-CZ" sz="1600" dirty="0"/>
              <a:t>&gt; </a:t>
            </a:r>
            <a:endParaRPr lang="cs-CZ" sz="1600" dirty="0" smtClean="0"/>
          </a:p>
          <a:p>
            <a:pPr marL="285750" indent="-285750">
              <a:spcAft>
                <a:spcPts val="600"/>
              </a:spcAft>
              <a:buFont typeface="Wingdings" pitchFamily="2" charset="2"/>
              <a:buChar char="§"/>
            </a:pPr>
            <a:r>
              <a:rPr lang="cs-CZ" sz="1600" dirty="0"/>
              <a:t>Přispěvatelé Wikipedie,</a:t>
            </a:r>
            <a:r>
              <a:rPr lang="cs-CZ" sz="1600" i="1" dirty="0"/>
              <a:t> Měsíc</a:t>
            </a:r>
            <a:r>
              <a:rPr lang="cs-CZ" sz="1600" dirty="0"/>
              <a:t> [online], Wikipedie: Otevřená encyklopedie, c2013, Datum poslední revize 6. 05. 2013, 10:06 UTC, [citováno 26. 05. 2013] &lt;</a:t>
            </a:r>
            <a:r>
              <a:rPr lang="cs-CZ" sz="1600" dirty="0">
                <a:hlinkClick r:id="rId9"/>
              </a:rPr>
              <a:t>http://cs.wikipedia.org/w/</a:t>
            </a:r>
            <a:r>
              <a:rPr lang="cs-CZ" sz="1600" dirty="0" err="1">
                <a:hlinkClick r:id="rId9"/>
              </a:rPr>
              <a:t>index.php?title</a:t>
            </a:r>
            <a:r>
              <a:rPr lang="cs-CZ" sz="1600" dirty="0">
                <a:hlinkClick r:id="rId9"/>
              </a:rPr>
              <a:t>=M%C4%9Bs%C3%ADc&amp;oldid=10290665</a:t>
            </a:r>
            <a:r>
              <a:rPr lang="cs-CZ" sz="1600" dirty="0"/>
              <a:t>&gt; </a:t>
            </a:r>
            <a:endParaRPr lang="cs-CZ" sz="1600" dirty="0" smtClean="0"/>
          </a:p>
          <a:p>
            <a:pPr marL="285750" indent="-285750">
              <a:spcAft>
                <a:spcPts val="600"/>
              </a:spcAft>
              <a:buFont typeface="Wingdings" pitchFamily="2" charset="2"/>
              <a:buChar char="§"/>
            </a:pPr>
            <a:r>
              <a:rPr lang="cs-CZ" sz="1600" dirty="0"/>
              <a:t>Přispěvatelé Wikipedie,</a:t>
            </a:r>
            <a:r>
              <a:rPr lang="cs-CZ" sz="1600" i="1" dirty="0"/>
              <a:t> </a:t>
            </a:r>
            <a:r>
              <a:rPr lang="cs-CZ" sz="1600" i="1" dirty="0" err="1"/>
              <a:t>Mercatorovo</a:t>
            </a:r>
            <a:r>
              <a:rPr lang="cs-CZ" sz="1600" i="1" dirty="0"/>
              <a:t> zobrazení</a:t>
            </a:r>
            <a:r>
              <a:rPr lang="cs-CZ" sz="1600" dirty="0"/>
              <a:t> [online], Wikipedie: Otevřená encyklopedie, c2013, Datum poslední revize 4. 04. 2013, 14:54 UTC, [citováno 27. 05. 2013] &lt;</a:t>
            </a:r>
            <a:r>
              <a:rPr lang="cs-CZ" sz="1600" dirty="0">
                <a:hlinkClick r:id="rId10"/>
              </a:rPr>
              <a:t>http://cs.wikipedia.org/w/</a:t>
            </a:r>
            <a:r>
              <a:rPr lang="cs-CZ" sz="1600" dirty="0" err="1">
                <a:hlinkClick r:id="rId10"/>
              </a:rPr>
              <a:t>index.php?title</a:t>
            </a:r>
            <a:r>
              <a:rPr lang="cs-CZ" sz="1600" dirty="0">
                <a:hlinkClick r:id="rId10"/>
              </a:rPr>
              <a:t>=Mercatorovo_zobrazen%C3%AD&amp;oldid=10090850</a:t>
            </a:r>
            <a:r>
              <a:rPr lang="cs-CZ" sz="1600" dirty="0"/>
              <a:t>&gt; </a:t>
            </a:r>
            <a:endParaRPr lang="cs-CZ" sz="1600" dirty="0" smtClean="0"/>
          </a:p>
        </p:txBody>
      </p:sp>
    </p:spTree>
    <p:extLst>
      <p:ext uri="{BB962C8B-B14F-4D97-AF65-F5344CB8AC3E}">
        <p14:creationId xmlns:p14="http://schemas.microsoft.com/office/powerpoint/2010/main" val="57833639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>
            <a:duotone>
              <a:schemeClr val="accent6">
                <a:shade val="45000"/>
                <a:satMod val="135000"/>
              </a:schemeClr>
              <a:prstClr val="white"/>
            </a:duotone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saturation sat="95000"/>
                    </a14:imgEffect>
                  </a14:imgLayer>
                </a14:imgProps>
              </a:ext>
            </a:extLst>
          </a:blip>
          <a:tile tx="0" ty="0" sx="80000" sy="8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9" name="Picture 5" descr="C:\Users\admin\AppData\Local\Microsoft\Windows\Temporary Internet Files\Content.IE5\WXZR7EPS\MC900311392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9511" y="548680"/>
            <a:ext cx="1163151" cy="115212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Obdélník 1"/>
          <p:cNvSpPr/>
          <p:nvPr/>
        </p:nvSpPr>
        <p:spPr>
          <a:xfrm>
            <a:off x="1541302" y="728700"/>
            <a:ext cx="7602697" cy="792088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36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ZDROJE</a:t>
            </a:r>
            <a:endParaRPr lang="cs-CZ" sz="36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163634" y="1988840"/>
            <a:ext cx="8352929" cy="30162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spcAft>
                <a:spcPts val="1200"/>
              </a:spcAft>
            </a:pPr>
            <a:r>
              <a:rPr lang="cs-CZ" sz="1600" dirty="0" smtClean="0"/>
              <a:t>Dostupné z:</a:t>
            </a:r>
            <a:r>
              <a:rPr lang="cs-CZ" sz="1600" dirty="0" smtClean="0">
                <a:hlinkClick r:id="rId5"/>
              </a:rPr>
              <a:t> </a:t>
            </a:r>
          </a:p>
          <a:p>
            <a:pPr marL="285750" indent="-285750">
              <a:spcAft>
                <a:spcPts val="1200"/>
              </a:spcAft>
              <a:buFont typeface="Wingdings" pitchFamily="2" charset="2"/>
              <a:buChar char="§"/>
            </a:pPr>
            <a:r>
              <a:rPr lang="cs-CZ" sz="1600" dirty="0" smtClean="0">
                <a:hlinkClick r:id="rId5"/>
              </a:rPr>
              <a:t>http</a:t>
            </a:r>
            <a:r>
              <a:rPr lang="cs-CZ" sz="1600" dirty="0">
                <a:hlinkClick r:id="rId5"/>
              </a:rPr>
              <a:t>://</a:t>
            </a:r>
            <a:r>
              <a:rPr lang="cs-CZ" sz="1600" dirty="0" smtClean="0">
                <a:hlinkClick r:id="rId5"/>
              </a:rPr>
              <a:t>office.microsoft.com</a:t>
            </a:r>
            <a:endParaRPr lang="cs-CZ" sz="1600" dirty="0" smtClean="0"/>
          </a:p>
          <a:p>
            <a:pPr marL="285750" indent="-285750">
              <a:spcAft>
                <a:spcPts val="1200"/>
              </a:spcAft>
              <a:buFont typeface="Wingdings" pitchFamily="2" charset="2"/>
              <a:buChar char="§"/>
            </a:pPr>
            <a:r>
              <a:rPr lang="cs-CZ" sz="1600" dirty="0">
                <a:hlinkClick r:id="rId6"/>
              </a:rPr>
              <a:t>http://</a:t>
            </a:r>
            <a:r>
              <a:rPr lang="cs-CZ" sz="1600" dirty="0" smtClean="0">
                <a:hlinkClick r:id="rId6"/>
              </a:rPr>
              <a:t>mapasveta.info/svet/index.html</a:t>
            </a:r>
            <a:endParaRPr lang="cs-CZ" sz="1600" dirty="0" smtClean="0"/>
          </a:p>
          <a:p>
            <a:pPr marL="285750" indent="-285750">
              <a:spcAft>
                <a:spcPts val="1200"/>
              </a:spcAft>
              <a:buFont typeface="Wingdings" pitchFamily="2" charset="2"/>
              <a:buChar char="§"/>
            </a:pPr>
            <a:r>
              <a:rPr lang="cs-CZ" sz="1600" dirty="0">
                <a:hlinkClick r:id="rId7"/>
              </a:rPr>
              <a:t>http://www.tmapy.cz/public/tmapy/cz/_geodata/*geodata_kartografie/nastenne_mapy/!</a:t>
            </a:r>
            <a:r>
              <a:rPr lang="cs-CZ" sz="1600" dirty="0" smtClean="0">
                <a:hlinkClick r:id="rId7"/>
              </a:rPr>
              <a:t>mapa_fyz.html</a:t>
            </a:r>
            <a:r>
              <a:rPr lang="cs-CZ" sz="1600" dirty="0" smtClean="0"/>
              <a:t> </a:t>
            </a:r>
          </a:p>
          <a:p>
            <a:pPr marL="285750" indent="-285750">
              <a:spcAft>
                <a:spcPts val="1200"/>
              </a:spcAft>
              <a:buFont typeface="Wingdings" pitchFamily="2" charset="2"/>
              <a:buChar char="§"/>
            </a:pPr>
            <a:r>
              <a:rPr lang="cs-CZ" sz="1600" dirty="0">
                <a:hlinkClick r:id="rId8"/>
              </a:rPr>
              <a:t>http://</a:t>
            </a:r>
            <a:r>
              <a:rPr lang="cs-CZ" sz="1600" dirty="0" smtClean="0">
                <a:hlinkClick r:id="rId8"/>
              </a:rPr>
              <a:t>www.posters.cz/plakaty/planetary-visions-psychical-map-of-the-world-v13251</a:t>
            </a:r>
            <a:r>
              <a:rPr lang="cs-CZ" sz="1600" dirty="0" smtClean="0"/>
              <a:t> </a:t>
            </a:r>
          </a:p>
          <a:p>
            <a:pPr marL="285750" indent="-285750">
              <a:spcAft>
                <a:spcPts val="1200"/>
              </a:spcAft>
              <a:buFont typeface="Wingdings" pitchFamily="2" charset="2"/>
              <a:buChar char="§"/>
            </a:pPr>
            <a:r>
              <a:rPr lang="cs-CZ" sz="1600" dirty="0">
                <a:hlinkClick r:id="rId9"/>
              </a:rPr>
              <a:t>http://</a:t>
            </a:r>
            <a:r>
              <a:rPr lang="cs-CZ" sz="1600" dirty="0" smtClean="0">
                <a:hlinkClick r:id="rId9"/>
              </a:rPr>
              <a:t>www.posters.cz/plakaty/mapa-sveta-zlaty-inkoust-17-stoleti-v7249</a:t>
            </a:r>
            <a:r>
              <a:rPr lang="cs-CZ" sz="1600" dirty="0" smtClean="0"/>
              <a:t> </a:t>
            </a:r>
          </a:p>
          <a:p>
            <a:pPr>
              <a:spcAft>
                <a:spcPts val="1200"/>
              </a:spcAft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51192278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Urbanistický">
  <a:themeElements>
    <a:clrScheme name="Urbanistický">
      <a:dk1>
        <a:sysClr val="windowText" lastClr="000000"/>
      </a:dk1>
      <a:lt1>
        <a:sysClr val="window" lastClr="FFFFFF"/>
      </a:lt1>
      <a:dk2>
        <a:srgbClr val="424456"/>
      </a:dk2>
      <a:lt2>
        <a:srgbClr val="DEDEDE"/>
      </a:lt2>
      <a:accent1>
        <a:srgbClr val="53548A"/>
      </a:accent1>
      <a:accent2>
        <a:srgbClr val="438086"/>
      </a:accent2>
      <a:accent3>
        <a:srgbClr val="A04DA3"/>
      </a:accent3>
      <a:accent4>
        <a:srgbClr val="C4652D"/>
      </a:accent4>
      <a:accent5>
        <a:srgbClr val="8B5D3D"/>
      </a:accent5>
      <a:accent6>
        <a:srgbClr val="5C92B5"/>
      </a:accent6>
      <a:hlink>
        <a:srgbClr val="67AFBD"/>
      </a:hlink>
      <a:folHlink>
        <a:srgbClr val="C2A874"/>
      </a:folHlink>
    </a:clrScheme>
    <a:fontScheme name="Administrativní">
      <a:majorFont>
        <a:latin typeface="Georgia"/>
        <a:ea typeface=""/>
        <a:cs typeface=""/>
        <a:font script="Jpan" typeface="ＭＳ Ｐゴシック"/>
        <a:font script="Hang" typeface="돋움"/>
        <a:font script="Hans" typeface="方正舒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Georgia"/>
        <a:ea typeface=""/>
        <a:cs typeface=""/>
        <a:font script="Jpan" typeface="ＭＳ Ｐ明朝"/>
        <a:font script="Hang" typeface="바탕"/>
        <a:font script="Hans" typeface="方正舒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Urbanistický">
      <a:fillStyleLst>
        <a:solidFill>
          <a:schemeClr val="phClr"/>
        </a:solidFill>
        <a:gradFill rotWithShape="1">
          <a:gsLst>
            <a:gs pos="0">
              <a:schemeClr val="phClr">
                <a:tint val="1000"/>
                <a:satMod val="255000"/>
              </a:schemeClr>
            </a:gs>
            <a:gs pos="55000">
              <a:schemeClr val="phClr">
                <a:tint val="12000"/>
                <a:satMod val="255000"/>
              </a:schemeClr>
            </a:gs>
            <a:gs pos="100000">
              <a:schemeClr val="phClr">
                <a:tint val="45000"/>
                <a:satMod val="250000"/>
              </a:schemeClr>
            </a:gs>
          </a:gsLst>
          <a:path path="circle">
            <a:fillToRect l="-40000" t="-90000" r="140000" b="190000"/>
          </a:path>
        </a:gradFill>
        <a:gradFill rotWithShape="1">
          <a:gsLst>
            <a:gs pos="0">
              <a:schemeClr val="phClr">
                <a:tint val="43000"/>
                <a:satMod val="165000"/>
              </a:schemeClr>
            </a:gs>
            <a:gs pos="55000">
              <a:schemeClr val="phClr">
                <a:tint val="83000"/>
                <a:satMod val="155000"/>
              </a:schemeClr>
            </a:gs>
            <a:gs pos="100000">
              <a:schemeClr val="phClr">
                <a:shade val="85000"/>
              </a:schemeClr>
            </a:gs>
          </a:gsLst>
          <a:path path="circle">
            <a:fillToRect l="-40000" t="-90000" r="140000" b="190000"/>
          </a:path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  <a:ln w="3175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1500" dist="254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254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50800" dist="254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flat" dir="t">
              <a:rot lat="0" lon="0" rev="20040000"/>
            </a:lightRig>
          </a:scene3d>
          <a:sp3d contourW="12700" prstMaterial="dkEdge">
            <a:bevelT w="25400" h="38100" prst="convex"/>
            <a:contourClr>
              <a:schemeClr val="phClr">
                <a:satMod val="115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100000">
              <a:schemeClr val="phClr">
                <a:tint val="80000"/>
                <a:satMod val="250000"/>
              </a:schemeClr>
            </a:gs>
            <a:gs pos="60000">
              <a:schemeClr val="phClr">
                <a:shade val="38000"/>
                <a:satMod val="175000"/>
              </a:schemeClr>
            </a:gs>
            <a:gs pos="0">
              <a:schemeClr val="phClr">
                <a:shade val="30000"/>
                <a:satMod val="175000"/>
              </a:schemeClr>
            </a:gs>
          </a:gsLst>
          <a:lin ang="5400000" scaled="0"/>
        </a:gradFill>
        <a:blipFill>
          <a:blip xmlns:r="http://schemas.openxmlformats.org/officeDocument/2006/relationships" r:embed="rId1">
            <a:duotone>
              <a:schemeClr val="phClr">
                <a:shade val="48000"/>
              </a:schemeClr>
              <a:schemeClr val="phClr">
                <a:tint val="96000"/>
                <a:satMod val="150000"/>
              </a:schemeClr>
            </a:duotone>
          </a:blip>
          <a:tile tx="0" ty="0" sx="80000" sy="80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Default Theme</Template>
  <TotalTime>632</TotalTime>
  <Words>728</Words>
  <Application>Microsoft Office PowerPoint</Application>
  <PresentationFormat>Předvádění na obrazovce (4:3)</PresentationFormat>
  <Paragraphs>149</Paragraphs>
  <Slides>18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18</vt:i4>
      </vt:variant>
    </vt:vector>
  </HeadingPairs>
  <TitlesOfParts>
    <vt:vector size="19" baseType="lpstr">
      <vt:lpstr>Urbanistický</vt:lpstr>
      <vt:lpstr>Prezentace aplikace PowerPoint</vt:lpstr>
      <vt:lpstr>ANOTACE:</vt:lpstr>
      <vt:lpstr>MATEMATIKA 9. ročník</vt:lpstr>
      <vt:lpstr>KOULE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admin</dc:creator>
  <cp:lastModifiedBy>admin</cp:lastModifiedBy>
  <cp:revision>48</cp:revision>
  <dcterms:created xsi:type="dcterms:W3CDTF">2013-05-08T20:41:08Z</dcterms:created>
  <dcterms:modified xsi:type="dcterms:W3CDTF">2013-07-26T12:03:17Z</dcterms:modified>
</cp:coreProperties>
</file>