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notesMasterIdLst>
    <p:notesMasterId r:id="rId23"/>
  </p:notesMasterIdLst>
  <p:sldIdLst>
    <p:sldId id="282" r:id="rId2"/>
    <p:sldId id="283" r:id="rId3"/>
    <p:sldId id="256" r:id="rId4"/>
    <p:sldId id="267" r:id="rId5"/>
    <p:sldId id="264" r:id="rId6"/>
    <p:sldId id="257" r:id="rId7"/>
    <p:sldId id="261" r:id="rId8"/>
    <p:sldId id="262" r:id="rId9"/>
    <p:sldId id="260" r:id="rId10"/>
    <p:sldId id="272" r:id="rId11"/>
    <p:sldId id="273" r:id="rId12"/>
    <p:sldId id="275" r:id="rId13"/>
    <p:sldId id="278" r:id="rId14"/>
    <p:sldId id="274" r:id="rId15"/>
    <p:sldId id="276" r:id="rId16"/>
    <p:sldId id="277" r:id="rId17"/>
    <p:sldId id="270" r:id="rId18"/>
    <p:sldId id="280" r:id="rId19"/>
    <p:sldId id="279" r:id="rId20"/>
    <p:sldId id="269" r:id="rId21"/>
    <p:sldId id="25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D5C9"/>
    <a:srgbClr val="F3F3F7"/>
    <a:srgbClr val="E1E1EB"/>
    <a:srgbClr val="EBF0FF"/>
    <a:srgbClr val="009900"/>
    <a:srgbClr val="89FFBE"/>
    <a:srgbClr val="006600"/>
    <a:srgbClr val="D2D2E4"/>
    <a:srgbClr val="B7DBFF"/>
    <a:srgbClr val="5DFF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>
        <p:scale>
          <a:sx n="70" d="100"/>
          <a:sy n="70" d="100"/>
        </p:scale>
        <p:origin x="-1380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0440E9-49FC-4707-A076-226E6A7C0B02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E989C2F-3CF7-4ED5-923B-FD10CC6CDACB}" type="presOf" srcId="{914700B9-77B5-440A-A438-DE98B6D4894D}" destId="{E73F1C26-6DCD-4001-88B9-355E01E2BCE7}" srcOrd="0" destOrd="0" presId="urn:microsoft.com/office/officeart/2005/8/layout/target3"/>
    <dgm:cxn modelId="{CF250D07-2631-4899-906F-8FC6CC7F865F}" type="presOf" srcId="{1D8420EA-BFA0-403B-80F5-647FA396CC45}" destId="{8467D0EB-87A2-4285-8ACA-0398EFBF29BC}" srcOrd="1" destOrd="0" presId="urn:microsoft.com/office/officeart/2005/8/layout/target3"/>
    <dgm:cxn modelId="{DAE85B4F-40DF-49E7-BF77-703165034DF0}" type="presOf" srcId="{100B6B2E-82E6-4C11-B19B-F2DB3A0EA64F}" destId="{645AA564-2E9E-4954-AD87-AE01782CEC59}" srcOrd="0" destOrd="0" presId="urn:microsoft.com/office/officeart/2005/8/layout/target3"/>
    <dgm:cxn modelId="{0D20CE9D-48D6-4186-9843-1E55EC7780A7}" type="presOf" srcId="{27FE2D31-D344-4B63-A89A-A89AB0D9F3E3}" destId="{FE47432B-CA46-450C-8D8F-66C300A95B52}" srcOrd="0" destOrd="0" presId="urn:microsoft.com/office/officeart/2005/8/layout/target3"/>
    <dgm:cxn modelId="{FF2C5784-02A9-45AD-A13C-22E6ECFB7E6F}" type="presOf" srcId="{130831A4-0540-4EC5-8F5A-93030E89D2D9}" destId="{F69CC921-512E-49F4-824C-A648EC5F27A5}" srcOrd="0" destOrd="0" presId="urn:microsoft.com/office/officeart/2005/8/layout/target3"/>
    <dgm:cxn modelId="{CC0D49A4-019D-4713-980B-7D41224F2F5D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B79FD0B-90A2-4BBB-B729-52B56C06DC41}" type="presOf" srcId="{100B6B2E-82E6-4C11-B19B-F2DB3A0EA64F}" destId="{DBA8199F-D892-4A8E-A352-2B7844050E09}" srcOrd="1" destOrd="0" presId="urn:microsoft.com/office/officeart/2005/8/layout/target3"/>
    <dgm:cxn modelId="{DC9B102F-DACB-4842-B754-6C7B4A870133}" type="presOf" srcId="{1D8420EA-BFA0-403B-80F5-647FA396CC45}" destId="{F7B3C0B7-F0F7-4F49-B02C-3630F8C5FAE5}" srcOrd="0" destOrd="0" presId="urn:microsoft.com/office/officeart/2005/8/layout/target3"/>
    <dgm:cxn modelId="{09D72656-5B42-4F7C-9068-A724BD8BC5D8}" type="presParOf" srcId="{FE47432B-CA46-450C-8D8F-66C300A95B52}" destId="{B522209E-30D0-49D6-A340-2D383A11C668}" srcOrd="0" destOrd="0" presId="urn:microsoft.com/office/officeart/2005/8/layout/target3"/>
    <dgm:cxn modelId="{FC2F5AD6-D8CF-45D2-A98C-08858534E913}" type="presParOf" srcId="{FE47432B-CA46-450C-8D8F-66C300A95B52}" destId="{ED5A8377-51D5-4DC5-B0E7-680166966720}" srcOrd="1" destOrd="0" presId="urn:microsoft.com/office/officeart/2005/8/layout/target3"/>
    <dgm:cxn modelId="{2899FD9F-B3BF-4E9A-A05F-BE73893C0F01}" type="presParOf" srcId="{FE47432B-CA46-450C-8D8F-66C300A95B52}" destId="{F69CC921-512E-49F4-824C-A648EC5F27A5}" srcOrd="2" destOrd="0" presId="urn:microsoft.com/office/officeart/2005/8/layout/target3"/>
    <dgm:cxn modelId="{C8EAA9CF-1D91-4AC2-8A40-B36001CFFD2F}" type="presParOf" srcId="{FE47432B-CA46-450C-8D8F-66C300A95B52}" destId="{61C9CE18-EDA6-4EDF-BA1C-09779D38FBBF}" srcOrd="3" destOrd="0" presId="urn:microsoft.com/office/officeart/2005/8/layout/target3"/>
    <dgm:cxn modelId="{57A8FFDA-1D6A-415B-BE90-10C0B2D18C62}" type="presParOf" srcId="{FE47432B-CA46-450C-8D8F-66C300A95B52}" destId="{D60DEAAB-7AFE-435A-ACF6-18851E4B0426}" srcOrd="4" destOrd="0" presId="urn:microsoft.com/office/officeart/2005/8/layout/target3"/>
    <dgm:cxn modelId="{873A678D-775F-4A0B-9A82-F8A77B7EF446}" type="presParOf" srcId="{FE47432B-CA46-450C-8D8F-66C300A95B52}" destId="{F7B3C0B7-F0F7-4F49-B02C-3630F8C5FAE5}" srcOrd="5" destOrd="0" presId="urn:microsoft.com/office/officeart/2005/8/layout/target3"/>
    <dgm:cxn modelId="{60410FBE-7636-4EC3-848D-073F966D5ACC}" type="presParOf" srcId="{FE47432B-CA46-450C-8D8F-66C300A95B52}" destId="{C9DA9446-E2D3-4F6A-8960-3CADFBF870B8}" srcOrd="6" destOrd="0" presId="urn:microsoft.com/office/officeart/2005/8/layout/target3"/>
    <dgm:cxn modelId="{1E030411-598B-4CE3-8775-9A4666FAD79A}" type="presParOf" srcId="{FE47432B-CA46-450C-8D8F-66C300A95B52}" destId="{9726EC6F-D322-4CD3-B489-1BE3DF7CE70B}" srcOrd="7" destOrd="0" presId="urn:microsoft.com/office/officeart/2005/8/layout/target3"/>
    <dgm:cxn modelId="{53C72E4C-85A9-4EE7-AE0A-8ED603AADFAD}" type="presParOf" srcId="{FE47432B-CA46-450C-8D8F-66C300A95B52}" destId="{645AA564-2E9E-4954-AD87-AE01782CEC59}" srcOrd="8" destOrd="0" presId="urn:microsoft.com/office/officeart/2005/8/layout/target3"/>
    <dgm:cxn modelId="{785BB511-C42E-4DD5-A7F5-D42F39CA45BC}" type="presParOf" srcId="{FE47432B-CA46-450C-8D8F-66C300A95B52}" destId="{8538CAC4-6A86-42B8-B5AF-2FF155DB9D02}" srcOrd="9" destOrd="0" presId="urn:microsoft.com/office/officeart/2005/8/layout/target3"/>
    <dgm:cxn modelId="{71871D1F-C9B0-4071-AF7C-2CDA5B0B5E60}" type="presParOf" srcId="{FE47432B-CA46-450C-8D8F-66C300A95B52}" destId="{26FD6024-A07F-46D0-8BC0-B5E595C5673D}" srcOrd="10" destOrd="0" presId="urn:microsoft.com/office/officeart/2005/8/layout/target3"/>
    <dgm:cxn modelId="{AD2B724E-E3E6-44CB-ABEB-1410E51CDECA}" type="presParOf" srcId="{FE47432B-CA46-450C-8D8F-66C300A95B52}" destId="{E73F1C26-6DCD-4001-88B9-355E01E2BCE7}" srcOrd="11" destOrd="0" presId="urn:microsoft.com/office/officeart/2005/8/layout/target3"/>
    <dgm:cxn modelId="{7BB17A26-5759-4EF2-8D48-91466EC8B72B}" type="presParOf" srcId="{FE47432B-CA46-450C-8D8F-66C300A95B52}" destId="{8E23E229-92FC-49D1-B5FE-0303176B8A4E}" srcOrd="12" destOrd="0" presId="urn:microsoft.com/office/officeart/2005/8/layout/target3"/>
    <dgm:cxn modelId="{BC49207A-FE9E-4802-A36B-F7772DF288E6}" type="presParOf" srcId="{FE47432B-CA46-450C-8D8F-66C300A95B52}" destId="{8467D0EB-87A2-4285-8ACA-0398EFBF29BC}" srcOrd="13" destOrd="0" presId="urn:microsoft.com/office/officeart/2005/8/layout/target3"/>
    <dgm:cxn modelId="{C75D0254-DF4E-4D19-8910-8F1F7B4E2821}" type="presParOf" srcId="{FE47432B-CA46-450C-8D8F-66C300A95B52}" destId="{DBA8199F-D892-4A8E-A352-2B7844050E09}" srcOrd="14" destOrd="0" presId="urn:microsoft.com/office/officeart/2005/8/layout/target3"/>
    <dgm:cxn modelId="{52BF6E93-79A7-471D-BBEC-A7AD4441E5C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6CD76A-A304-46A1-90B7-1093CC577C19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329545-609B-452F-AFFA-F8E1B1169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297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Tabulka je připravena k</a:t>
            </a:r>
            <a:r>
              <a:rPr lang="cs-CZ" baseline="0" dirty="0" smtClean="0"/>
              <a:t> tisku na konci prezentace.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29545-609B-452F-AFFA-F8E1B1169A26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662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7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5.gi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0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microsoft.com/office/2007/relationships/hdphoto" Target="../media/hdphoto1.wdp"/><Relationship Id="rId7" Type="http://schemas.openxmlformats.org/officeDocument/2006/relationships/image" Target="../media/image13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7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5" Type="http://schemas.openxmlformats.org/officeDocument/2006/relationships/image" Target="../media/image15.png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gif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gif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5" Type="http://schemas.openxmlformats.org/officeDocument/2006/relationships/image" Target="../media/image21.png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4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gif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gif"/><Relationship Id="rId5" Type="http://schemas.openxmlformats.org/officeDocument/2006/relationships/image" Target="../media/image26.png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gif"/><Relationship Id="rId5" Type="http://schemas.openxmlformats.org/officeDocument/2006/relationships/image" Target="../media/image25.png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8.png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wmf"/><Relationship Id="rId4" Type="http://schemas.openxmlformats.org/officeDocument/2006/relationships/image" Target="../media/image3.wmf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hyperlink" Target="http://cs.wikipedia.org/w/index.php?title=Koule&amp;oldid=10313126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Plat%C3%B3nsk%C3%A9_t%C4%9Bleso&amp;oldid=10032297" TargetMode="External"/><Relationship Id="rId5" Type="http://schemas.openxmlformats.org/officeDocument/2006/relationships/hyperlink" Target="http://cs.wikipedia.org/w/index.php?title=Mnohost%C4%9Bn&amp;oldid=9875945" TargetMode="External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576834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1879570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Geometrická tělesa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8560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1779583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81040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souhrnnému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opakování geometrických těles – vlastností, vzorců pro objem a povrch.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pojmenovat geometrická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tělesa, zná vzorce pro výpočet objemu a povrchu.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9080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MATEMATIKA</a:t>
            </a:r>
            <a:b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</a:br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9. ročník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545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TĚLESA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72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Geometrická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" y="1700808"/>
            <a:ext cx="9143999" cy="830997"/>
          </a:xfrm>
          <a:prstGeom prst="rect">
            <a:avLst/>
          </a:prstGeom>
          <a:gradFill>
            <a:gsLst>
              <a:gs pos="0">
                <a:srgbClr val="D2D2E4"/>
              </a:gs>
              <a:gs pos="38000">
                <a:srgbClr val="EBF0FF"/>
              </a:gs>
              <a:gs pos="100000">
                <a:srgbClr val="C2CAED">
                  <a:alpha val="72000"/>
                </a:srgbClr>
              </a:gs>
              <a:gs pos="72000">
                <a:srgbClr val="D4DEFF"/>
              </a:gs>
              <a:gs pos="100000">
                <a:srgbClr val="CAD5C9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Prostorové útvary jsou útvary, které nelze vnořit do žádné roviny. </a:t>
            </a:r>
            <a:endParaRPr lang="cs-CZ" sz="2400" dirty="0" smtClean="0"/>
          </a:p>
          <a:p>
            <a:pPr algn="ctr"/>
            <a:r>
              <a:rPr lang="cs-CZ" sz="2400" dirty="0" smtClean="0"/>
              <a:t>Takové útvary nazýváme </a:t>
            </a:r>
            <a:r>
              <a:rPr lang="cs-CZ" sz="2400" b="1" dirty="0" smtClean="0"/>
              <a:t>tělesa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745" y="3086547"/>
            <a:ext cx="2626275" cy="2626275"/>
          </a:xfrm>
          <a:prstGeom prst="rect">
            <a:avLst/>
          </a:prstGeom>
        </p:spPr>
      </p:pic>
      <p:sp>
        <p:nvSpPr>
          <p:cNvPr id="6" name="Zaoblený obdélníkový popisek 5"/>
          <p:cNvSpPr/>
          <p:nvPr/>
        </p:nvSpPr>
        <p:spPr>
          <a:xfrm>
            <a:off x="2987824" y="6208542"/>
            <a:ext cx="3366118" cy="476181"/>
          </a:xfrm>
          <a:prstGeom prst="wedgeRoundRectCallout">
            <a:avLst>
              <a:gd name="adj1" fmla="val 14269"/>
              <a:gd name="adj2" fmla="val -140107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MNOHOSTĚN OBECNÝ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42605" y="2613019"/>
            <a:ext cx="2658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MNOHOSTĚNY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6956203" y="5983057"/>
            <a:ext cx="1586132" cy="476181"/>
          </a:xfrm>
          <a:prstGeom prst="wedgeRoundRectCallout">
            <a:avLst>
              <a:gd name="adj1" fmla="val -7999"/>
              <a:gd name="adj2" fmla="val -148836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405159" y="5908702"/>
            <a:ext cx="1944216" cy="482937"/>
          </a:xfrm>
          <a:prstGeom prst="wedgeRoundRectCallout">
            <a:avLst>
              <a:gd name="adj1" fmla="val 4851"/>
              <a:gd name="adj2" fmla="val -142529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731" y="3178991"/>
            <a:ext cx="2255970" cy="212221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928" y="2805958"/>
            <a:ext cx="2022536" cy="270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990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Geometrická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" y="1700808"/>
            <a:ext cx="9143999" cy="830997"/>
          </a:xfrm>
          <a:prstGeom prst="rect">
            <a:avLst/>
          </a:prstGeom>
          <a:gradFill>
            <a:gsLst>
              <a:gs pos="0">
                <a:srgbClr val="D2D2E4"/>
              </a:gs>
              <a:gs pos="38000">
                <a:srgbClr val="EBF0FF"/>
              </a:gs>
              <a:gs pos="100000">
                <a:srgbClr val="C2CAED">
                  <a:alpha val="72000"/>
                </a:srgbClr>
              </a:gs>
              <a:gs pos="72000">
                <a:srgbClr val="D4DEFF"/>
              </a:gs>
              <a:gs pos="100000">
                <a:srgbClr val="CAD5C9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Prostorové útvary jsou útvary, které nelze vnořit do žádné roviny. </a:t>
            </a:r>
            <a:endParaRPr lang="cs-CZ" sz="2400" dirty="0" smtClean="0"/>
          </a:p>
          <a:p>
            <a:pPr algn="ctr"/>
            <a:r>
              <a:rPr lang="cs-CZ" sz="2400" dirty="0" smtClean="0"/>
              <a:t>Takové útvary nazýváme </a:t>
            </a:r>
            <a:r>
              <a:rPr lang="cs-CZ" sz="2400" b="1" dirty="0" smtClean="0"/>
              <a:t>tělesa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987824" y="6208542"/>
            <a:ext cx="3702638" cy="476181"/>
          </a:xfrm>
          <a:prstGeom prst="wedgeRoundRectCallout">
            <a:avLst>
              <a:gd name="adj1" fmla="val -4776"/>
              <a:gd name="adj2" fmla="val -125560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PRAVIDELNÝ ŠESTISTĚN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42605" y="2597461"/>
            <a:ext cx="2658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MNOHOSTĚNY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1043608" y="5920851"/>
            <a:ext cx="1484546" cy="476181"/>
          </a:xfrm>
          <a:prstGeom prst="wedgeRoundRectCallout">
            <a:avLst>
              <a:gd name="adj1" fmla="val -137"/>
              <a:gd name="adj2" fmla="val -108103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HRANOL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7020272" y="5970451"/>
            <a:ext cx="1484546" cy="476181"/>
          </a:xfrm>
          <a:prstGeom prst="wedgeRoundRectCallout">
            <a:avLst>
              <a:gd name="adj1" fmla="val -29068"/>
              <a:gd name="adj2" fmla="val -131379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978660"/>
            <a:ext cx="2007305" cy="256532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0462" y="2813762"/>
            <a:ext cx="1913986" cy="255198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2657" y="3059126"/>
            <a:ext cx="2685774" cy="2685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8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Geometrická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796" y="2144168"/>
            <a:ext cx="9143999" cy="92333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6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6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dirty="0"/>
              <a:t>V geometrii je </a:t>
            </a:r>
            <a:r>
              <a:rPr lang="cs-CZ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Platónské těleso </a:t>
            </a:r>
            <a:r>
              <a:rPr lang="cs-CZ" dirty="0"/>
              <a:t>pravidelný konvexní </a:t>
            </a:r>
            <a:r>
              <a:rPr lang="cs-CZ" dirty="0" smtClean="0"/>
              <a:t>mnohostěn </a:t>
            </a:r>
            <a:r>
              <a:rPr lang="cs-CZ" dirty="0"/>
              <a:t>v prostoru,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tj</a:t>
            </a:r>
            <a:r>
              <a:rPr lang="cs-CZ" dirty="0"/>
              <a:t>. z každého vrcholu vychází stejný počet </a:t>
            </a:r>
            <a:r>
              <a:rPr lang="cs-CZ" dirty="0" smtClean="0"/>
              <a:t>hran </a:t>
            </a:r>
            <a:r>
              <a:rPr lang="cs-CZ" dirty="0"/>
              <a:t>a všechny stěny tvoří shodné pravidelné mnohoúhelníky.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91680" y="1682503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PRAVIDELNÉ  MNOHOSTĚNY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3791" y="3356992"/>
            <a:ext cx="2196000" cy="2196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4000" y="3356992"/>
            <a:ext cx="2196000" cy="2196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6" y="3356992"/>
            <a:ext cx="2196000" cy="2196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714" y="3356992"/>
            <a:ext cx="2196000" cy="2196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0" name="Zaoblený obdélníkový popisek 9"/>
          <p:cNvSpPr/>
          <p:nvPr/>
        </p:nvSpPr>
        <p:spPr>
          <a:xfrm>
            <a:off x="197136" y="5941884"/>
            <a:ext cx="1851319" cy="770917"/>
          </a:xfrm>
          <a:prstGeom prst="wedgeRoundRectCallout">
            <a:avLst>
              <a:gd name="adj1" fmla="val -286"/>
              <a:gd name="adj2" fmla="val -87736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OSMISTĚN</a:t>
            </a:r>
          </a:p>
          <a:p>
            <a:pPr algn="ctr"/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oktaedr</a:t>
            </a:r>
            <a:endParaRPr lang="cs-CZ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2304000" y="5941884"/>
            <a:ext cx="2196000" cy="770917"/>
          </a:xfrm>
          <a:prstGeom prst="wedgeRoundRectCallout">
            <a:avLst>
              <a:gd name="adj1" fmla="val -286"/>
              <a:gd name="adj2" fmla="val -87736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DVACETISTĚN</a:t>
            </a:r>
          </a:p>
          <a:p>
            <a:pPr algn="ctr"/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ikosaedr</a:t>
            </a:r>
            <a:endParaRPr lang="cs-CZ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4596794" y="5889792"/>
            <a:ext cx="2329919" cy="770917"/>
          </a:xfrm>
          <a:prstGeom prst="wedgeRoundRectCallout">
            <a:avLst>
              <a:gd name="adj1" fmla="val -286"/>
              <a:gd name="adj2" fmla="val -87736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DVANÁCTISTĚN</a:t>
            </a:r>
          </a:p>
          <a:p>
            <a:pPr algn="ctr"/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dodekaedr</a:t>
            </a:r>
            <a:endParaRPr lang="cs-CZ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7099054" y="5889792"/>
            <a:ext cx="1851319" cy="770917"/>
          </a:xfrm>
          <a:prstGeom prst="wedgeRoundRectCallout">
            <a:avLst>
              <a:gd name="adj1" fmla="val -286"/>
              <a:gd name="adj2" fmla="val -87736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ČTYŘSTĚN</a:t>
            </a:r>
          </a:p>
          <a:p>
            <a:pPr algn="ctr"/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tetraedr</a:t>
            </a:r>
            <a:endParaRPr lang="cs-CZ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4402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2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Geometrická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" y="1700808"/>
            <a:ext cx="9143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Prostorové útvary jsou útvary, které nelze vnořit do žádné roviny. </a:t>
            </a:r>
            <a:endParaRPr lang="cs-CZ" sz="2400" dirty="0" smtClean="0"/>
          </a:p>
          <a:p>
            <a:pPr algn="ctr"/>
            <a:r>
              <a:rPr lang="cs-CZ" sz="2400" dirty="0" smtClean="0"/>
              <a:t>Takové útvary nazýváme tělesa.</a:t>
            </a:r>
            <a:endParaRPr lang="cs-CZ" sz="2400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3858104" y="6165304"/>
            <a:ext cx="1484546" cy="476181"/>
          </a:xfrm>
          <a:prstGeom prst="wedgeRoundRectCallout">
            <a:avLst>
              <a:gd name="adj1" fmla="val -137"/>
              <a:gd name="adj2" fmla="val -108103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6876256" y="2852935"/>
            <a:ext cx="1484546" cy="476181"/>
          </a:xfrm>
          <a:prstGeom prst="wedgeRoundRectCallout">
            <a:avLst>
              <a:gd name="adj1" fmla="val -3870"/>
              <a:gd name="adj2" fmla="val 113021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KUŽEL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467544" y="2852936"/>
            <a:ext cx="1484546" cy="476181"/>
          </a:xfrm>
          <a:prstGeom prst="wedgeRoundRectCallout">
            <a:avLst>
              <a:gd name="adj1" fmla="val 9196"/>
              <a:gd name="adj2" fmla="val 121749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VÁLEC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d/d3/Sphere_wireframe_15deg_10r.svg/220px-Sphere_wireframe_15deg_10r.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627" y="3501007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27" y="3717310"/>
            <a:ext cx="2114550" cy="29241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3629" y="3717310"/>
            <a:ext cx="2209800" cy="292417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242605" y="2597461"/>
            <a:ext cx="2658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TĚLESA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4307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A POVRCH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tzb-info.cz/docu/tabulky/0001/000132o1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366025"/>
            <a:ext cx="3420000" cy="34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39952" y="2037330"/>
            <a:ext cx="4608512" cy="7435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>
            <a:off x="3895204" y="3048356"/>
            <a:ext cx="2736304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dokument 7"/>
          <p:cNvSpPr/>
          <p:nvPr/>
        </p:nvSpPr>
        <p:spPr>
          <a:xfrm>
            <a:off x="3895204" y="4977172"/>
            <a:ext cx="2686090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63356" y="3846552"/>
            <a:ext cx="37301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V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9900"/>
                </a:solidFill>
              </a:rPr>
              <a:t>= </a:t>
            </a:r>
            <a:r>
              <a:rPr lang="cs-CZ" sz="4000" dirty="0" err="1" smtClean="0">
                <a:solidFill>
                  <a:srgbClr val="009900"/>
                </a:solidFill>
              </a:rPr>
              <a:t>a.a.a</a:t>
            </a:r>
            <a:r>
              <a:rPr lang="cs-CZ" sz="4000" dirty="0" smtClean="0"/>
              <a:t> = </a:t>
            </a:r>
            <a:r>
              <a:rPr lang="cs-CZ" sz="4000" b="1" dirty="0" smtClean="0"/>
              <a:t>a</a:t>
            </a:r>
            <a:r>
              <a:rPr lang="cs-CZ" sz="4000" b="1" baseline="30000" dirty="0" smtClean="0"/>
              <a:t>3</a:t>
            </a:r>
            <a:endParaRPr lang="cs-CZ" sz="4000" b="1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6246" y="5799167"/>
            <a:ext cx="3766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9900"/>
                </a:solidFill>
              </a:rPr>
              <a:t>= 6.a.a </a:t>
            </a:r>
            <a:r>
              <a:rPr lang="cs-CZ" sz="4000" dirty="0" smtClean="0"/>
              <a:t>= </a:t>
            </a:r>
            <a:r>
              <a:rPr lang="cs-CZ" sz="4000" b="1" dirty="0" smtClean="0"/>
              <a:t>6.a</a:t>
            </a:r>
            <a:r>
              <a:rPr lang="cs-CZ" sz="4000" b="1" baseline="30000" dirty="0" smtClean="0"/>
              <a:t>2</a:t>
            </a:r>
            <a:endParaRPr lang="cs-CZ" sz="4000" b="1" baseline="30000" dirty="0"/>
          </a:p>
        </p:txBody>
      </p:sp>
    </p:spTree>
    <p:extLst>
      <p:ext uri="{BB962C8B-B14F-4D97-AF65-F5344CB8AC3E}">
        <p14:creationId xmlns:p14="http://schemas.microsoft.com/office/powerpoint/2010/main" val="3152238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5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A POVRCH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39952" y="2037330"/>
            <a:ext cx="4608512" cy="7435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>
            <a:off x="3895204" y="3048356"/>
            <a:ext cx="2736304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dokument 7"/>
          <p:cNvSpPr/>
          <p:nvPr/>
        </p:nvSpPr>
        <p:spPr>
          <a:xfrm>
            <a:off x="3895204" y="4977172"/>
            <a:ext cx="2686090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63356" y="3846552"/>
            <a:ext cx="37301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V</a:t>
            </a:r>
            <a:r>
              <a:rPr lang="cs-CZ" sz="4000" dirty="0" smtClean="0"/>
              <a:t> = </a:t>
            </a:r>
            <a:r>
              <a:rPr lang="cs-CZ" sz="4000" b="1" dirty="0" err="1" smtClean="0"/>
              <a:t>a.b.c</a:t>
            </a:r>
            <a:r>
              <a:rPr lang="cs-CZ" sz="4000" b="1" dirty="0" smtClean="0"/>
              <a:t> </a:t>
            </a:r>
            <a:endParaRPr lang="cs-CZ" sz="4000" b="1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95204" y="5799167"/>
            <a:ext cx="51571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</a:t>
            </a:r>
            <a:r>
              <a:rPr lang="cs-CZ" sz="4000" dirty="0" smtClean="0"/>
              <a:t> </a:t>
            </a:r>
            <a:r>
              <a:rPr lang="cs-CZ" sz="4000" b="1" dirty="0" smtClean="0"/>
              <a:t>= 2.(</a:t>
            </a:r>
            <a:r>
              <a:rPr lang="cs-CZ" sz="4000" b="1" dirty="0" err="1" smtClean="0"/>
              <a:t>a.b+b.c+a.c</a:t>
            </a:r>
            <a:r>
              <a:rPr lang="cs-CZ" sz="4000" b="1" dirty="0" smtClean="0"/>
              <a:t>)</a:t>
            </a:r>
            <a:endParaRPr lang="cs-CZ" sz="4000" b="1" baseline="30000" dirty="0"/>
          </a:p>
        </p:txBody>
      </p:sp>
      <p:pic>
        <p:nvPicPr>
          <p:cNvPr id="11" name="Picture 4" descr="http://www.tzb-info.cz/docu/tabulky/0001/000132o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31" y="2359852"/>
            <a:ext cx="3420000" cy="34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997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5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A POVRCH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39952" y="2037330"/>
            <a:ext cx="4608512" cy="7435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HRANOL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>
            <a:off x="3895204" y="3048356"/>
            <a:ext cx="2736304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dokument 7"/>
          <p:cNvSpPr/>
          <p:nvPr/>
        </p:nvSpPr>
        <p:spPr>
          <a:xfrm>
            <a:off x="3895204" y="4977172"/>
            <a:ext cx="2686090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63356" y="3846552"/>
            <a:ext cx="37301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V</a:t>
            </a:r>
            <a:r>
              <a:rPr lang="cs-CZ" sz="4000" dirty="0" smtClean="0"/>
              <a:t> = </a:t>
            </a:r>
            <a:r>
              <a:rPr lang="cs-CZ" sz="4000" b="1" dirty="0" err="1" smtClean="0"/>
              <a:t>S</a:t>
            </a:r>
            <a:r>
              <a:rPr lang="cs-CZ" sz="4000" b="1" baseline="-25000" dirty="0" err="1" smtClean="0"/>
              <a:t>p</a:t>
            </a:r>
            <a:r>
              <a:rPr lang="cs-CZ" sz="4000" b="1" dirty="0" smtClean="0"/>
              <a:t> . v</a:t>
            </a:r>
            <a:endParaRPr lang="cs-CZ" sz="4000" b="1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42650" y="5799167"/>
            <a:ext cx="37097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</a:t>
            </a:r>
            <a:r>
              <a:rPr lang="cs-CZ" sz="4000" dirty="0" smtClean="0"/>
              <a:t> </a:t>
            </a:r>
            <a:r>
              <a:rPr lang="cs-CZ" sz="4000" b="1" dirty="0" smtClean="0"/>
              <a:t>= </a:t>
            </a:r>
            <a:r>
              <a:rPr lang="cs-CZ" sz="4000" b="1" dirty="0" err="1" smtClean="0"/>
              <a:t>S</a:t>
            </a:r>
            <a:r>
              <a:rPr lang="cs-CZ" sz="4000" b="1" baseline="-25000" dirty="0" err="1" smtClean="0"/>
              <a:t>p</a:t>
            </a:r>
            <a:r>
              <a:rPr lang="cs-CZ" sz="4000" b="1" dirty="0" smtClean="0"/>
              <a:t> + </a:t>
            </a:r>
            <a:r>
              <a:rPr lang="cs-CZ" sz="4000" b="1" dirty="0" err="1" smtClean="0"/>
              <a:t>S</a:t>
            </a:r>
            <a:r>
              <a:rPr lang="cs-CZ" sz="4000" b="1" baseline="-25000" dirty="0" err="1" smtClean="0"/>
              <a:t>pl</a:t>
            </a:r>
            <a:endParaRPr lang="cs-CZ" sz="4000" b="1" baseline="-25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67" t="27228" r="52424" b="32887"/>
          <a:stretch/>
        </p:blipFill>
        <p:spPr>
          <a:xfrm>
            <a:off x="615298" y="2043067"/>
            <a:ext cx="2541409" cy="3582177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1886002" y="2636912"/>
            <a:ext cx="0" cy="1800200"/>
          </a:xfrm>
          <a:prstGeom prst="line">
            <a:avLst/>
          </a:prstGeom>
          <a:ln w="5715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765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5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A POVRCH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39952" y="2037330"/>
            <a:ext cx="4608512" cy="7435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>
            <a:off x="3895204" y="3048356"/>
            <a:ext cx="2736304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dokument 7"/>
          <p:cNvSpPr/>
          <p:nvPr/>
        </p:nvSpPr>
        <p:spPr>
          <a:xfrm>
            <a:off x="3895204" y="4977172"/>
            <a:ext cx="2686090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63356" y="3846552"/>
                <a:ext cx="3730151" cy="10083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V</a:t>
                </a:r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540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5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5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5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4000" dirty="0" smtClean="0"/>
                  <a:t> </a:t>
                </a:r>
                <a:r>
                  <a:rPr lang="cs-CZ" sz="4000" b="1" dirty="0" err="1" smtClean="0"/>
                  <a:t>S</a:t>
                </a:r>
                <a:r>
                  <a:rPr lang="cs-CZ" sz="4000" b="1" baseline="-25000" dirty="0" err="1" smtClean="0"/>
                  <a:t>p</a:t>
                </a:r>
                <a:r>
                  <a:rPr lang="cs-CZ" sz="4000" b="1" dirty="0" smtClean="0"/>
                  <a:t> . v</a:t>
                </a:r>
                <a:endParaRPr lang="cs-CZ" sz="4000" b="1" baseline="30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3356" y="3846552"/>
                <a:ext cx="3730151" cy="1008353"/>
              </a:xfrm>
              <a:prstGeom prst="rect">
                <a:avLst/>
              </a:prstGeom>
              <a:blipFill rotWithShape="1">
                <a:blip r:embed="rId5"/>
                <a:stretch>
                  <a:fillRect l="-5719" b="-115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5342650" y="5799167"/>
            <a:ext cx="37097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</a:t>
            </a:r>
            <a:r>
              <a:rPr lang="cs-CZ" sz="4000" dirty="0" smtClean="0"/>
              <a:t> </a:t>
            </a:r>
            <a:r>
              <a:rPr lang="cs-CZ" sz="4000" b="1" dirty="0" smtClean="0"/>
              <a:t>= </a:t>
            </a:r>
            <a:r>
              <a:rPr lang="cs-CZ" sz="4000" b="1" dirty="0" err="1" smtClean="0"/>
              <a:t>S</a:t>
            </a:r>
            <a:r>
              <a:rPr lang="cs-CZ" sz="4000" b="1" baseline="-25000" dirty="0" err="1" smtClean="0"/>
              <a:t>p</a:t>
            </a:r>
            <a:r>
              <a:rPr lang="cs-CZ" sz="4000" b="1" dirty="0" smtClean="0"/>
              <a:t> + </a:t>
            </a:r>
            <a:r>
              <a:rPr lang="cs-CZ" sz="4000" b="1" dirty="0" err="1" smtClean="0"/>
              <a:t>S</a:t>
            </a:r>
            <a:r>
              <a:rPr lang="cs-CZ" sz="4000" b="1" baseline="-25000" dirty="0" err="1" smtClean="0"/>
              <a:t>pl</a:t>
            </a:r>
            <a:endParaRPr lang="cs-CZ" sz="4000" b="1" baseline="-25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886002" y="2636912"/>
            <a:ext cx="0" cy="1800200"/>
          </a:xfrm>
          <a:prstGeom prst="line">
            <a:avLst/>
          </a:prstGeom>
          <a:ln w="5715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4" descr="http://www.tzb-info.cz/docu/tabulky/0001/000132o4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34845"/>
            <a:ext cx="3086770" cy="3086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5015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5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A POVRCH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39952" y="1844824"/>
            <a:ext cx="4608512" cy="9361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pravidelný 4-boký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>
            <a:off x="3895204" y="3048356"/>
            <a:ext cx="2736304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dokument 7"/>
          <p:cNvSpPr/>
          <p:nvPr/>
        </p:nvSpPr>
        <p:spPr>
          <a:xfrm>
            <a:off x="3895204" y="4977172"/>
            <a:ext cx="2686090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39952" y="3846552"/>
                <a:ext cx="4853555" cy="8542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V</a:t>
                </a:r>
                <a:r>
                  <a:rPr lang="cs-CZ" sz="3600" dirty="0" smtClean="0"/>
                  <a:t> </a:t>
                </a:r>
                <a:r>
                  <a:rPr lang="cs-CZ" sz="3600" dirty="0" smtClean="0">
                    <a:solidFill>
                      <a:srgbClr val="009900"/>
                    </a:solidFill>
                  </a:rPr>
                  <a:t>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i="1" smtClean="0">
                            <a:solidFill>
                              <a:srgbClr val="009900"/>
                            </a:solidFill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4400" i="1" smtClean="0">
                                <a:solidFill>
                                  <a:srgbClr val="0099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400" b="0" i="1" smtClean="0">
                                <a:solidFill>
                                  <a:srgbClr val="009900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4400" b="0" i="1" smtClean="0">
                                <a:solidFill>
                                  <a:srgbClr val="009900"/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3600" dirty="0" smtClean="0">
                    <a:solidFill>
                      <a:srgbClr val="009900"/>
                    </a:solidFill>
                  </a:rPr>
                  <a:t> </a:t>
                </a:r>
                <a:r>
                  <a:rPr lang="cs-CZ" sz="3600" b="1" dirty="0" smtClean="0">
                    <a:solidFill>
                      <a:srgbClr val="009900"/>
                    </a:solidFill>
                  </a:rPr>
                  <a:t>S</a:t>
                </a:r>
                <a:r>
                  <a:rPr lang="cs-CZ" sz="3600" b="1" baseline="-25000" dirty="0" smtClean="0">
                    <a:solidFill>
                      <a:srgbClr val="009900"/>
                    </a:solidFill>
                  </a:rPr>
                  <a:t>p</a:t>
                </a:r>
                <a:r>
                  <a:rPr lang="cs-CZ" sz="3600" b="1" dirty="0" smtClean="0">
                    <a:solidFill>
                      <a:srgbClr val="009900"/>
                    </a:solidFill>
                  </a:rPr>
                  <a:t>.v </a:t>
                </a:r>
                <a:r>
                  <a:rPr lang="cs-CZ" sz="3600" b="1" dirty="0" smtClean="0">
                    <a:solidFill>
                      <a:schemeClr val="tx1"/>
                    </a:solidFill>
                  </a:rPr>
                  <a:t>=</a:t>
                </a:r>
                <a:r>
                  <a:rPr lang="cs-CZ" sz="3600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440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40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440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4400" dirty="0">
                    <a:solidFill>
                      <a:schemeClr val="tx1"/>
                    </a:solidFill>
                  </a:rPr>
                  <a:t> </a:t>
                </a:r>
                <a:r>
                  <a:rPr lang="cs-CZ" sz="3600" b="1" dirty="0" smtClean="0">
                    <a:solidFill>
                      <a:schemeClr val="tx1"/>
                    </a:solidFill>
                  </a:rPr>
                  <a:t>a</a:t>
                </a:r>
                <a:r>
                  <a:rPr lang="cs-CZ" sz="3600" b="1" baseline="30000" dirty="0" smtClean="0">
                    <a:solidFill>
                      <a:schemeClr val="tx1"/>
                    </a:solidFill>
                  </a:rPr>
                  <a:t>2</a:t>
                </a:r>
                <a:r>
                  <a:rPr lang="cs-CZ" sz="3600" b="1" dirty="0" smtClean="0">
                    <a:solidFill>
                      <a:schemeClr val="tx1"/>
                    </a:solidFill>
                  </a:rPr>
                  <a:t>.v </a:t>
                </a:r>
                <a:endParaRPr lang="cs-CZ" sz="3600" b="1" baseline="30000" dirty="0">
                  <a:solidFill>
                    <a:srgbClr val="0099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3846552"/>
                <a:ext cx="4853555" cy="854208"/>
              </a:xfrm>
              <a:prstGeom prst="rect">
                <a:avLst/>
              </a:prstGeom>
              <a:blipFill rotWithShape="1">
                <a:blip r:embed="rId5"/>
                <a:stretch>
                  <a:fillRect l="-3769" b="-1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275856" y="5799167"/>
                <a:ext cx="5976664" cy="9103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S</a:t>
                </a:r>
                <a:r>
                  <a:rPr lang="cs-CZ" sz="4000" dirty="0" smtClean="0"/>
                  <a:t> </a:t>
                </a:r>
                <a:r>
                  <a:rPr lang="cs-CZ" sz="4000" b="1" dirty="0" smtClean="0">
                    <a:solidFill>
                      <a:srgbClr val="009900"/>
                    </a:solidFill>
                  </a:rPr>
                  <a:t>= </a:t>
                </a:r>
                <a:r>
                  <a:rPr lang="cs-CZ" sz="4000" b="1" dirty="0" err="1" smtClean="0">
                    <a:solidFill>
                      <a:srgbClr val="009900"/>
                    </a:solidFill>
                  </a:rPr>
                  <a:t>S</a:t>
                </a:r>
                <a:r>
                  <a:rPr lang="cs-CZ" sz="4000" b="1" baseline="-25000" dirty="0" err="1" smtClean="0">
                    <a:solidFill>
                      <a:srgbClr val="009900"/>
                    </a:solidFill>
                  </a:rPr>
                  <a:t>p</a:t>
                </a:r>
                <a:r>
                  <a:rPr lang="cs-CZ" sz="4000" b="1" dirty="0" err="1" smtClean="0">
                    <a:solidFill>
                      <a:srgbClr val="009900"/>
                    </a:solidFill>
                  </a:rPr>
                  <a:t>+S</a:t>
                </a:r>
                <a:r>
                  <a:rPr lang="cs-CZ" sz="4000" b="1" baseline="-25000" dirty="0" err="1" smtClean="0">
                    <a:solidFill>
                      <a:srgbClr val="009900"/>
                    </a:solidFill>
                  </a:rPr>
                  <a:t>pl</a:t>
                </a:r>
                <a:r>
                  <a:rPr lang="cs-CZ" sz="4000" b="1" baseline="-25000" dirty="0" smtClean="0">
                    <a:solidFill>
                      <a:srgbClr val="009900"/>
                    </a:solidFill>
                  </a:rPr>
                  <a:t> </a:t>
                </a:r>
                <a:r>
                  <a:rPr lang="cs-CZ" sz="4000" b="1" dirty="0" smtClean="0"/>
                  <a:t>= a</a:t>
                </a:r>
                <a:r>
                  <a:rPr lang="cs-CZ" sz="4000" b="1" baseline="30000" dirty="0" smtClean="0"/>
                  <a:t>2 </a:t>
                </a:r>
                <a:r>
                  <a:rPr lang="cs-CZ" sz="4000" b="1" dirty="0" smtClean="0"/>
                  <a:t>+ 4.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𝒂</m:t>
                        </m:r>
                        <m:r>
                          <a:rPr lang="cs-CZ" sz="4000" b="1" i="1" smtClean="0">
                            <a:latin typeface="Cambria Math"/>
                          </a:rPr>
                          <m:t>.</m:t>
                        </m:r>
                        <m:r>
                          <a:rPr lang="cs-CZ" sz="4000" b="1" i="1" smtClean="0">
                            <a:latin typeface="Cambria Math"/>
                          </a:rPr>
                          <m:t>𝒗𝒂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000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5799167"/>
                <a:ext cx="5976664" cy="910314"/>
              </a:xfrm>
              <a:prstGeom prst="rect">
                <a:avLst/>
              </a:prstGeom>
              <a:blipFill rotWithShape="1">
                <a:blip r:embed="rId6"/>
                <a:stretch>
                  <a:fillRect l="-3568" t="-5333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1886002" y="2636912"/>
            <a:ext cx="0" cy="1800200"/>
          </a:xfrm>
          <a:prstGeom prst="line">
            <a:avLst/>
          </a:prstGeom>
          <a:ln w="5715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http://www.tzb-info.cz/docu/tabulky/0001/000132o3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431826"/>
            <a:ext cx="3193418" cy="319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0900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5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A POVRCH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39952" y="2037330"/>
            <a:ext cx="4608512" cy="7435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VÁLEC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>
            <a:off x="3895204" y="3048356"/>
            <a:ext cx="2736304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dokument 7"/>
          <p:cNvSpPr/>
          <p:nvPr/>
        </p:nvSpPr>
        <p:spPr>
          <a:xfrm>
            <a:off x="3895204" y="4977172"/>
            <a:ext cx="2686090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3846552"/>
            <a:ext cx="5429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V</a:t>
            </a:r>
            <a:r>
              <a:rPr lang="cs-CZ" sz="3600" dirty="0"/>
              <a:t> = </a:t>
            </a:r>
            <a:r>
              <a:rPr lang="cs-CZ" sz="3600" b="1" dirty="0" err="1" smtClean="0"/>
              <a:t>S</a:t>
            </a:r>
            <a:r>
              <a:rPr lang="cs-CZ" sz="3600" b="1" baseline="-25000" dirty="0" err="1" smtClean="0"/>
              <a:t>p</a:t>
            </a:r>
            <a:r>
              <a:rPr lang="cs-CZ" sz="3600" b="1" dirty="0" err="1" smtClean="0"/>
              <a:t>.v</a:t>
            </a:r>
            <a:r>
              <a:rPr lang="cs-CZ" sz="3600" b="1" dirty="0" smtClean="0"/>
              <a:t> = </a:t>
            </a:r>
            <a:r>
              <a:rPr lang="el-GR" sz="3600" b="1" dirty="0" smtClean="0">
                <a:solidFill>
                  <a:srgbClr val="00B050"/>
                </a:solidFill>
              </a:rPr>
              <a:t>π</a:t>
            </a:r>
            <a:r>
              <a:rPr lang="cs-CZ" sz="3600" b="1" dirty="0" smtClean="0">
                <a:solidFill>
                  <a:srgbClr val="00B050"/>
                </a:solidFill>
              </a:rPr>
              <a:t>r</a:t>
            </a:r>
            <a:r>
              <a:rPr lang="cs-CZ" sz="3600" b="1" baseline="30000" dirty="0" smtClean="0">
                <a:solidFill>
                  <a:srgbClr val="00B050"/>
                </a:solidFill>
              </a:rPr>
              <a:t>2</a:t>
            </a:r>
            <a:r>
              <a:rPr lang="cs-CZ" sz="3600" b="1" dirty="0" smtClean="0">
                <a:solidFill>
                  <a:srgbClr val="00B050"/>
                </a:solidFill>
              </a:rPr>
              <a:t>.v </a:t>
            </a:r>
            <a:endParaRPr lang="cs-CZ" sz="3600" b="1" baseline="300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5799167"/>
            <a:ext cx="5488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</a:t>
            </a:r>
            <a:r>
              <a:rPr lang="cs-CZ" sz="3600" dirty="0" smtClean="0"/>
              <a:t> </a:t>
            </a:r>
            <a:r>
              <a:rPr lang="cs-CZ" sz="3600" b="1" dirty="0" smtClean="0"/>
              <a:t>= </a:t>
            </a:r>
            <a:r>
              <a:rPr lang="cs-CZ" sz="3600" b="1" dirty="0" err="1" smtClean="0"/>
              <a:t>S</a:t>
            </a:r>
            <a:r>
              <a:rPr lang="cs-CZ" sz="3600" b="1" baseline="-25000" dirty="0" err="1" smtClean="0"/>
              <a:t>p</a:t>
            </a:r>
            <a:r>
              <a:rPr lang="cs-CZ" sz="3600" b="1" dirty="0" smtClean="0"/>
              <a:t>+ </a:t>
            </a:r>
            <a:r>
              <a:rPr lang="cs-CZ" sz="3600" b="1" dirty="0" err="1" smtClean="0"/>
              <a:t>S</a:t>
            </a:r>
            <a:r>
              <a:rPr lang="cs-CZ" sz="3600" b="1" baseline="-25000" dirty="0" err="1" smtClean="0"/>
              <a:t>pl</a:t>
            </a:r>
            <a:r>
              <a:rPr lang="cs-CZ" sz="3600" b="1" baseline="-25000" dirty="0" smtClean="0"/>
              <a:t> </a:t>
            </a:r>
            <a:r>
              <a:rPr lang="cs-CZ" sz="3600" b="1" dirty="0" smtClean="0"/>
              <a:t>=</a:t>
            </a:r>
            <a:r>
              <a:rPr lang="el-GR" sz="3600" b="1" dirty="0"/>
              <a:t> </a:t>
            </a:r>
            <a:r>
              <a:rPr lang="el-GR" sz="3600" b="1" dirty="0">
                <a:solidFill>
                  <a:srgbClr val="00B050"/>
                </a:solidFill>
              </a:rPr>
              <a:t>π</a:t>
            </a:r>
            <a:r>
              <a:rPr lang="cs-CZ" sz="3600" b="1" dirty="0" smtClean="0">
                <a:solidFill>
                  <a:srgbClr val="00B050"/>
                </a:solidFill>
              </a:rPr>
              <a:t>r</a:t>
            </a:r>
            <a:r>
              <a:rPr lang="cs-CZ" sz="3600" b="1" baseline="30000" dirty="0" smtClean="0">
                <a:solidFill>
                  <a:srgbClr val="00B050"/>
                </a:solidFill>
              </a:rPr>
              <a:t>2</a:t>
            </a:r>
            <a:r>
              <a:rPr lang="cs-CZ" sz="3600" b="1" dirty="0" smtClean="0">
                <a:solidFill>
                  <a:srgbClr val="00B050"/>
                </a:solidFill>
              </a:rPr>
              <a:t>+ 2</a:t>
            </a:r>
            <a:r>
              <a:rPr lang="el-GR" sz="3600" b="1" dirty="0" smtClean="0">
                <a:solidFill>
                  <a:srgbClr val="00B050"/>
                </a:solidFill>
              </a:rPr>
              <a:t>π</a:t>
            </a:r>
            <a:r>
              <a:rPr lang="cs-CZ" sz="3600" b="1" dirty="0" err="1" smtClean="0">
                <a:solidFill>
                  <a:srgbClr val="00B050"/>
                </a:solidFill>
              </a:rPr>
              <a:t>rv</a:t>
            </a:r>
            <a:r>
              <a:rPr lang="cs-CZ" sz="3600" b="1" dirty="0" smtClean="0">
                <a:solidFill>
                  <a:srgbClr val="00B050"/>
                </a:solidFill>
              </a:rPr>
              <a:t>  </a:t>
            </a:r>
            <a:endParaRPr lang="cs-CZ" sz="3600" b="1" baseline="-25000" dirty="0">
              <a:solidFill>
                <a:srgbClr val="00B05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886002" y="2636912"/>
            <a:ext cx="0" cy="1800200"/>
          </a:xfrm>
          <a:prstGeom prst="line">
            <a:avLst/>
          </a:prstGeom>
          <a:ln w="5715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 descr="http://www.tzb-info.cz/docu/tabulky/0001/000132o7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972" y="2627290"/>
            <a:ext cx="2880060" cy="2880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109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5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A POVRCH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17357" y="2037330"/>
            <a:ext cx="4608512" cy="7435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KUŽEL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>
            <a:off x="3895204" y="3048356"/>
            <a:ext cx="2736304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dokument 7"/>
          <p:cNvSpPr/>
          <p:nvPr/>
        </p:nvSpPr>
        <p:spPr>
          <a:xfrm>
            <a:off x="3895204" y="4977172"/>
            <a:ext cx="2686090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866425" y="3817488"/>
                <a:ext cx="5185975" cy="8386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V</a:t>
                </a:r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4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3600" dirty="0" smtClean="0"/>
                  <a:t> </a:t>
                </a:r>
                <a:r>
                  <a:rPr lang="cs-CZ" sz="3600" b="1" dirty="0" smtClean="0"/>
                  <a:t>S</a:t>
                </a:r>
                <a:r>
                  <a:rPr lang="cs-CZ" sz="3600" b="1" baseline="-25000" dirty="0" smtClean="0"/>
                  <a:t>p</a:t>
                </a:r>
                <a:r>
                  <a:rPr lang="cs-CZ" sz="3600" b="1" dirty="0" smtClean="0"/>
                  <a:t>.v </a:t>
                </a:r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4400" i="1">
                                <a:solidFill>
                                  <a:srgbClr val="00B05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400" i="1">
                                <a:solidFill>
                                  <a:srgbClr val="00B050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4400" i="1">
                                <a:solidFill>
                                  <a:srgbClr val="00B050"/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3600" dirty="0">
                    <a:solidFill>
                      <a:srgbClr val="00B050"/>
                    </a:solidFill>
                  </a:rPr>
                  <a:t> </a:t>
                </a:r>
                <a:r>
                  <a:rPr lang="el-GR" sz="3600" b="1" dirty="0" smtClean="0">
                    <a:solidFill>
                      <a:srgbClr val="00B050"/>
                    </a:solidFill>
                  </a:rPr>
                  <a:t>π</a:t>
                </a:r>
                <a:r>
                  <a:rPr lang="cs-CZ" sz="3600" b="1" dirty="0" smtClean="0">
                    <a:solidFill>
                      <a:srgbClr val="00B050"/>
                    </a:solidFill>
                  </a:rPr>
                  <a:t>r</a:t>
                </a:r>
                <a:r>
                  <a:rPr lang="cs-CZ" sz="3600" b="1" baseline="30000" dirty="0" smtClean="0">
                    <a:solidFill>
                      <a:srgbClr val="00B050"/>
                    </a:solidFill>
                  </a:rPr>
                  <a:t>2</a:t>
                </a:r>
                <a:r>
                  <a:rPr lang="cs-CZ" sz="3600" b="1" dirty="0" smtClean="0">
                    <a:solidFill>
                      <a:srgbClr val="00B050"/>
                    </a:solidFill>
                  </a:rPr>
                  <a:t>.v </a:t>
                </a:r>
                <a:endParaRPr lang="cs-CZ" sz="3600" b="1" baseline="30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6425" y="3817488"/>
                <a:ext cx="5185975" cy="838691"/>
              </a:xfrm>
              <a:prstGeom prst="rect">
                <a:avLst/>
              </a:prstGeom>
              <a:blipFill rotWithShape="1">
                <a:blip r:embed="rId5"/>
                <a:stretch>
                  <a:fillRect l="-3525" t="-725" b="-137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846674" y="5799167"/>
            <a:ext cx="51950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</a:t>
            </a:r>
            <a:r>
              <a:rPr lang="cs-CZ" sz="3600" dirty="0" smtClean="0"/>
              <a:t> </a:t>
            </a:r>
            <a:r>
              <a:rPr lang="cs-CZ" sz="3600" b="1" dirty="0" smtClean="0"/>
              <a:t>= </a:t>
            </a:r>
            <a:r>
              <a:rPr lang="cs-CZ" sz="3600" b="1" dirty="0" err="1" smtClean="0"/>
              <a:t>S</a:t>
            </a:r>
            <a:r>
              <a:rPr lang="cs-CZ" sz="3600" b="1" baseline="-25000" dirty="0" err="1" smtClean="0"/>
              <a:t>p</a:t>
            </a:r>
            <a:r>
              <a:rPr lang="cs-CZ" sz="3600" b="1" dirty="0" smtClean="0"/>
              <a:t> + </a:t>
            </a:r>
            <a:r>
              <a:rPr lang="cs-CZ" sz="3600" b="1" dirty="0" err="1" smtClean="0"/>
              <a:t>S</a:t>
            </a:r>
            <a:r>
              <a:rPr lang="cs-CZ" sz="3600" b="1" baseline="-25000" dirty="0" err="1" smtClean="0"/>
              <a:t>pl</a:t>
            </a:r>
            <a:r>
              <a:rPr lang="cs-CZ" sz="3600" b="1" baseline="-25000" dirty="0" smtClean="0"/>
              <a:t> </a:t>
            </a:r>
            <a:r>
              <a:rPr lang="cs-CZ" sz="3600" b="1" dirty="0" smtClean="0"/>
              <a:t>= </a:t>
            </a:r>
            <a:r>
              <a:rPr lang="el-GR" sz="3600" b="1" dirty="0" smtClean="0">
                <a:solidFill>
                  <a:srgbClr val="00B050"/>
                </a:solidFill>
              </a:rPr>
              <a:t>π</a:t>
            </a:r>
            <a:r>
              <a:rPr lang="cs-CZ" sz="3600" b="1" dirty="0" smtClean="0">
                <a:solidFill>
                  <a:srgbClr val="00B050"/>
                </a:solidFill>
              </a:rPr>
              <a:t>r</a:t>
            </a:r>
            <a:r>
              <a:rPr lang="cs-CZ" sz="3600" b="1" baseline="30000" dirty="0" smtClean="0">
                <a:solidFill>
                  <a:srgbClr val="00B050"/>
                </a:solidFill>
              </a:rPr>
              <a:t>2</a:t>
            </a:r>
            <a:r>
              <a:rPr lang="cs-CZ" sz="3600" b="1" dirty="0" smtClean="0">
                <a:solidFill>
                  <a:srgbClr val="00B050"/>
                </a:solidFill>
              </a:rPr>
              <a:t>+</a:t>
            </a:r>
            <a:r>
              <a:rPr lang="cs-CZ" sz="3600" b="1" baseline="30000" dirty="0" smtClean="0">
                <a:solidFill>
                  <a:srgbClr val="00B050"/>
                </a:solidFill>
              </a:rPr>
              <a:t> </a:t>
            </a:r>
            <a:r>
              <a:rPr lang="el-GR" sz="3600" b="1" dirty="0">
                <a:solidFill>
                  <a:srgbClr val="00B050"/>
                </a:solidFill>
              </a:rPr>
              <a:t>π</a:t>
            </a:r>
            <a:r>
              <a:rPr lang="cs-CZ" sz="3600" b="1" dirty="0" err="1" smtClean="0">
                <a:solidFill>
                  <a:srgbClr val="00B050"/>
                </a:solidFill>
              </a:rPr>
              <a:t>rs</a:t>
            </a:r>
            <a:endParaRPr lang="cs-CZ" sz="3600" b="1" baseline="-25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886002" y="2636912"/>
            <a:ext cx="0" cy="1800200"/>
          </a:xfrm>
          <a:prstGeom prst="line">
            <a:avLst/>
          </a:prstGeom>
          <a:ln w="5715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4" descr="http://www.tzb-info.cz/docu/tabulky/0001/000132o8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96" y="2610303"/>
            <a:ext cx="2954800" cy="295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612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5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A POVRCH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39952" y="2037330"/>
            <a:ext cx="4608512" cy="74359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>
            <a:off x="3895204" y="3048356"/>
            <a:ext cx="2736304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dokument 7"/>
          <p:cNvSpPr/>
          <p:nvPr/>
        </p:nvSpPr>
        <p:spPr>
          <a:xfrm>
            <a:off x="3895204" y="4977172"/>
            <a:ext cx="2686090" cy="648072"/>
          </a:xfrm>
          <a:prstGeom prst="flowChartDocument">
            <a:avLst/>
          </a:prstGeom>
          <a:solidFill>
            <a:schemeClr val="accent4">
              <a:lumMod val="7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5877272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 = 4.</a:t>
            </a:r>
            <a:r>
              <a:rPr lang="el-GR" sz="4000" b="1" dirty="0" smtClean="0"/>
              <a:t>π</a:t>
            </a:r>
            <a:r>
              <a:rPr lang="cs-CZ" sz="4000" b="1" dirty="0" smtClean="0"/>
              <a:t>.r</a:t>
            </a:r>
            <a:r>
              <a:rPr lang="cs-CZ" sz="4000" b="1" baseline="30000" dirty="0" smtClean="0"/>
              <a:t>2</a:t>
            </a:r>
            <a:endParaRPr lang="cs-CZ" sz="4000" b="1" baseline="30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004049" y="3789040"/>
                <a:ext cx="2808312" cy="9798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/>
                  <a:t>V</a:t>
                </a:r>
                <a:r>
                  <a:rPr lang="cs-CZ" sz="4000" dirty="0" smtClean="0"/>
                  <a:t> </a:t>
                </a:r>
                <a:r>
                  <a:rPr lang="cs-CZ" sz="4000" b="1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000" b="1" baseline="-25000" dirty="0" smtClean="0"/>
                  <a:t> </a:t>
                </a:r>
                <a:r>
                  <a:rPr lang="cs-CZ" sz="4000" b="1" dirty="0" smtClean="0"/>
                  <a:t>.</a:t>
                </a:r>
                <a:r>
                  <a:rPr lang="el-GR" sz="4000" b="1" dirty="0" smtClean="0"/>
                  <a:t>π</a:t>
                </a:r>
                <a:r>
                  <a:rPr lang="cs-CZ" sz="4000" b="1" dirty="0" smtClean="0"/>
                  <a:t>.r</a:t>
                </a:r>
                <a:r>
                  <a:rPr lang="cs-CZ" sz="4000" b="1" baseline="30000" dirty="0" smtClean="0"/>
                  <a:t>3</a:t>
                </a:r>
                <a:endParaRPr lang="cs-CZ" sz="4000" b="1" baseline="30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9" y="3789040"/>
                <a:ext cx="2808312" cy="979820"/>
              </a:xfrm>
              <a:prstGeom prst="rect">
                <a:avLst/>
              </a:prstGeom>
              <a:blipFill rotWithShape="1">
                <a:blip r:embed="rId5"/>
                <a:stretch>
                  <a:fillRect l="-7809" b="-1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1886002" y="2636912"/>
            <a:ext cx="0" cy="1800200"/>
          </a:xfrm>
          <a:prstGeom prst="line">
            <a:avLst/>
          </a:prstGeom>
          <a:ln w="5715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 descr="http://www.tzb-info.cz/docu/tabulky/0001/000132o10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62" y="2406390"/>
            <a:ext cx="3060080" cy="306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450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5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79859497"/>
                  </p:ext>
                </p:extLst>
              </p:nvPr>
            </p:nvGraphicFramePr>
            <p:xfrm>
              <a:off x="418487" y="2457061"/>
              <a:ext cx="4212000" cy="406917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5816"/>
                    <a:gridCol w="3446184"/>
                  </a:tblGrid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6.a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3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2.(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a.b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b.c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)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baseline="0" dirty="0" err="1" smtClean="0">
                              <a:solidFill>
                                <a:srgbClr val="009900"/>
                              </a:solidFill>
                            </a:rPr>
                            <a:t>a.b.c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618580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14:m>
                            <m:oMath xmlns:m="http://schemas.openxmlformats.org/officeDocument/2006/math">
                              <m:box>
                                <m:boxPr>
                                  <m:ctrlPr>
                                    <a:rPr lang="cs-CZ" sz="2400" b="1" i="1" smtClean="0">
                                      <a:solidFill>
                                        <a:srgbClr val="009900"/>
                                      </a:solidFill>
                                      <a:latin typeface="Cambria Math"/>
                                    </a:rPr>
                                  </m:ctrlPr>
                                </m:boxPr>
                                <m:e>
                                  <m:f>
                                    <m:fPr>
                                      <m:ctrlP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den>
                                  </m:f>
                                </m:e>
                              </m:box>
                            </m:oMath>
                          </a14:m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 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 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+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r.s</a:t>
                          </a:r>
                          <a:endParaRPr lang="cs-CZ" sz="2400" b="1" dirty="0" smtClean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79859497"/>
                  </p:ext>
                </p:extLst>
              </p:nvPr>
            </p:nvGraphicFramePr>
            <p:xfrm>
              <a:off x="418487" y="2457061"/>
              <a:ext cx="4212000" cy="406917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5816"/>
                    <a:gridCol w="3446184"/>
                  </a:tblGrid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6.a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3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2.(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a.b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b.c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)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baseline="0" dirty="0" err="1" smtClean="0">
                              <a:solidFill>
                                <a:srgbClr val="009900"/>
                              </a:solidFill>
                            </a:rPr>
                            <a:t>a.b.c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619760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2478" t="-462745" b="-104902"/>
                          </a:stretch>
                        </a:blipFill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 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+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r.s</a:t>
                          </a:r>
                          <a:endParaRPr lang="cs-CZ" sz="2400" b="1" dirty="0" smtClean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Fallback>
      </mc:AlternateContent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ZÁVĚREČNÝ  TEST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1" y="1772816"/>
            <a:ext cx="8856985" cy="43088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50000">
                <a:srgbClr val="E1E1EB"/>
              </a:gs>
              <a:gs pos="100000">
                <a:srgbClr val="F3F3F7"/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Doplň správné značku objemu nebo povrchu a přiřaď vzorec k tělesu: </a:t>
            </a: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6472220" y="6189242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krychle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79999" y="5523194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kvádru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98444" y="4376794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krychle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72220" y="3166929"/>
            <a:ext cx="2664000" cy="432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válce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98444" y="3788162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jehlanu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98444" y="4927804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kužele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-900608" y="2457052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7" name="Ovál 26"/>
          <p:cNvSpPr/>
          <p:nvPr/>
        </p:nvSpPr>
        <p:spPr>
          <a:xfrm>
            <a:off x="-900608" y="2991827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8" name="Ovál 27"/>
          <p:cNvSpPr/>
          <p:nvPr/>
        </p:nvSpPr>
        <p:spPr>
          <a:xfrm>
            <a:off x="-900608" y="4809080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-900608" y="5416772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0" name="Ovál 29"/>
          <p:cNvSpPr/>
          <p:nvPr/>
        </p:nvSpPr>
        <p:spPr>
          <a:xfrm>
            <a:off x="-900608" y="5955242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1" name="Ovál 30"/>
          <p:cNvSpPr/>
          <p:nvPr/>
        </p:nvSpPr>
        <p:spPr>
          <a:xfrm>
            <a:off x="-900608" y="4220210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2" name="Ovál 31"/>
          <p:cNvSpPr/>
          <p:nvPr/>
        </p:nvSpPr>
        <p:spPr>
          <a:xfrm>
            <a:off x="-900608" y="3578133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481849" y="2559827"/>
            <a:ext cx="2664000" cy="432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kvádru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08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32934792"/>
                  </p:ext>
                </p:extLst>
              </p:nvPr>
            </p:nvGraphicFramePr>
            <p:xfrm>
              <a:off x="418487" y="2457061"/>
              <a:ext cx="4212000" cy="406917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5816"/>
                    <a:gridCol w="3446184"/>
                  </a:tblGrid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6.a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3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2.(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a.b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b.c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)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baseline="0" dirty="0" err="1" smtClean="0">
                              <a:solidFill>
                                <a:srgbClr val="009900"/>
                              </a:solidFill>
                            </a:rPr>
                            <a:t>a.b.c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618580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14:m>
                            <m:oMath xmlns:m="http://schemas.openxmlformats.org/officeDocument/2006/math">
                              <m:box>
                                <m:boxPr>
                                  <m:ctrlPr>
                                    <a:rPr lang="cs-CZ" sz="2400" b="1" i="1" smtClean="0">
                                      <a:solidFill>
                                        <a:srgbClr val="009900"/>
                                      </a:solidFill>
                                      <a:latin typeface="Cambria Math"/>
                                    </a:rPr>
                                  </m:ctrlPr>
                                </m:boxPr>
                                <m:e>
                                  <m:f>
                                    <m:fPr>
                                      <m:ctrlP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den>
                                  </m:f>
                                </m:e>
                              </m:box>
                            </m:oMath>
                          </a14:m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 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 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+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r.s</a:t>
                          </a:r>
                          <a:endParaRPr lang="cs-CZ" sz="2400" b="1" dirty="0" smtClean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32934792"/>
                  </p:ext>
                </p:extLst>
              </p:nvPr>
            </p:nvGraphicFramePr>
            <p:xfrm>
              <a:off x="418487" y="2457061"/>
              <a:ext cx="4212000" cy="406917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5816"/>
                    <a:gridCol w="3446184"/>
                  </a:tblGrid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6.a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3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2.(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a.b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b.c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)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baseline="0" dirty="0" err="1" smtClean="0">
                              <a:solidFill>
                                <a:srgbClr val="009900"/>
                              </a:solidFill>
                            </a:rPr>
                            <a:t>a.b.c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619760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22478" t="-462745" b="-104902"/>
                          </a:stretch>
                        </a:blipFill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 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+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r.s</a:t>
                          </a:r>
                          <a:endParaRPr lang="cs-CZ" sz="2400" b="1" dirty="0" smtClean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Fallback>
      </mc:AlternateContent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ZÁVĚREČNÝ  TEST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1" y="1772816"/>
            <a:ext cx="8856985" cy="43088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50000">
                <a:srgbClr val="E1E1EB"/>
              </a:gs>
              <a:gs pos="100000">
                <a:srgbClr val="F3F3F7"/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Doplň správné značku objemu nebo povrchu a přiřaď vzorec k tělesu: </a:t>
            </a: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6472220" y="6189242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krychle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79999" y="5523194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kvádru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98444" y="4376794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krychle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72220" y="3166929"/>
            <a:ext cx="2664000" cy="432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válce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98444" y="3788162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jehlanu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98444" y="4927804"/>
            <a:ext cx="266400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kužele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01086" y="2523827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01086" y="3110133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55615" y="5369921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22708" y="4808842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0" name="Ovál 29"/>
          <p:cNvSpPr/>
          <p:nvPr/>
        </p:nvSpPr>
        <p:spPr>
          <a:xfrm>
            <a:off x="417736" y="5973356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1" name="Ovál 30"/>
          <p:cNvSpPr/>
          <p:nvPr/>
        </p:nvSpPr>
        <p:spPr>
          <a:xfrm>
            <a:off x="417736" y="4223262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2" name="Ovál 31"/>
          <p:cNvSpPr/>
          <p:nvPr/>
        </p:nvSpPr>
        <p:spPr>
          <a:xfrm>
            <a:off x="417736" y="3698020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481849" y="2559827"/>
            <a:ext cx="2664000" cy="432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kvádru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608003" y="2757827"/>
            <a:ext cx="1864216" cy="3665415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9" idx="1"/>
          </p:cNvCxnSpPr>
          <p:nvPr/>
        </p:nvCxnSpPr>
        <p:spPr>
          <a:xfrm>
            <a:off x="4634227" y="3382929"/>
            <a:ext cx="1864217" cy="1209889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33" idx="1"/>
          </p:cNvCxnSpPr>
          <p:nvPr/>
        </p:nvCxnSpPr>
        <p:spPr>
          <a:xfrm flipV="1">
            <a:off x="4634227" y="2775827"/>
            <a:ext cx="1847622" cy="1693705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endCxn id="11" idx="1"/>
          </p:cNvCxnSpPr>
          <p:nvPr/>
        </p:nvCxnSpPr>
        <p:spPr>
          <a:xfrm flipV="1">
            <a:off x="4617632" y="3382929"/>
            <a:ext cx="1854588" cy="1659913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12" idx="1"/>
          </p:cNvCxnSpPr>
          <p:nvPr/>
        </p:nvCxnSpPr>
        <p:spPr>
          <a:xfrm flipV="1">
            <a:off x="4625929" y="4004186"/>
            <a:ext cx="1872515" cy="1595576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endCxn id="13" idx="1"/>
          </p:cNvCxnSpPr>
          <p:nvPr/>
        </p:nvCxnSpPr>
        <p:spPr>
          <a:xfrm flipV="1">
            <a:off x="4634227" y="5143828"/>
            <a:ext cx="1864217" cy="1165492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4608002" y="3898353"/>
            <a:ext cx="1864217" cy="188387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4634227" y="2203703"/>
            <a:ext cx="18642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ŘEŠENÍ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795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651812139"/>
                  </p:ext>
                </p:extLst>
              </p:nvPr>
            </p:nvGraphicFramePr>
            <p:xfrm>
              <a:off x="418487" y="2457061"/>
              <a:ext cx="4212467" cy="406917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5904"/>
                    <a:gridCol w="3446563"/>
                  </a:tblGrid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6.a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3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2.(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a.b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b.c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)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baseline="0" dirty="0" err="1" smtClean="0">
                              <a:solidFill>
                                <a:srgbClr val="009900"/>
                              </a:solidFill>
                            </a:rPr>
                            <a:t>a.b.c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618580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14:m>
                            <m:oMath xmlns:m="http://schemas.openxmlformats.org/officeDocument/2006/math">
                              <m:box>
                                <m:boxPr>
                                  <m:ctrlPr>
                                    <a:rPr lang="cs-CZ" sz="2400" b="1" i="1" smtClean="0">
                                      <a:solidFill>
                                        <a:srgbClr val="009900"/>
                                      </a:solidFill>
                                      <a:latin typeface="Cambria Math"/>
                                    </a:rPr>
                                  </m:ctrlPr>
                                </m:boxPr>
                                <m:e>
                                  <m:f>
                                    <m:fPr>
                                      <m:ctrlP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r>
                                        <a:rPr lang="cs-CZ" sz="2400" b="1" i="1" smtClean="0">
                                          <a:solidFill>
                                            <a:srgbClr val="009900"/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den>
                                  </m:f>
                                </m:e>
                              </m:box>
                            </m:oMath>
                          </a14:m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 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 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+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r.s</a:t>
                          </a:r>
                          <a:endParaRPr lang="cs-CZ" sz="2400" b="1" dirty="0" smtClean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651812139"/>
                  </p:ext>
                </p:extLst>
              </p:nvPr>
            </p:nvGraphicFramePr>
            <p:xfrm>
              <a:off x="418487" y="2457061"/>
              <a:ext cx="4212467" cy="406917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5904"/>
                    <a:gridCol w="3446563"/>
                  </a:tblGrid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6.a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a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3</a:t>
                          </a:r>
                          <a:endParaRPr lang="cs-CZ" sz="2400" b="1" baseline="30000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2.(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a.b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b.c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+ 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a.c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)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baseline="0" dirty="0" err="1" smtClean="0">
                              <a:solidFill>
                                <a:srgbClr val="009900"/>
                              </a:solidFill>
                            </a:rPr>
                            <a:t>a.b.c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.v</a:t>
                          </a:r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619760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22478" t="-462745" b="-104902"/>
                          </a:stretch>
                        </a:blipFill>
                      </a:tcPr>
                    </a:tc>
                  </a:tr>
                  <a:tr h="574903"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=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.r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2 </a:t>
                          </a:r>
                          <a:r>
                            <a:rPr lang="cs-CZ" sz="2400" b="1" baseline="0" dirty="0" smtClean="0">
                              <a:solidFill>
                                <a:srgbClr val="009900"/>
                              </a:solidFill>
                            </a:rPr>
                            <a:t>+</a:t>
                          </a:r>
                          <a:r>
                            <a:rPr lang="cs-CZ" sz="2400" b="1" baseline="30000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 </a:t>
                          </a:r>
                          <a:r>
                            <a:rPr lang="el-GR" sz="2400" b="1" dirty="0" smtClean="0">
                              <a:solidFill>
                                <a:srgbClr val="009900"/>
                              </a:solidFill>
                            </a:rPr>
                            <a:t>π</a:t>
                          </a:r>
                          <a:r>
                            <a:rPr lang="cs-CZ" sz="2400" b="1" dirty="0" smtClean="0">
                              <a:solidFill>
                                <a:srgbClr val="009900"/>
                              </a:solidFill>
                            </a:rPr>
                            <a:t>.</a:t>
                          </a:r>
                          <a:r>
                            <a:rPr lang="cs-CZ" sz="2400" b="1" dirty="0" err="1" smtClean="0">
                              <a:solidFill>
                                <a:srgbClr val="009900"/>
                              </a:solidFill>
                            </a:rPr>
                            <a:t>r.s</a:t>
                          </a:r>
                          <a:endParaRPr lang="cs-CZ" sz="2400" b="1" dirty="0" smtClean="0">
                            <a:solidFill>
                              <a:srgbClr val="009900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Fallback>
      </mc:AlternateContent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ZÁVĚREČNÝ  TEST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1" y="1772816"/>
            <a:ext cx="8856985" cy="43088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50000">
                <a:srgbClr val="E1E1EB"/>
              </a:gs>
              <a:gs pos="100000">
                <a:srgbClr val="F3F3F7"/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Doplň správné značku objemu nebo povrchu a přiřaď vzorec k tělesu: </a:t>
            </a: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4932040" y="2527835"/>
            <a:ext cx="2664000" cy="432048"/>
          </a:xfrm>
          <a:prstGeom prst="rect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krychle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2040" y="3677015"/>
            <a:ext cx="2664000" cy="432048"/>
          </a:xfrm>
          <a:prstGeom prst="rect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kvádru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32040" y="3110133"/>
            <a:ext cx="2664000" cy="432048"/>
          </a:xfrm>
          <a:prstGeom prst="rect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krychle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32040" y="4827056"/>
            <a:ext cx="2664000" cy="432048"/>
          </a:xfrm>
          <a:prstGeom prst="rect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válce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32040" y="5434748"/>
            <a:ext cx="2664000" cy="432048"/>
          </a:xfrm>
          <a:prstGeom prst="rect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jehlanu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32040" y="6016653"/>
            <a:ext cx="2664000" cy="432048"/>
          </a:xfrm>
          <a:prstGeom prst="rect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Povrch kužele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760" y="2542479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760" y="3110133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14281" y="4809080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36760" y="5416772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0" name="Ovál 29"/>
          <p:cNvSpPr/>
          <p:nvPr/>
        </p:nvSpPr>
        <p:spPr>
          <a:xfrm>
            <a:off x="436760" y="5998677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1" name="Ovál 30"/>
          <p:cNvSpPr/>
          <p:nvPr/>
        </p:nvSpPr>
        <p:spPr>
          <a:xfrm>
            <a:off x="436760" y="4220210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2" name="Ovál 31"/>
          <p:cNvSpPr/>
          <p:nvPr/>
        </p:nvSpPr>
        <p:spPr>
          <a:xfrm>
            <a:off x="436760" y="3643503"/>
            <a:ext cx="720000" cy="468000"/>
          </a:xfrm>
          <a:prstGeom prst="ellipse">
            <a:avLst/>
          </a:prstGeom>
          <a:solidFill>
            <a:srgbClr val="89F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932040" y="4238186"/>
            <a:ext cx="2664000" cy="432048"/>
          </a:xfrm>
          <a:prstGeom prst="rect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9900"/>
                </a:solidFill>
              </a:rPr>
              <a:t>Objem kvádru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2542479"/>
            <a:ext cx="6480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070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Geometrická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11960" y="5138543"/>
            <a:ext cx="47160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latin typeface="Stencil" pitchFamily="82" charset="0"/>
              </a:rPr>
              <a:t>KONEC</a:t>
            </a:r>
            <a:endParaRPr lang="cs-CZ" sz="96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innerShdw blurRad="63500" dist="50800" dir="10800000">
                  <a:prstClr val="black">
                    <a:alpha val="50000"/>
                  </a:prstClr>
                </a:innerShdw>
              </a:effectLst>
              <a:latin typeface="Stencil" pitchFamily="82" charset="0"/>
            </a:endParaRPr>
          </a:p>
        </p:txBody>
      </p:sp>
      <p:pic>
        <p:nvPicPr>
          <p:cNvPr id="1027" name="Picture 3" descr="C:\Users\admin\AppData\Local\Microsoft\Windows\Temporary Internet Files\Content.IE5\E67TGI5Z\MC9002919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53620"/>
            <a:ext cx="4373592" cy="315382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289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0" y="1711183"/>
            <a:ext cx="8784977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1600" dirty="0"/>
              <a:t>Přispěvatelé Wikipedie,</a:t>
            </a:r>
            <a:r>
              <a:rPr lang="cs-CZ" sz="1600" i="1" dirty="0"/>
              <a:t> Mnohostěn</a:t>
            </a:r>
            <a:r>
              <a:rPr lang="cs-CZ" sz="1600" dirty="0"/>
              <a:t> [online], Wikipedie: Otevřená encyklopedie, c2013,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9. 03. 2013, 21:34 UTC, [citováno 12. 05. 2013]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cs.wikipedia.org/w/index.php?title=Mnohost%C4%9Bn&amp;oldid=9875945</a:t>
            </a:r>
            <a:endParaRPr lang="cs-CZ" sz="1600" dirty="0" smtClean="0"/>
          </a:p>
          <a:p>
            <a:pPr>
              <a:spcAft>
                <a:spcPts val="1200"/>
              </a:spcAft>
            </a:pPr>
            <a:r>
              <a:rPr lang="cs-CZ" sz="1600" dirty="0"/>
              <a:t>Přispěvatelé Wikipedie,</a:t>
            </a:r>
            <a:r>
              <a:rPr lang="cs-CZ" sz="1600" i="1" dirty="0"/>
              <a:t> Platónské těleso</a:t>
            </a:r>
            <a:r>
              <a:rPr lang="cs-CZ" sz="1600" dirty="0"/>
              <a:t> [online], Wikipedie: Otevřená encyklopedie, c2013, Datum poslední revize 28. 03. 2013, 10:46 UTC, [citováno 12. 05.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=Plat%C3%B3nsk%C3%A9_t%C4%9Bleso&amp;oldid=10032297</a:t>
            </a:r>
            <a:r>
              <a:rPr lang="cs-CZ" sz="1600" dirty="0"/>
              <a:t>&gt; </a:t>
            </a:r>
            <a:endParaRPr lang="cs-CZ" sz="1600" dirty="0" smtClean="0"/>
          </a:p>
          <a:p>
            <a:pPr>
              <a:spcAft>
                <a:spcPts val="1200"/>
              </a:spcAft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Koule</a:t>
            </a:r>
            <a:r>
              <a:rPr lang="cs-CZ" sz="1600" dirty="0"/>
              <a:t> [online], Wikipedie: Otevřená encyklopedie, c2013, Datum poslední revize 11. 05. 2013, 19:59 UTC, [citováno 12. 05. 2013] &lt;</a:t>
            </a:r>
            <a:r>
              <a:rPr lang="cs-CZ" sz="1600" dirty="0">
                <a:hlinkClick r:id="rId7"/>
              </a:rPr>
              <a:t>http://cs.wikipedia.org/w/</a:t>
            </a:r>
            <a:r>
              <a:rPr lang="cs-CZ" sz="1600" dirty="0" err="1">
                <a:hlinkClick r:id="rId7"/>
              </a:rPr>
              <a:t>index.php?title</a:t>
            </a:r>
            <a:r>
              <a:rPr lang="cs-CZ" sz="1600" dirty="0">
                <a:hlinkClick r:id="rId7"/>
              </a:rPr>
              <a:t>=</a:t>
            </a:r>
            <a:r>
              <a:rPr lang="cs-CZ" sz="1600" dirty="0" err="1">
                <a:hlinkClick r:id="rId7"/>
              </a:rPr>
              <a:t>Koule&amp;oldid</a:t>
            </a:r>
            <a:r>
              <a:rPr lang="cs-CZ" sz="1600" dirty="0">
                <a:hlinkClick r:id="rId7"/>
              </a:rPr>
              <a:t>=10313126</a:t>
            </a:r>
            <a:r>
              <a:rPr lang="cs-CZ" sz="1600" dirty="0"/>
              <a:t>&gt; </a:t>
            </a:r>
            <a:endParaRPr lang="cs-CZ" sz="1600" dirty="0" smtClean="0"/>
          </a:p>
          <a:p>
            <a:pPr>
              <a:spcAft>
                <a:spcPts val="1200"/>
              </a:spcAft>
            </a:pPr>
            <a:r>
              <a:rPr lang="cs-CZ" sz="1600" dirty="0" smtClean="0"/>
              <a:t>Program  Q </a:t>
            </a:r>
            <a:r>
              <a:rPr lang="cs-CZ" sz="1600" dirty="0" err="1" smtClean="0"/>
              <a:t>Draw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30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824</TotalTime>
  <Words>659</Words>
  <Application>Microsoft Office PowerPoint</Application>
  <PresentationFormat>Předvádění na obrazovce (4:3)</PresentationFormat>
  <Paragraphs>200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Urbanistický</vt:lpstr>
      <vt:lpstr>Prezentace aplikace PowerPoint</vt:lpstr>
      <vt:lpstr>ANOTACE:</vt:lpstr>
      <vt:lpstr>MATEMATIKA 9. ročník</vt:lpstr>
      <vt:lpstr>TĚLESA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55</cp:revision>
  <dcterms:created xsi:type="dcterms:W3CDTF">2013-05-08T20:41:08Z</dcterms:created>
  <dcterms:modified xsi:type="dcterms:W3CDTF">2013-07-26T12:09:11Z</dcterms:modified>
</cp:coreProperties>
</file>