
<file path=[Content_Types].xml><?xml version="1.0" encoding="utf-8"?>
<Types xmlns="http://schemas.openxmlformats.org/package/2006/content-types">
  <Default Extension="png" ContentType="image/png"/>
  <Default Extension="bin" ContentType="application/vnd.ms-office.activeX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activeX/activeX1.xml" ContentType="application/vnd.ms-office.activeX+xml"/>
  <Override PartName="/ppt/activeX/activeX2.xml" ContentType="application/vnd.ms-office.activeX+xml"/>
  <Override PartName="/ppt/activeX/activeX3.xml" ContentType="application/vnd.ms-office.activeX+xml"/>
  <Override PartName="/ppt/activeX/activeX4.xml" ContentType="application/vnd.ms-office.activeX+xml"/>
  <Override PartName="/ppt/activeX/activeX5.xml" ContentType="application/vnd.ms-office.activeX+xml"/>
  <Override PartName="/ppt/activeX/activeX6.xml" ContentType="application/vnd.ms-office.activeX+xml"/>
  <Override PartName="/ppt/activeX/activeX7.xml" ContentType="application/vnd.ms-office.activeX+xml"/>
  <Override PartName="/ppt/activeX/activeX8.xml" ContentType="application/vnd.ms-office.activeX+xml"/>
  <Override PartName="/ppt/activeX/activeX9.xml" ContentType="application/vnd.ms-office.activeX+xml"/>
  <Override PartName="/ppt/activeX/activeX10.xml" ContentType="application/vnd.ms-office.activeX+xml"/>
  <Override PartName="/ppt/activeX/activeX11.xml" ContentType="application/vnd.ms-office.activeX+xml"/>
  <Override PartName="/ppt/activeX/activeX12.xml" ContentType="application/vnd.ms-office.activeX+xml"/>
  <Override PartName="/ppt/activeX/activeX13.xml" ContentType="application/vnd.ms-office.activeX+xml"/>
  <Override PartName="/ppt/activeX/activeX14.xml" ContentType="application/vnd.ms-office.activeX+xml"/>
  <Override PartName="/ppt/activeX/activeX15.xml" ContentType="application/vnd.ms-office.activeX+xml"/>
  <Override PartName="/ppt/activeX/activeX16.xml" ContentType="application/vnd.ms-office.activeX+xml"/>
  <Override PartName="/ppt/activeX/activeX17.xml" ContentType="application/vnd.ms-office.activeX+xml"/>
  <Override PartName="/ppt/activeX/activeX18.xml" ContentType="application/vnd.ms-office.activeX+xml"/>
  <Override PartName="/ppt/activeX/activeX19.xml" ContentType="application/vnd.ms-office.activeX+xml"/>
  <Override PartName="/ppt/activeX/activeX20.xml" ContentType="application/vnd.ms-office.activeX+xml"/>
  <Override PartName="/ppt/activeX/activeX21.xml" ContentType="application/vnd.ms-office.activeX+xml"/>
  <Override PartName="/ppt/activeX/activeX22.xml" ContentType="application/vnd.ms-office.activeX+xml"/>
  <Override PartName="/ppt/activeX/activeX23.xml" ContentType="application/vnd.ms-office.activeX+xml"/>
  <Override PartName="/ppt/activeX/activeX24.xml" ContentType="application/vnd.ms-office.activeX+xml"/>
  <Override PartName="/ppt/activeX/activeX25.xml" ContentType="application/vnd.ms-office.activeX+xml"/>
  <Override PartName="/ppt/activeX/activeX26.xml" ContentType="application/vnd.ms-office.activeX+xml"/>
  <Override PartName="/ppt/activeX/activeX27.xml" ContentType="application/vnd.ms-office.activeX+xml"/>
  <Override PartName="/ppt/activeX/activeX28.xml" ContentType="application/vnd.ms-office.activeX+xml"/>
  <Override PartName="/ppt/activeX/activeX29.xml" ContentType="application/vnd.ms-office.activeX+xml"/>
  <Override PartName="/ppt/activeX/activeX30.xml" ContentType="application/vnd.ms-office.activeX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83" r:id="rId2"/>
    <p:sldId id="284" r:id="rId3"/>
    <p:sldId id="256" r:id="rId4"/>
    <p:sldId id="257" r:id="rId5"/>
    <p:sldId id="262" r:id="rId6"/>
    <p:sldId id="260" r:id="rId7"/>
    <p:sldId id="261" r:id="rId8"/>
    <p:sldId id="272" r:id="rId9"/>
    <p:sldId id="273" r:id="rId10"/>
    <p:sldId id="274" r:id="rId11"/>
    <p:sldId id="275" r:id="rId12"/>
    <p:sldId id="276" r:id="rId13"/>
    <p:sldId id="277" r:id="rId14"/>
    <p:sldId id="278" r:id="rId15"/>
    <p:sldId id="279" r:id="rId16"/>
    <p:sldId id="280" r:id="rId17"/>
    <p:sldId id="281" r:id="rId18"/>
    <p:sldId id="28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33"/>
    <a:srgbClr val="66FF33"/>
    <a:srgbClr val="C9C400"/>
    <a:srgbClr val="808000"/>
    <a:srgbClr val="85312F"/>
    <a:srgbClr val="973A35"/>
    <a:srgbClr val="C25752"/>
    <a:srgbClr val="B99291"/>
    <a:srgbClr val="CC9900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ppt/activeX/_rels/activeX8.xml.rels><?xml version="1.0" encoding="UTF-8" standalone="yes"?>
<Relationships xmlns="http://schemas.openxmlformats.org/package/2006/relationships"><Relationship Id="rId1" Type="http://schemas.microsoft.com/office/2006/relationships/activeXControlBinary" Target="activeX8.bin"/></Relationships>
</file>

<file path=ppt/activeX/_rels/activeX9.xml.rels><?xml version="1.0" encoding="UTF-8" standalone="yes"?>
<Relationships xmlns="http://schemas.openxmlformats.org/package/2006/relationships"><Relationship Id="rId1" Type="http://schemas.microsoft.com/office/2006/relationships/activeXControlBinary" Target="activeX9.bin"/></Relationships>
</file>

<file path=ppt/activeX/_rels/activeX10.xml.rels><?xml version="1.0" encoding="UTF-8" standalone="yes"?>
<Relationships xmlns="http://schemas.openxmlformats.org/package/2006/relationships"><Relationship Id="rId1" Type="http://schemas.microsoft.com/office/2006/relationships/activeXControlBinary" Target="activeX10.bin"/></Relationships>
</file>

<file path=ppt/activeX/_rels/activeX11.xml.rels><?xml version="1.0" encoding="UTF-8" standalone="yes"?>
<Relationships xmlns="http://schemas.openxmlformats.org/package/2006/relationships"><Relationship Id="rId1" Type="http://schemas.microsoft.com/office/2006/relationships/activeXControlBinary" Target="activeX11.bin"/></Relationships>
</file>

<file path=ppt/activeX/_rels/activeX12.xml.rels><?xml version="1.0" encoding="UTF-8" standalone="yes"?>
<Relationships xmlns="http://schemas.openxmlformats.org/package/2006/relationships"><Relationship Id="rId1" Type="http://schemas.microsoft.com/office/2006/relationships/activeXControlBinary" Target="activeX12.bin"/></Relationships>
</file>

<file path=ppt/activeX/_rels/activeX13.xml.rels><?xml version="1.0" encoding="UTF-8" standalone="yes"?>
<Relationships xmlns="http://schemas.openxmlformats.org/package/2006/relationships"><Relationship Id="rId1" Type="http://schemas.microsoft.com/office/2006/relationships/activeXControlBinary" Target="activeX13.bin"/></Relationships>
</file>

<file path=ppt/activeX/_rels/activeX14.xml.rels><?xml version="1.0" encoding="UTF-8" standalone="yes"?>
<Relationships xmlns="http://schemas.openxmlformats.org/package/2006/relationships"><Relationship Id="rId1" Type="http://schemas.microsoft.com/office/2006/relationships/activeXControlBinary" Target="activeX14.bin"/></Relationships>
</file>

<file path=ppt/activeX/_rels/activeX15.xml.rels><?xml version="1.0" encoding="UTF-8" standalone="yes"?>
<Relationships xmlns="http://schemas.openxmlformats.org/package/2006/relationships"><Relationship Id="rId1" Type="http://schemas.microsoft.com/office/2006/relationships/activeXControlBinary" Target="activeX15.bin"/></Relationships>
</file>

<file path=ppt/activeX/_rels/activeX16.xml.rels><?xml version="1.0" encoding="UTF-8" standalone="yes"?>
<Relationships xmlns="http://schemas.openxmlformats.org/package/2006/relationships"><Relationship Id="rId1" Type="http://schemas.microsoft.com/office/2006/relationships/activeXControlBinary" Target="activeX16.bin"/></Relationships>
</file>

<file path=ppt/activeX/_rels/activeX17.xml.rels><?xml version="1.0" encoding="UTF-8" standalone="yes"?>
<Relationships xmlns="http://schemas.openxmlformats.org/package/2006/relationships"><Relationship Id="rId1" Type="http://schemas.microsoft.com/office/2006/relationships/activeXControlBinary" Target="activeX17.bin"/></Relationships>
</file>

<file path=ppt/activeX/_rels/activeX18.xml.rels><?xml version="1.0" encoding="UTF-8" standalone="yes"?>
<Relationships xmlns="http://schemas.openxmlformats.org/package/2006/relationships"><Relationship Id="rId1" Type="http://schemas.microsoft.com/office/2006/relationships/activeXControlBinary" Target="activeX18.bin"/></Relationships>
</file>

<file path=ppt/activeX/_rels/activeX19.xml.rels><?xml version="1.0" encoding="UTF-8" standalone="yes"?>
<Relationships xmlns="http://schemas.openxmlformats.org/package/2006/relationships"><Relationship Id="rId1" Type="http://schemas.microsoft.com/office/2006/relationships/activeXControlBinary" Target="activeX19.bin"/></Relationships>
</file>

<file path=ppt/activeX/_rels/activeX20.xml.rels><?xml version="1.0" encoding="UTF-8" standalone="yes"?>
<Relationships xmlns="http://schemas.openxmlformats.org/package/2006/relationships"><Relationship Id="rId1" Type="http://schemas.microsoft.com/office/2006/relationships/activeXControlBinary" Target="activeX20.bin"/></Relationships>
</file>

<file path=ppt/activeX/_rels/activeX21.xml.rels><?xml version="1.0" encoding="UTF-8" standalone="yes"?>
<Relationships xmlns="http://schemas.openxmlformats.org/package/2006/relationships"><Relationship Id="rId1" Type="http://schemas.microsoft.com/office/2006/relationships/activeXControlBinary" Target="activeX21.bin"/></Relationships>
</file>

<file path=ppt/activeX/_rels/activeX22.xml.rels><?xml version="1.0" encoding="UTF-8" standalone="yes"?>
<Relationships xmlns="http://schemas.openxmlformats.org/package/2006/relationships"><Relationship Id="rId1" Type="http://schemas.microsoft.com/office/2006/relationships/activeXControlBinary" Target="activeX22.bin"/></Relationships>
</file>

<file path=ppt/activeX/_rels/activeX23.xml.rels><?xml version="1.0" encoding="UTF-8" standalone="yes"?>
<Relationships xmlns="http://schemas.openxmlformats.org/package/2006/relationships"><Relationship Id="rId1" Type="http://schemas.microsoft.com/office/2006/relationships/activeXControlBinary" Target="activeX23.bin"/></Relationships>
</file>

<file path=ppt/activeX/_rels/activeX24.xml.rels><?xml version="1.0" encoding="UTF-8" standalone="yes"?>
<Relationships xmlns="http://schemas.openxmlformats.org/package/2006/relationships"><Relationship Id="rId1" Type="http://schemas.microsoft.com/office/2006/relationships/activeXControlBinary" Target="activeX24.bin"/></Relationships>
</file>

<file path=ppt/activeX/_rels/activeX25.xml.rels><?xml version="1.0" encoding="UTF-8" standalone="yes"?>
<Relationships xmlns="http://schemas.openxmlformats.org/package/2006/relationships"><Relationship Id="rId1" Type="http://schemas.microsoft.com/office/2006/relationships/activeXControlBinary" Target="activeX25.bin"/></Relationships>
</file>

<file path=ppt/activeX/_rels/activeX26.xml.rels><?xml version="1.0" encoding="UTF-8" standalone="yes"?>
<Relationships xmlns="http://schemas.openxmlformats.org/package/2006/relationships"><Relationship Id="rId1" Type="http://schemas.microsoft.com/office/2006/relationships/activeXControlBinary" Target="activeX26.bin"/></Relationships>
</file>

<file path=ppt/activeX/_rels/activeX27.xml.rels><?xml version="1.0" encoding="UTF-8" standalone="yes"?>
<Relationships xmlns="http://schemas.openxmlformats.org/package/2006/relationships"><Relationship Id="rId1" Type="http://schemas.microsoft.com/office/2006/relationships/activeXControlBinary" Target="activeX27.bin"/></Relationships>
</file>

<file path=ppt/activeX/_rels/activeX28.xml.rels><?xml version="1.0" encoding="UTF-8" standalone="yes"?>
<Relationships xmlns="http://schemas.openxmlformats.org/package/2006/relationships"><Relationship Id="rId1" Type="http://schemas.microsoft.com/office/2006/relationships/activeXControlBinary" Target="activeX28.bin"/></Relationships>
</file>

<file path=ppt/activeX/_rels/activeX29.xml.rels><?xml version="1.0" encoding="UTF-8" standalone="yes"?>
<Relationships xmlns="http://schemas.openxmlformats.org/package/2006/relationships"><Relationship Id="rId1" Type="http://schemas.microsoft.com/office/2006/relationships/activeXControlBinary" Target="activeX29.bin"/></Relationships>
</file>

<file path=ppt/activeX/_rels/activeX30.xml.rels><?xml version="1.0" encoding="UTF-8" standalone="yes"?>
<Relationships xmlns="http://schemas.openxmlformats.org/package/2006/relationships"><Relationship Id="rId1" Type="http://schemas.microsoft.com/office/2006/relationships/activeXControlBinary" Target="activeX30.bin"/></Relationships>
</file>

<file path=ppt/activeX/activeX1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3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4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5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6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7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8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9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10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11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12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13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14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15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16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17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18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19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20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21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22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23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24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25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26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27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28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29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30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F519A60-8F68-4EB5-8DAC-AABA1441F0C3}" type="presOf" srcId="{27FE2D31-D344-4B63-A89A-A89AB0D9F3E3}" destId="{FE47432B-CA46-450C-8D8F-66C300A95B52}" srcOrd="0" destOrd="0" presId="urn:microsoft.com/office/officeart/2005/8/layout/target3"/>
    <dgm:cxn modelId="{585553BC-655F-4360-816F-C35000DC6E0C}" type="presOf" srcId="{100B6B2E-82E6-4C11-B19B-F2DB3A0EA64F}" destId="{DBA8199F-D892-4A8E-A352-2B7844050E09}" srcOrd="1" destOrd="0" presId="urn:microsoft.com/office/officeart/2005/8/layout/target3"/>
    <dgm:cxn modelId="{A13E091D-B5AD-4CD5-ADDB-9C20282B25BC}" type="presOf" srcId="{914700B9-77B5-440A-A438-DE98B6D4894D}" destId="{BD9AF279-D483-48F2-BBBD-45F8E8923512}" srcOrd="1" destOrd="0" presId="urn:microsoft.com/office/officeart/2005/8/layout/target3"/>
    <dgm:cxn modelId="{7C9E55BF-BBF9-4D5A-B798-1DA01221433E}" type="presOf" srcId="{130831A4-0540-4EC5-8F5A-93030E89D2D9}" destId="{8E23E229-92FC-49D1-B5FE-0303176B8A4E}" srcOrd="1" destOrd="0" presId="urn:microsoft.com/office/officeart/2005/8/layout/target3"/>
    <dgm:cxn modelId="{8F228017-0D26-4B45-8561-AE1C6A5BFBB5}" type="presOf" srcId="{914700B9-77B5-440A-A438-DE98B6D4894D}" destId="{E73F1C26-6DCD-4001-88B9-355E01E2BCE7}" srcOrd="0" destOrd="0" presId="urn:microsoft.com/office/officeart/2005/8/layout/target3"/>
    <dgm:cxn modelId="{6B2604D3-14B6-430C-BBED-D266AF9E1D03}" type="presOf" srcId="{1D8420EA-BFA0-403B-80F5-647FA396CC45}" destId="{F7B3C0B7-F0F7-4F49-B02C-3630F8C5FAE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6431AE71-9BC5-41DA-8EB5-0465D55C74A7}" type="presOf" srcId="{1D8420EA-BFA0-403B-80F5-647FA396CC45}" destId="{8467D0EB-87A2-4285-8ACA-0398EFBF29BC}" srcOrd="1" destOrd="0" presId="urn:microsoft.com/office/officeart/2005/8/layout/target3"/>
    <dgm:cxn modelId="{0C41DBAD-E988-4853-9FCF-F97CEA112633}" type="presOf" srcId="{100B6B2E-82E6-4C11-B19B-F2DB3A0EA64F}" destId="{645AA564-2E9E-4954-AD87-AE01782CEC59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EB66DEE6-F935-46B4-8A72-AE34767F52CC}" type="presOf" srcId="{130831A4-0540-4EC5-8F5A-93030E89D2D9}" destId="{F69CC921-512E-49F4-824C-A648EC5F27A5}" srcOrd="0" destOrd="0" presId="urn:microsoft.com/office/officeart/2005/8/layout/target3"/>
    <dgm:cxn modelId="{36FB6F98-D65A-4164-8A57-F1A023070EF5}" type="presParOf" srcId="{FE47432B-CA46-450C-8D8F-66C300A95B52}" destId="{B522209E-30D0-49D6-A340-2D383A11C668}" srcOrd="0" destOrd="0" presId="urn:microsoft.com/office/officeart/2005/8/layout/target3"/>
    <dgm:cxn modelId="{052AAD68-0337-45B5-927B-B78648E90E1F}" type="presParOf" srcId="{FE47432B-CA46-450C-8D8F-66C300A95B52}" destId="{ED5A8377-51D5-4DC5-B0E7-680166966720}" srcOrd="1" destOrd="0" presId="urn:microsoft.com/office/officeart/2005/8/layout/target3"/>
    <dgm:cxn modelId="{E37127D2-F13B-43C0-AEEF-DF725C012055}" type="presParOf" srcId="{FE47432B-CA46-450C-8D8F-66C300A95B52}" destId="{F69CC921-512E-49F4-824C-A648EC5F27A5}" srcOrd="2" destOrd="0" presId="urn:microsoft.com/office/officeart/2005/8/layout/target3"/>
    <dgm:cxn modelId="{50A4305F-670F-4D5F-ACF4-0E0F5E9474E9}" type="presParOf" srcId="{FE47432B-CA46-450C-8D8F-66C300A95B52}" destId="{61C9CE18-EDA6-4EDF-BA1C-09779D38FBBF}" srcOrd="3" destOrd="0" presId="urn:microsoft.com/office/officeart/2005/8/layout/target3"/>
    <dgm:cxn modelId="{B9047B94-CCA4-47B2-9564-3ED7DFFB1E79}" type="presParOf" srcId="{FE47432B-CA46-450C-8D8F-66C300A95B52}" destId="{D60DEAAB-7AFE-435A-ACF6-18851E4B0426}" srcOrd="4" destOrd="0" presId="urn:microsoft.com/office/officeart/2005/8/layout/target3"/>
    <dgm:cxn modelId="{CE38A44D-AD64-4AD0-9EF7-D91E84A43A60}" type="presParOf" srcId="{FE47432B-CA46-450C-8D8F-66C300A95B52}" destId="{F7B3C0B7-F0F7-4F49-B02C-3630F8C5FAE5}" srcOrd="5" destOrd="0" presId="urn:microsoft.com/office/officeart/2005/8/layout/target3"/>
    <dgm:cxn modelId="{344ACF1C-D05C-41C3-BB55-DCFCDA5C1388}" type="presParOf" srcId="{FE47432B-CA46-450C-8D8F-66C300A95B52}" destId="{C9DA9446-E2D3-4F6A-8960-3CADFBF870B8}" srcOrd="6" destOrd="0" presId="urn:microsoft.com/office/officeart/2005/8/layout/target3"/>
    <dgm:cxn modelId="{E5A63829-D4B8-4672-A74B-A4D3130E67BB}" type="presParOf" srcId="{FE47432B-CA46-450C-8D8F-66C300A95B52}" destId="{9726EC6F-D322-4CD3-B489-1BE3DF7CE70B}" srcOrd="7" destOrd="0" presId="urn:microsoft.com/office/officeart/2005/8/layout/target3"/>
    <dgm:cxn modelId="{E86B0306-77ED-4F13-8C99-7DBA358101DB}" type="presParOf" srcId="{FE47432B-CA46-450C-8D8F-66C300A95B52}" destId="{645AA564-2E9E-4954-AD87-AE01782CEC59}" srcOrd="8" destOrd="0" presId="urn:microsoft.com/office/officeart/2005/8/layout/target3"/>
    <dgm:cxn modelId="{637B163B-FF5E-43D0-AFB4-D976820F3D87}" type="presParOf" srcId="{FE47432B-CA46-450C-8D8F-66C300A95B52}" destId="{8538CAC4-6A86-42B8-B5AF-2FF155DB9D02}" srcOrd="9" destOrd="0" presId="urn:microsoft.com/office/officeart/2005/8/layout/target3"/>
    <dgm:cxn modelId="{D1354A88-D37B-4155-ABC0-09AFFAF2B8C7}" type="presParOf" srcId="{FE47432B-CA46-450C-8D8F-66C300A95B52}" destId="{26FD6024-A07F-46D0-8BC0-B5E595C5673D}" srcOrd="10" destOrd="0" presId="urn:microsoft.com/office/officeart/2005/8/layout/target3"/>
    <dgm:cxn modelId="{AE4B608D-98F6-40D9-8495-2B6D3BAD4121}" type="presParOf" srcId="{FE47432B-CA46-450C-8D8F-66C300A95B52}" destId="{E73F1C26-6DCD-4001-88B9-355E01E2BCE7}" srcOrd="11" destOrd="0" presId="urn:microsoft.com/office/officeart/2005/8/layout/target3"/>
    <dgm:cxn modelId="{E69D6381-DD23-486F-8A55-5468DE86EF16}" type="presParOf" srcId="{FE47432B-CA46-450C-8D8F-66C300A95B52}" destId="{8E23E229-92FC-49D1-B5FE-0303176B8A4E}" srcOrd="12" destOrd="0" presId="urn:microsoft.com/office/officeart/2005/8/layout/target3"/>
    <dgm:cxn modelId="{2D70E251-1DC1-4B93-8861-C6A52CC19294}" type="presParOf" srcId="{FE47432B-CA46-450C-8D8F-66C300A95B52}" destId="{8467D0EB-87A2-4285-8ACA-0398EFBF29BC}" srcOrd="13" destOrd="0" presId="urn:microsoft.com/office/officeart/2005/8/layout/target3"/>
    <dgm:cxn modelId="{BFCDCCE9-F3DC-49C9-A8CD-ABEB873E842E}" type="presParOf" srcId="{FE47432B-CA46-450C-8D8F-66C300A95B52}" destId="{DBA8199F-D892-4A8E-A352-2B7844050E09}" srcOrd="14" destOrd="0" presId="urn:microsoft.com/office/officeart/2005/8/layout/target3"/>
    <dgm:cxn modelId="{1AAD5D46-BD4E-4CB2-A06D-0CBF895DF7EC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3500" dist="25400" dir="3600000" algn="r" rotWithShape="0">
            <a:srgbClr val="000000">
              <a:alpha val="36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79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79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3500" dist="25400" dir="3600000" algn="r" rotWithShape="0">
            <a:srgbClr val="000000">
              <a:alpha val="36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79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79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3500" dist="25400" dir="3600000" algn="r" rotWithShape="0">
            <a:srgbClr val="000000">
              <a:alpha val="36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79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79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3500" dist="25400" dir="3600000" algn="r" rotWithShape="0">
            <a:srgbClr val="000000">
              <a:alpha val="36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79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79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599" y="2819400"/>
            <a:ext cx="8686800" cy="1470025"/>
          </a:xfrm>
        </p:spPr>
        <p:txBody>
          <a:bodyPr anchor="b">
            <a:noAutofit/>
          </a:bodyPr>
          <a:lstStyle>
            <a:lvl1pPr>
              <a:defRPr sz="7200" b="0" cap="none" spc="0">
                <a:ln w="13970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499" y="4800600"/>
            <a:ext cx="8001000" cy="5334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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62399" y="4392168"/>
            <a:ext cx="1219200" cy="365125"/>
          </a:xfrm>
        </p:spPr>
        <p:txBody>
          <a:bodyPr/>
          <a:lstStyle>
            <a:lvl1pPr algn="ctr">
              <a:defRPr sz="2400">
                <a:latin typeface="+mj-lt"/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TextBox 14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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599" y="2819400"/>
            <a:ext cx="8686800" cy="1463040"/>
          </a:xfrm>
        </p:spPr>
        <p:txBody>
          <a:bodyPr anchor="b" anchorCtr="0">
            <a:noAutofit/>
          </a:bodyPr>
          <a:lstStyle>
            <a:lvl1pPr algn="ctr">
              <a:defRPr sz="72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1499" y="4800600"/>
            <a:ext cx="8001000" cy="548640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59352" y="4389120"/>
            <a:ext cx="1216152" cy="365125"/>
          </a:xfrm>
        </p:spPr>
        <p:txBody>
          <a:bodyPr/>
          <a:lstStyle>
            <a:lvl1pPr algn="ctr">
              <a:defRPr sz="2400">
                <a:solidFill>
                  <a:srgbClr val="FFFFFF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</a:t>
            </a:r>
            <a:endParaRPr lang="en-US" sz="3200" spc="150" dirty="0">
              <a:solidFill>
                <a:srgbClr val="FFFFFF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</a:t>
            </a:r>
            <a:endParaRPr lang="en-US" sz="3200" spc="150" dirty="0">
              <a:solidFill>
                <a:srgbClr val="FFFFFF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5638800" cy="94615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912" y="1719072"/>
            <a:ext cx="8247888" cy="45354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74320"/>
            <a:ext cx="2743200" cy="94488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36880" y="1717040"/>
            <a:ext cx="8249920" cy="4531360"/>
          </a:xfrm>
          <a:solidFill>
            <a:schemeClr val="bg2">
              <a:lumMod val="60000"/>
              <a:lumOff val="40000"/>
            </a:schemeClr>
          </a:solidFill>
          <a:effectLst>
            <a:outerShdw blurRad="76200" dist="38100" dir="3600000" algn="ctr" rotWithShape="0">
              <a:srgbClr val="000000">
                <a:alpha val="50000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5638800" cy="100584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28600"/>
            <a:ext cx="2819400" cy="100584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4591050" y="2409824"/>
            <a:ext cx="6858000" cy="2038351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5400000">
            <a:off x="4668203" y="2570797"/>
            <a:ext cx="6858000" cy="1716405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15200" y="274638"/>
            <a:ext cx="1447800" cy="5851525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199" y="274638"/>
            <a:ext cx="6353175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96000" y="6356350"/>
            <a:ext cx="762000" cy="365125"/>
          </a:xfrm>
        </p:spPr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 rot="5400000">
            <a:off x="3681476" y="3354324"/>
            <a:ext cx="6858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00584"/>
            <a:ext cx="9144000" cy="1453896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167641"/>
            <a:ext cx="9144000" cy="1154314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82880"/>
            <a:ext cx="8229600" cy="11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0" y="1368552"/>
            <a:ext cx="9144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b="0" kern="1200" cap="none" spc="0">
          <a:ln w="13970" cmpd="sng">
            <a:solidFill>
              <a:srgbClr val="FFFFFF"/>
            </a:solidFill>
            <a:prstDash val="solid"/>
          </a:ln>
          <a:solidFill>
            <a:srgbClr val="FFFFFF"/>
          </a:solidFill>
          <a:effectLst>
            <a:outerShdw blurRad="63500" dir="3600000" algn="tl" rotWithShape="0">
              <a:srgbClr val="000000">
                <a:alpha val="7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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Courier New" pitchFamily="49" charset="0"/>
        <a:buChar char="o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ontrol" Target="../activeX/activeX2.xml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wmf"/><Relationship Id="rId5" Type="http://schemas.openxmlformats.org/officeDocument/2006/relationships/slideLayout" Target="../slideLayouts/slideLayout6.xml"/><Relationship Id="rId4" Type="http://schemas.openxmlformats.org/officeDocument/2006/relationships/control" Target="../activeX/activeX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ontrol" Target="../activeX/activeX5.xml"/><Relationship Id="rId2" Type="http://schemas.openxmlformats.org/officeDocument/2006/relationships/control" Target="../activeX/activeX4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4.wmf"/><Relationship Id="rId5" Type="http://schemas.openxmlformats.org/officeDocument/2006/relationships/slideLayout" Target="../slideLayouts/slideLayout6.xml"/><Relationship Id="rId4" Type="http://schemas.openxmlformats.org/officeDocument/2006/relationships/control" Target="../activeX/activeX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ontrol" Target="../activeX/activeX8.xml"/><Relationship Id="rId2" Type="http://schemas.openxmlformats.org/officeDocument/2006/relationships/control" Target="../activeX/activeX7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4.wmf"/><Relationship Id="rId5" Type="http://schemas.openxmlformats.org/officeDocument/2006/relationships/slideLayout" Target="../slideLayouts/slideLayout6.xml"/><Relationship Id="rId4" Type="http://schemas.openxmlformats.org/officeDocument/2006/relationships/control" Target="../activeX/activeX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ontrol" Target="../activeX/activeX11.xml"/><Relationship Id="rId2" Type="http://schemas.openxmlformats.org/officeDocument/2006/relationships/control" Target="../activeX/activeX10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4.wmf"/><Relationship Id="rId5" Type="http://schemas.openxmlformats.org/officeDocument/2006/relationships/slideLayout" Target="../slideLayouts/slideLayout6.xml"/><Relationship Id="rId4" Type="http://schemas.openxmlformats.org/officeDocument/2006/relationships/control" Target="../activeX/activeX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ontrol" Target="../activeX/activeX14.xml"/><Relationship Id="rId2" Type="http://schemas.openxmlformats.org/officeDocument/2006/relationships/control" Target="../activeX/activeX13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4.wmf"/><Relationship Id="rId5" Type="http://schemas.openxmlformats.org/officeDocument/2006/relationships/slideLayout" Target="../slideLayouts/slideLayout6.xml"/><Relationship Id="rId4" Type="http://schemas.openxmlformats.org/officeDocument/2006/relationships/control" Target="../activeX/activeX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ontrol" Target="../activeX/activeX17.xml"/><Relationship Id="rId2" Type="http://schemas.openxmlformats.org/officeDocument/2006/relationships/control" Target="../activeX/activeX16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4.wmf"/><Relationship Id="rId5" Type="http://schemas.openxmlformats.org/officeDocument/2006/relationships/slideLayout" Target="../slideLayouts/slideLayout6.xml"/><Relationship Id="rId4" Type="http://schemas.openxmlformats.org/officeDocument/2006/relationships/control" Target="../activeX/activeX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control" Target="../activeX/activeX20.xml"/><Relationship Id="rId2" Type="http://schemas.openxmlformats.org/officeDocument/2006/relationships/control" Target="../activeX/activeX19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4.wmf"/><Relationship Id="rId5" Type="http://schemas.openxmlformats.org/officeDocument/2006/relationships/slideLayout" Target="../slideLayouts/slideLayout6.xml"/><Relationship Id="rId4" Type="http://schemas.openxmlformats.org/officeDocument/2006/relationships/control" Target="../activeX/activeX2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ontrol" Target="../activeX/activeX23.xml"/><Relationship Id="rId2" Type="http://schemas.openxmlformats.org/officeDocument/2006/relationships/control" Target="../activeX/activeX22.xml"/><Relationship Id="rId1" Type="http://schemas.openxmlformats.org/officeDocument/2006/relationships/vmlDrawing" Target="../drawings/vmlDrawing8.vml"/><Relationship Id="rId6" Type="http://schemas.openxmlformats.org/officeDocument/2006/relationships/image" Target="../media/image4.wmf"/><Relationship Id="rId5" Type="http://schemas.openxmlformats.org/officeDocument/2006/relationships/slideLayout" Target="../slideLayouts/slideLayout6.xml"/><Relationship Id="rId4" Type="http://schemas.openxmlformats.org/officeDocument/2006/relationships/control" Target="../activeX/activeX2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ontrol" Target="../activeX/activeX26.xml"/><Relationship Id="rId2" Type="http://schemas.openxmlformats.org/officeDocument/2006/relationships/control" Target="../activeX/activeX25.xml"/><Relationship Id="rId1" Type="http://schemas.openxmlformats.org/officeDocument/2006/relationships/vmlDrawing" Target="../drawings/vmlDrawing9.vml"/><Relationship Id="rId6" Type="http://schemas.openxmlformats.org/officeDocument/2006/relationships/image" Target="../media/image4.wmf"/><Relationship Id="rId5" Type="http://schemas.openxmlformats.org/officeDocument/2006/relationships/slideLayout" Target="../slideLayouts/slideLayout6.xml"/><Relationship Id="rId4" Type="http://schemas.openxmlformats.org/officeDocument/2006/relationships/control" Target="../activeX/activeX2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control" Target="../activeX/activeX29.xml"/><Relationship Id="rId2" Type="http://schemas.openxmlformats.org/officeDocument/2006/relationships/control" Target="../activeX/activeX28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4.wmf"/><Relationship Id="rId5" Type="http://schemas.openxmlformats.org/officeDocument/2006/relationships/slideLayout" Target="../slideLayouts/slideLayout6.xml"/><Relationship Id="rId4" Type="http://schemas.openxmlformats.org/officeDocument/2006/relationships/control" Target="../activeX/activeX3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olceta.eu/ceska-republika/Mod7/Co-je-financni-gramotnost.html" TargetMode="External"/><Relationship Id="rId2" Type="http://schemas.openxmlformats.org/officeDocument/2006/relationships/hyperlink" Target="http://www.dolceta.eu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23131456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473197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3456384"/>
                <a:gridCol w="3600400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VY_32_INOVACE_18_S11-M-9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Červen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Finanční matematika - úvod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50609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accent1">
              <a:lumMod val="75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</a:rPr>
              <a:t>ANOTACE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7716272"/>
              </p:ext>
            </p:extLst>
          </p:nvPr>
        </p:nvGraphicFramePr>
        <p:xfrm>
          <a:off x="539552" y="3573016"/>
          <a:ext cx="8280920" cy="25862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kalkulačka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i opakování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Nejde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o hodnocení znalostí, proto se správné odpovědi odkrývají hned, žák si sám počítá správné odpovědi.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6054088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otestování znalostí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žáků zda se vyznají v </a:t>
                      </a:r>
                      <a:r>
                        <a:rPr lang="cs-CZ" sz="1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pojnech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 oblasti finanční matematiky.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si ověří svoje znalosti pojmů z oblasti finanční matematiky.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24077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E9C4E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Impact" pitchFamily="34" charset="0"/>
              </a:rPr>
              <a:t>FINANČNÍ MATEMATIKA</a:t>
            </a:r>
            <a:endParaRPr lang="cs-CZ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Impact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4653136"/>
            <a:ext cx="8001000" cy="53340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sz="40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</a:t>
            </a:r>
            <a:endParaRPr lang="cs-CZ" sz="4000" b="1" dirty="0">
              <a:solidFill>
                <a:srgbClr val="FF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99817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E9C4E"/>
            </a:gs>
            <a:gs pos="54000">
              <a:srgbClr val="CCCB98"/>
            </a:gs>
            <a:gs pos="99000">
              <a:srgbClr val="FAFAF4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FINANČNÍ MATEMATIKA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77343" y="1556792"/>
            <a:ext cx="8280920" cy="13065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b="1" spc="300" dirty="0" smtClean="0">
                <a:solidFill>
                  <a:srgbClr val="BC51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ROZUMÍME POD POJMEM</a:t>
            </a:r>
            <a:br>
              <a:rPr lang="cs-CZ" sz="2800" b="1" spc="300" dirty="0" smtClean="0">
                <a:solidFill>
                  <a:srgbClr val="BC51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800" b="1" spc="300" dirty="0" smtClean="0">
                <a:solidFill>
                  <a:srgbClr val="BC51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FINANČNÍ MATEMATIKA?</a:t>
            </a:r>
            <a:endParaRPr lang="cs-CZ" sz="2800" b="1" spc="300" dirty="0">
              <a:solidFill>
                <a:srgbClr val="BC510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3068960"/>
            <a:ext cx="88569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rgbClr val="336600"/>
                </a:solidFill>
              </a:rPr>
              <a:t>Finanční matematikou rozumíme </a:t>
            </a:r>
            <a:br>
              <a:rPr lang="cs-CZ" sz="2800" b="1" dirty="0">
                <a:solidFill>
                  <a:srgbClr val="336600"/>
                </a:solidFill>
              </a:rPr>
            </a:br>
            <a:r>
              <a:rPr lang="cs-CZ" sz="2800" b="1" dirty="0">
                <a:solidFill>
                  <a:srgbClr val="336600"/>
                </a:solidFill>
              </a:rPr>
              <a:t>soubor obecných matematických metod </a:t>
            </a:r>
            <a:br>
              <a:rPr lang="cs-CZ" sz="2800" b="1" dirty="0">
                <a:solidFill>
                  <a:srgbClr val="336600"/>
                </a:solidFill>
              </a:rPr>
            </a:br>
            <a:r>
              <a:rPr lang="cs-CZ" sz="2800" b="1" dirty="0">
                <a:solidFill>
                  <a:srgbClr val="336600"/>
                </a:solidFill>
              </a:rPr>
              <a:t>uplatněných v oblasti financí, </a:t>
            </a:r>
            <a:br>
              <a:rPr lang="cs-CZ" sz="2800" b="1" dirty="0">
                <a:solidFill>
                  <a:srgbClr val="336600"/>
                </a:solidFill>
              </a:rPr>
            </a:br>
            <a:r>
              <a:rPr lang="cs-CZ" sz="2800" b="1" dirty="0">
                <a:solidFill>
                  <a:srgbClr val="336600"/>
                </a:solidFill>
              </a:rPr>
              <a:t>jakými jsou např</a:t>
            </a:r>
            <a:r>
              <a:rPr lang="cs-CZ" sz="2800" b="1" dirty="0" smtClean="0">
                <a:solidFill>
                  <a:srgbClr val="336600"/>
                </a:solidFill>
              </a:rPr>
              <a:t>.</a:t>
            </a:r>
          </a:p>
          <a:p>
            <a:pPr algn="ctr"/>
            <a:r>
              <a:rPr lang="cs-CZ" sz="2800" b="1" dirty="0" smtClean="0">
                <a:solidFill>
                  <a:srgbClr val="336600"/>
                </a:solidFill>
              </a:rPr>
              <a:t>poskytování </a:t>
            </a:r>
            <a:r>
              <a:rPr lang="cs-CZ" sz="2800" b="1" dirty="0">
                <a:solidFill>
                  <a:srgbClr val="336600"/>
                </a:solidFill>
              </a:rPr>
              <a:t>krátkodobých </a:t>
            </a:r>
            <a:r>
              <a:rPr lang="cs-CZ" sz="2800" b="1" dirty="0" smtClean="0">
                <a:solidFill>
                  <a:srgbClr val="336600"/>
                </a:solidFill>
              </a:rPr>
              <a:t/>
            </a:r>
            <a:br>
              <a:rPr lang="cs-CZ" sz="2800" b="1" dirty="0" smtClean="0">
                <a:solidFill>
                  <a:srgbClr val="336600"/>
                </a:solidFill>
              </a:rPr>
            </a:br>
            <a:r>
              <a:rPr lang="cs-CZ" sz="2800" b="1" dirty="0" smtClean="0">
                <a:solidFill>
                  <a:srgbClr val="336600"/>
                </a:solidFill>
              </a:rPr>
              <a:t>a </a:t>
            </a:r>
            <a:r>
              <a:rPr lang="cs-CZ" sz="2800" b="1" dirty="0">
                <a:solidFill>
                  <a:srgbClr val="336600"/>
                </a:solidFill>
              </a:rPr>
              <a:t>dlouhodobých úvěrů, </a:t>
            </a:r>
            <a:endParaRPr lang="cs-CZ" sz="2800" b="1" dirty="0" smtClean="0">
              <a:solidFill>
                <a:srgbClr val="336600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336600"/>
                </a:solidFill>
              </a:rPr>
              <a:t>investování </a:t>
            </a:r>
          </a:p>
          <a:p>
            <a:pPr algn="ctr"/>
            <a:r>
              <a:rPr lang="cs-CZ" sz="2800" b="1" dirty="0" smtClean="0">
                <a:solidFill>
                  <a:srgbClr val="336600"/>
                </a:solidFill>
              </a:rPr>
              <a:t>nebo </a:t>
            </a:r>
            <a:r>
              <a:rPr lang="cs-CZ" sz="2800" b="1" dirty="0">
                <a:solidFill>
                  <a:srgbClr val="336600"/>
                </a:solidFill>
              </a:rPr>
              <a:t>různé obchodní transakce.</a:t>
            </a:r>
          </a:p>
        </p:txBody>
      </p:sp>
    </p:spTree>
    <p:extLst>
      <p:ext uri="{BB962C8B-B14F-4D97-AF65-F5344CB8AC3E}">
        <p14:creationId xmlns:p14="http://schemas.microsoft.com/office/powerpoint/2010/main" val="1738052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E9C4E"/>
            </a:gs>
            <a:gs pos="54000">
              <a:srgbClr val="CCCB98"/>
            </a:gs>
            <a:gs pos="99000">
              <a:srgbClr val="FAFAF4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FINANČNÍ MATEMATIKA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77343" y="1556792"/>
            <a:ext cx="8280920" cy="13065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b="1" spc="300" dirty="0">
                <a:solidFill>
                  <a:srgbClr val="BC51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FINANČNÍ MATEMATIKA SE ZABÝVÁ EKONOMICKÝMI POJMY</a:t>
            </a:r>
          </a:p>
        </p:txBody>
      </p:sp>
      <p:sp>
        <p:nvSpPr>
          <p:cNvPr id="5" name="Ovál 4"/>
          <p:cNvSpPr/>
          <p:nvPr/>
        </p:nvSpPr>
        <p:spPr>
          <a:xfrm>
            <a:off x="100697" y="2941787"/>
            <a:ext cx="2520280" cy="720080"/>
          </a:xfrm>
          <a:prstGeom prst="ellipse">
            <a:avLst/>
          </a:prstGeom>
          <a:solidFill>
            <a:srgbClr val="006600"/>
          </a:solidFill>
          <a:ln>
            <a:solidFill>
              <a:srgbClr val="F7914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pc="3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PENÍZE</a:t>
            </a:r>
            <a:endParaRPr lang="cs-CZ" sz="2400" b="1" spc="3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vál 5"/>
          <p:cNvSpPr/>
          <p:nvPr/>
        </p:nvSpPr>
        <p:spPr>
          <a:xfrm>
            <a:off x="2757799" y="3089920"/>
            <a:ext cx="3520008" cy="720080"/>
          </a:xfrm>
          <a:prstGeom prst="ellipse">
            <a:avLst/>
          </a:prstGeom>
          <a:solidFill>
            <a:srgbClr val="006600"/>
          </a:solidFill>
          <a:ln>
            <a:solidFill>
              <a:srgbClr val="F7914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pc="3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BANKOVKY</a:t>
            </a:r>
            <a:endParaRPr lang="cs-CZ" sz="2400" b="1" spc="3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vál 6"/>
          <p:cNvSpPr/>
          <p:nvPr/>
        </p:nvSpPr>
        <p:spPr>
          <a:xfrm>
            <a:off x="6451345" y="2914434"/>
            <a:ext cx="2520280" cy="720080"/>
          </a:xfrm>
          <a:prstGeom prst="ellipse">
            <a:avLst/>
          </a:prstGeom>
          <a:solidFill>
            <a:srgbClr val="006600"/>
          </a:solidFill>
          <a:ln>
            <a:solidFill>
              <a:srgbClr val="F7914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pc="3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MĚNA</a:t>
            </a:r>
            <a:endParaRPr lang="cs-CZ" sz="2400" b="1" spc="3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vál 7"/>
          <p:cNvSpPr/>
          <p:nvPr/>
        </p:nvSpPr>
        <p:spPr>
          <a:xfrm>
            <a:off x="162980" y="3836705"/>
            <a:ext cx="2895841" cy="1038556"/>
          </a:xfrm>
          <a:prstGeom prst="ellipse">
            <a:avLst/>
          </a:prstGeom>
          <a:solidFill>
            <a:srgbClr val="006600"/>
          </a:solidFill>
          <a:ln>
            <a:solidFill>
              <a:srgbClr val="F7914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pc="3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PENĚŽNÍ ÚSTAVY</a:t>
            </a:r>
            <a:endParaRPr lang="cs-CZ" sz="2400" b="1" spc="3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vál 8"/>
          <p:cNvSpPr/>
          <p:nvPr/>
        </p:nvSpPr>
        <p:spPr>
          <a:xfrm>
            <a:off x="2880792" y="4093872"/>
            <a:ext cx="2520280" cy="720080"/>
          </a:xfrm>
          <a:prstGeom prst="ellipse">
            <a:avLst/>
          </a:prstGeom>
          <a:solidFill>
            <a:srgbClr val="006600"/>
          </a:solidFill>
          <a:ln>
            <a:solidFill>
              <a:srgbClr val="F7914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pc="3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ÚROK</a:t>
            </a:r>
            <a:endParaRPr lang="cs-CZ" sz="2400" b="1" spc="3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vál 9"/>
          <p:cNvSpPr/>
          <p:nvPr/>
        </p:nvSpPr>
        <p:spPr>
          <a:xfrm>
            <a:off x="6137983" y="3570701"/>
            <a:ext cx="2520280" cy="720080"/>
          </a:xfrm>
          <a:prstGeom prst="ellipse">
            <a:avLst/>
          </a:prstGeom>
          <a:solidFill>
            <a:srgbClr val="006600"/>
          </a:solidFill>
          <a:ln>
            <a:solidFill>
              <a:srgbClr val="F7914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pc="3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VALUTY</a:t>
            </a:r>
            <a:endParaRPr lang="cs-CZ" sz="2400" b="1" spc="3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vál 10"/>
          <p:cNvSpPr/>
          <p:nvPr/>
        </p:nvSpPr>
        <p:spPr>
          <a:xfrm>
            <a:off x="5295952" y="4242144"/>
            <a:ext cx="2520280" cy="720080"/>
          </a:xfrm>
          <a:prstGeom prst="ellipse">
            <a:avLst/>
          </a:prstGeom>
          <a:solidFill>
            <a:srgbClr val="006600"/>
          </a:solidFill>
          <a:ln>
            <a:solidFill>
              <a:srgbClr val="F7914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pc="3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DEVIZY</a:t>
            </a:r>
            <a:endParaRPr lang="cs-CZ" sz="2400" b="1" spc="3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433491" y="4822724"/>
            <a:ext cx="2520280" cy="720080"/>
          </a:xfrm>
          <a:prstGeom prst="ellipse">
            <a:avLst/>
          </a:prstGeom>
          <a:solidFill>
            <a:srgbClr val="006600"/>
          </a:solidFill>
          <a:ln>
            <a:solidFill>
              <a:srgbClr val="F7914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pc="3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DAŇ</a:t>
            </a:r>
            <a:endParaRPr lang="cs-CZ" sz="2400" b="1" spc="3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Ovál 12"/>
          <p:cNvSpPr/>
          <p:nvPr/>
        </p:nvSpPr>
        <p:spPr>
          <a:xfrm>
            <a:off x="971600" y="5182764"/>
            <a:ext cx="2871936" cy="720080"/>
          </a:xfrm>
          <a:prstGeom prst="ellipse">
            <a:avLst/>
          </a:prstGeom>
          <a:solidFill>
            <a:srgbClr val="006600"/>
          </a:solidFill>
          <a:ln>
            <a:solidFill>
              <a:srgbClr val="F7914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pc="3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DLUŽNÍK</a:t>
            </a:r>
            <a:endParaRPr lang="cs-CZ" sz="2400" b="1" spc="3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Ovál 13"/>
          <p:cNvSpPr/>
          <p:nvPr/>
        </p:nvSpPr>
        <p:spPr>
          <a:xfrm>
            <a:off x="144608" y="5962454"/>
            <a:ext cx="2861886" cy="720080"/>
          </a:xfrm>
          <a:prstGeom prst="ellipse">
            <a:avLst/>
          </a:prstGeom>
          <a:solidFill>
            <a:srgbClr val="006600"/>
          </a:solidFill>
          <a:ln>
            <a:solidFill>
              <a:srgbClr val="F7914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pc="3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INFLACE</a:t>
            </a:r>
            <a:endParaRPr lang="cs-CZ" sz="2400" b="1" spc="3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Ovál 14"/>
          <p:cNvSpPr/>
          <p:nvPr/>
        </p:nvSpPr>
        <p:spPr>
          <a:xfrm>
            <a:off x="5774612" y="5790196"/>
            <a:ext cx="3247022" cy="1080120"/>
          </a:xfrm>
          <a:prstGeom prst="ellipse">
            <a:avLst/>
          </a:prstGeom>
          <a:solidFill>
            <a:srgbClr val="006600"/>
          </a:solidFill>
          <a:ln>
            <a:solidFill>
              <a:srgbClr val="F7914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pc="3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ÚROKOVÁ MÍRA</a:t>
            </a:r>
            <a:endParaRPr lang="cs-CZ" sz="2400" b="1" spc="3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Ovál 15"/>
          <p:cNvSpPr/>
          <p:nvPr/>
        </p:nvSpPr>
        <p:spPr>
          <a:xfrm>
            <a:off x="3250238" y="5910514"/>
            <a:ext cx="2863552" cy="720080"/>
          </a:xfrm>
          <a:prstGeom prst="ellipse">
            <a:avLst/>
          </a:prstGeom>
          <a:solidFill>
            <a:srgbClr val="006600"/>
          </a:solidFill>
          <a:ln>
            <a:solidFill>
              <a:srgbClr val="F7914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pc="3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VĚŘITEL</a:t>
            </a:r>
            <a:endParaRPr lang="cs-CZ" sz="2400" b="1" spc="3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Ovál 16"/>
          <p:cNvSpPr/>
          <p:nvPr/>
        </p:nvSpPr>
        <p:spPr>
          <a:xfrm>
            <a:off x="6543191" y="4979380"/>
            <a:ext cx="2520280" cy="720080"/>
          </a:xfrm>
          <a:prstGeom prst="ellipse">
            <a:avLst/>
          </a:prstGeom>
          <a:solidFill>
            <a:srgbClr val="006600"/>
          </a:solidFill>
          <a:ln>
            <a:solidFill>
              <a:srgbClr val="F7914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pc="3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AKCIE</a:t>
            </a:r>
            <a:endParaRPr lang="cs-CZ" sz="2400" b="1" spc="3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21065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E9C4E"/>
            </a:gs>
            <a:gs pos="54000">
              <a:srgbClr val="CCCB98"/>
            </a:gs>
            <a:gs pos="99000">
              <a:srgbClr val="FAFAF4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FINANČNÍ MATEMATIKA</a:t>
            </a:r>
            <a:br>
              <a:rPr lang="cs-CZ" sz="4000" dirty="0" smtClean="0"/>
            </a:br>
            <a:r>
              <a:rPr lang="cs-CZ" sz="4000" dirty="0" smtClean="0"/>
              <a:t>základní pojmy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3508" y="1692639"/>
            <a:ext cx="885698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dirty="0" smtClean="0"/>
              <a:t>Finanční </a:t>
            </a:r>
            <a:r>
              <a:rPr lang="cs-CZ" sz="2800" dirty="0"/>
              <a:t>matematika je plná pojmů. </a:t>
            </a:r>
            <a:endParaRPr lang="cs-CZ" sz="2800" dirty="0" smtClean="0"/>
          </a:p>
          <a:p>
            <a:pPr algn="ctr">
              <a:lnSpc>
                <a:spcPct val="150000"/>
              </a:lnSpc>
            </a:pPr>
            <a:r>
              <a:rPr lang="cs-CZ" sz="2800" dirty="0" smtClean="0"/>
              <a:t>Některé </a:t>
            </a:r>
            <a:r>
              <a:rPr lang="cs-CZ" sz="2800" dirty="0"/>
              <a:t>finanční pojmy se používají i v běžné řeči. </a:t>
            </a:r>
            <a:endParaRPr lang="cs-CZ" sz="2800" dirty="0" smtClean="0"/>
          </a:p>
          <a:p>
            <a:pPr algn="ctr">
              <a:lnSpc>
                <a:spcPct val="150000"/>
              </a:lnSpc>
            </a:pPr>
            <a:r>
              <a:rPr lang="cs-CZ" sz="2800" dirty="0" smtClean="0"/>
              <a:t>Ale </a:t>
            </a:r>
            <a:r>
              <a:rPr lang="cs-CZ" sz="2800" dirty="0"/>
              <a:t>vyznáte se v jejich pravých významech</a:t>
            </a:r>
            <a:r>
              <a:rPr lang="cs-CZ" sz="2800" dirty="0" smtClean="0"/>
              <a:t>? </a:t>
            </a:r>
          </a:p>
          <a:p>
            <a:pPr algn="ctr">
              <a:lnSpc>
                <a:spcPct val="150000"/>
              </a:lnSpc>
            </a:pPr>
            <a:r>
              <a:rPr lang="cs-CZ" sz="2800" dirty="0" smtClean="0"/>
              <a:t>Dokážete </a:t>
            </a:r>
            <a:r>
              <a:rPr lang="cs-CZ" sz="2800" dirty="0"/>
              <a:t>se v nich orientovat? </a:t>
            </a:r>
            <a:endParaRPr lang="cs-CZ" sz="2800" dirty="0" smtClean="0"/>
          </a:p>
          <a:p>
            <a:pPr algn="ctr">
              <a:lnSpc>
                <a:spcPct val="150000"/>
              </a:lnSpc>
            </a:pPr>
            <a:endParaRPr lang="cs-CZ" sz="2800" b="1" dirty="0" smtClean="0"/>
          </a:p>
          <a:p>
            <a:pPr algn="ctr">
              <a:lnSpc>
                <a:spcPct val="150000"/>
              </a:lnSpc>
            </a:pPr>
            <a:r>
              <a:rPr lang="cs-CZ" sz="2800" b="1" dirty="0" smtClean="0"/>
              <a:t>Otestujte se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145727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E9C4E"/>
            </a:gs>
            <a:gs pos="54000">
              <a:srgbClr val="CCCB98"/>
            </a:gs>
            <a:gs pos="99000">
              <a:srgbClr val="FAFAF4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84731" y="1922512"/>
            <a:ext cx="8779757" cy="4752528"/>
          </a:xfrm>
          <a:prstGeom prst="rect">
            <a:avLst/>
          </a:prstGeom>
          <a:gradFill flip="none" rotWithShape="1">
            <a:gsLst>
              <a:gs pos="0">
                <a:srgbClr val="DCEBF5"/>
              </a:gs>
              <a:gs pos="8000">
                <a:srgbClr val="83A7C3"/>
              </a:gs>
              <a:gs pos="13000">
                <a:srgbClr val="768FB9"/>
              </a:gs>
              <a:gs pos="21001">
                <a:srgbClr val="83A7C3"/>
              </a:gs>
              <a:gs pos="52000">
                <a:srgbClr val="FFFFFF"/>
              </a:gs>
              <a:gs pos="56000">
                <a:srgbClr val="9C6563"/>
              </a:gs>
              <a:gs pos="61000">
                <a:srgbClr val="80302D"/>
              </a:gs>
              <a:gs pos="78000">
                <a:srgbClr val="C0524E"/>
              </a:gs>
              <a:gs pos="94000">
                <a:srgbClr val="EBDAD4"/>
              </a:gs>
              <a:gs pos="100000">
                <a:srgbClr val="55261C"/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r>
              <a:rPr lang="cs-CZ" sz="2400" b="1" dirty="0" smtClean="0">
                <a:solidFill>
                  <a:srgbClr val="CC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Co </a:t>
            </a:r>
            <a:r>
              <a:rPr lang="cs-CZ" sz="2400" b="1" dirty="0">
                <a:solidFill>
                  <a:srgbClr val="CC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je pro vás nejvýhodnější udělat s penězi, které jste dostali pod stromeček</a:t>
            </a:r>
            <a:r>
              <a:rPr lang="cs-CZ" sz="2400" b="1" dirty="0" smtClean="0">
                <a:solidFill>
                  <a:srgbClr val="CC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?</a:t>
            </a: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006600"/>
              </a:solidFill>
              <a:cs typeface="Arial" charset="0"/>
            </a:endParaRP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dirty="0" smtClean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lvl="0" eaLnBrk="0" fontAlgn="base" hangingPunct="0">
              <a:spcBef>
                <a:spcPts val="600"/>
              </a:spcBef>
              <a:spcAft>
                <a:spcPts val="600"/>
              </a:spcAft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a</a:t>
            </a:r>
            <a:r>
              <a:rPr lang="cs-CZ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) Přispět jimi na snížení státního dluhu. </a:t>
            </a:r>
          </a:p>
          <a:p>
            <a:pPr lvl="0" eaLnBrk="0" fontAlgn="base" hangingPunct="0">
              <a:spcBef>
                <a:spcPts val="600"/>
              </a:spcBef>
              <a:spcAft>
                <a:spcPts val="600"/>
              </a:spcAft>
            </a:pPr>
            <a:r>
              <a:rPr lang="cs-CZ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b) Uložit je na spořicí účet. </a:t>
            </a:r>
          </a:p>
          <a:p>
            <a:pPr lvl="0" eaLnBrk="0" fontAlgn="base" hangingPunct="0">
              <a:spcBef>
                <a:spcPts val="600"/>
              </a:spcBef>
              <a:spcAft>
                <a:spcPts val="600"/>
              </a:spcAft>
            </a:pPr>
            <a:r>
              <a:rPr lang="cs-CZ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c) Utratit je v povánočních slevách. </a:t>
            </a:r>
          </a:p>
        </p:txBody>
      </p:sp>
      <p:sp>
        <p:nvSpPr>
          <p:cNvPr id="3" name="Pěticípá hvězda 2"/>
          <p:cNvSpPr/>
          <p:nvPr/>
        </p:nvSpPr>
        <p:spPr>
          <a:xfrm>
            <a:off x="3832201" y="1376772"/>
            <a:ext cx="1512168" cy="1080120"/>
          </a:xfrm>
          <a:prstGeom prst="star5">
            <a:avLst>
              <a:gd name="adj" fmla="val 24899"/>
              <a:gd name="hf" fmla="val 105146"/>
              <a:gd name="vf" fmla="val 110557"/>
            </a:avLst>
          </a:prstGeom>
          <a:solidFill>
            <a:srgbClr val="85312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4400" b="1" dirty="0" smtClean="0">
                <a:solidFill>
                  <a:srgbClr val="CC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4400" b="1" dirty="0">
              <a:solidFill>
                <a:srgbClr val="CCFF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2075" name="DefaultOcx" r:id="rId2" imgW="1371600" imgH="304920"/>
        </mc:Choice>
        <mc:Fallback>
          <p:control name="DefaultOcx" r:id="rId2" imgW="1371600" imgH="30492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076" name="HTMLOption1" r:id="rId3" imgW="1371600" imgH="304920"/>
        </mc:Choice>
        <mc:Fallback>
          <p:control name="HTMLOption1" r:id="rId3" imgW="1371600" imgH="304920">
            <p:pic>
              <p:nvPicPr>
                <p:cNvPr id="0" name="HTMLOption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077" name="HTMLOption2" r:id="rId4" imgW="1371600" imgH="304920"/>
        </mc:Choice>
        <mc:Fallback>
          <p:control name="HTMLOption2" r:id="rId4" imgW="1371600" imgH="304920">
            <p:pic>
              <p:nvPicPr>
                <p:cNvPr id="0" name="HTMLOption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1160671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3399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3399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allAtOnce" animBg="1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E9C4E"/>
            </a:gs>
            <a:gs pos="54000">
              <a:srgbClr val="CCCB98"/>
            </a:gs>
            <a:gs pos="99000">
              <a:srgbClr val="FAFAF4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84731" y="1916832"/>
            <a:ext cx="8779757" cy="4752528"/>
          </a:xfrm>
          <a:prstGeom prst="rect">
            <a:avLst/>
          </a:prstGeom>
          <a:gradFill flip="none" rotWithShape="1">
            <a:gsLst>
              <a:gs pos="0">
                <a:srgbClr val="DCEBF5"/>
              </a:gs>
              <a:gs pos="8000">
                <a:srgbClr val="83A7C3"/>
              </a:gs>
              <a:gs pos="13000">
                <a:srgbClr val="768FB9"/>
              </a:gs>
              <a:gs pos="21001">
                <a:srgbClr val="83A7C3"/>
              </a:gs>
              <a:gs pos="52000">
                <a:srgbClr val="FFFFFF"/>
              </a:gs>
              <a:gs pos="56000">
                <a:srgbClr val="9C6563"/>
              </a:gs>
              <a:gs pos="61000">
                <a:srgbClr val="80302D"/>
              </a:gs>
              <a:gs pos="78000">
                <a:srgbClr val="C0524E"/>
              </a:gs>
              <a:gs pos="94000">
                <a:srgbClr val="EBDAD4"/>
              </a:gs>
              <a:gs pos="100000">
                <a:srgbClr val="55261C"/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 </a:t>
            </a:r>
            <a:r>
              <a:rPr lang="cs-CZ" sz="2400" b="1" dirty="0">
                <a:solidFill>
                  <a:srgbClr val="CC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Víte, co je likvidita?</a:t>
            </a: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a) </a:t>
            </a: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Zbraň </a:t>
            </a:r>
            <a:r>
              <a:rPr lang="cs-CZ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hromadného ničení. 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Souhrnný název pro pohyb finančních prostředků. 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Momentální schopnost uhradit splatné závazky. </a:t>
            </a:r>
          </a:p>
        </p:txBody>
      </p:sp>
      <p:sp>
        <p:nvSpPr>
          <p:cNvPr id="3" name="Pěticípá hvězda 2"/>
          <p:cNvSpPr/>
          <p:nvPr/>
        </p:nvSpPr>
        <p:spPr>
          <a:xfrm>
            <a:off x="3832201" y="1376772"/>
            <a:ext cx="1512168" cy="1080120"/>
          </a:xfrm>
          <a:prstGeom prst="star5">
            <a:avLst>
              <a:gd name="adj" fmla="val 24899"/>
              <a:gd name="hf" fmla="val 105146"/>
              <a:gd name="vf" fmla="val 110557"/>
            </a:avLst>
          </a:prstGeom>
          <a:solidFill>
            <a:srgbClr val="85312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4400" b="1" dirty="0" smtClean="0">
                <a:solidFill>
                  <a:srgbClr val="CC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4400" b="1" dirty="0">
              <a:solidFill>
                <a:srgbClr val="CCFF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2308" name="DefaultOcx" r:id="rId2" imgW="1371600" imgH="304920"/>
        </mc:Choice>
        <mc:Fallback>
          <p:control name="DefaultOcx" r:id="rId2" imgW="1371600" imgH="30492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2309" name="HTMLOption1" r:id="rId3" imgW="1371600" imgH="304920"/>
        </mc:Choice>
        <mc:Fallback>
          <p:control name="HTMLOption1" r:id="rId3" imgW="1371600" imgH="304920">
            <p:pic>
              <p:nvPicPr>
                <p:cNvPr id="0" name="HTMLOption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2310" name="HTMLOption2" r:id="rId4" imgW="1371600" imgH="304920"/>
        </mc:Choice>
        <mc:Fallback>
          <p:control name="HTMLOption2" r:id="rId4" imgW="1371600" imgH="304920">
            <p:pic>
              <p:nvPicPr>
                <p:cNvPr id="0" name="HTMLOption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3445270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3399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3399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4" grpId="1" uiExpand="1" build="allAtOnce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E9C4E"/>
            </a:gs>
            <a:gs pos="54000">
              <a:srgbClr val="CCCB98"/>
            </a:gs>
            <a:gs pos="99000">
              <a:srgbClr val="FAFAF4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84731" y="1916832"/>
            <a:ext cx="8779757" cy="4752528"/>
          </a:xfrm>
          <a:prstGeom prst="rect">
            <a:avLst/>
          </a:prstGeom>
          <a:gradFill flip="none" rotWithShape="1">
            <a:gsLst>
              <a:gs pos="0">
                <a:srgbClr val="DCEBF5"/>
              </a:gs>
              <a:gs pos="8000">
                <a:srgbClr val="83A7C3"/>
              </a:gs>
              <a:gs pos="13000">
                <a:srgbClr val="768FB9"/>
              </a:gs>
              <a:gs pos="21001">
                <a:srgbClr val="83A7C3"/>
              </a:gs>
              <a:gs pos="52000">
                <a:srgbClr val="FFFFFF"/>
              </a:gs>
              <a:gs pos="56000">
                <a:srgbClr val="9C6563"/>
              </a:gs>
              <a:gs pos="61000">
                <a:srgbClr val="80302D"/>
              </a:gs>
              <a:gs pos="78000">
                <a:srgbClr val="C0524E"/>
              </a:gs>
              <a:gs pos="94000">
                <a:srgbClr val="EBDAD4"/>
              </a:gs>
              <a:gs pos="100000">
                <a:srgbClr val="55261C"/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 </a:t>
            </a:r>
            <a:r>
              <a:rPr lang="cs-CZ" sz="2400" b="1" dirty="0">
                <a:solidFill>
                  <a:srgbClr val="CC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podle vás </a:t>
            </a:r>
            <a:r>
              <a:rPr lang="cs-CZ" sz="2400" b="1" dirty="0" smtClean="0">
                <a:solidFill>
                  <a:srgbClr val="CC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inflace?</a:t>
            </a:r>
            <a:endParaRPr lang="cs-CZ" sz="2400" b="1" dirty="0">
              <a:solidFill>
                <a:srgbClr val="CCFF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006600"/>
              </a:solidFill>
              <a:cs typeface="Arial" charset="0"/>
            </a:endParaRP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006600"/>
              </a:solidFill>
              <a:cs typeface="Arial" charset="0"/>
            </a:endParaRP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006600"/>
              </a:solidFill>
              <a:cs typeface="Arial" charset="0"/>
            </a:endParaRPr>
          </a:p>
          <a:p>
            <a:pPr marL="457200" indent="-457200">
              <a:lnSpc>
                <a:spcPct val="150000"/>
              </a:lnSpc>
              <a:buAutoNum type="alphaLcParenR"/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Všeobecný růst cen v ekonomice o více než 2%. </a:t>
            </a:r>
          </a:p>
          <a:p>
            <a:pPr marL="457200" indent="-457200">
              <a:lnSpc>
                <a:spcPct val="150000"/>
              </a:lnSpc>
              <a:buAutoNum type="alphaLcParenR"/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Všeobecný růst cen v ekonomice.</a:t>
            </a:r>
          </a:p>
          <a:p>
            <a:pPr marL="457200" indent="-457200">
              <a:lnSpc>
                <a:spcPct val="150000"/>
              </a:lnSpc>
              <a:buAutoNum type="alphaLcParenR"/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Jev, kdy jsou ceny v ekonomice po určité období stabilní.  </a:t>
            </a:r>
            <a:endParaRPr lang="cs-CZ" sz="2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ěticípá hvězda 2"/>
          <p:cNvSpPr/>
          <p:nvPr/>
        </p:nvSpPr>
        <p:spPr>
          <a:xfrm>
            <a:off x="3832201" y="1376772"/>
            <a:ext cx="1512168" cy="1080120"/>
          </a:xfrm>
          <a:prstGeom prst="star5">
            <a:avLst>
              <a:gd name="adj" fmla="val 24899"/>
              <a:gd name="hf" fmla="val 105146"/>
              <a:gd name="vf" fmla="val 110557"/>
            </a:avLst>
          </a:prstGeom>
          <a:solidFill>
            <a:srgbClr val="85312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4400" b="1" dirty="0" smtClean="0">
                <a:solidFill>
                  <a:srgbClr val="CC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4400" b="1" dirty="0">
              <a:solidFill>
                <a:srgbClr val="CCFF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3332" name="DefaultOcx" r:id="rId2" imgW="1371600" imgH="304920"/>
        </mc:Choice>
        <mc:Fallback>
          <p:control name="DefaultOcx" r:id="rId2" imgW="1371600" imgH="30492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3333" name="HTMLOption1" r:id="rId3" imgW="1371600" imgH="304920"/>
        </mc:Choice>
        <mc:Fallback>
          <p:control name="HTMLOption1" r:id="rId3" imgW="1371600" imgH="304920">
            <p:pic>
              <p:nvPicPr>
                <p:cNvPr id="0" name="HTMLOption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3334" name="HTMLOption2" r:id="rId4" imgW="1371600" imgH="304920"/>
        </mc:Choice>
        <mc:Fallback>
          <p:control name="HTMLOption2" r:id="rId4" imgW="1371600" imgH="304920">
            <p:pic>
              <p:nvPicPr>
                <p:cNvPr id="0" name="HTMLOption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3278102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3810"/>
                                  </p:iterate>
                                  <p:childTnLst>
                                    <p:set>
                                      <p:cBhvr override="childStyl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3399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3399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4" grpId="1" uiExpand="1" build="allAtOnce"/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E9C4E"/>
            </a:gs>
            <a:gs pos="54000">
              <a:srgbClr val="CCCB98"/>
            </a:gs>
            <a:gs pos="99000">
              <a:srgbClr val="FAFAF4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84731" y="1916832"/>
            <a:ext cx="8779757" cy="4752528"/>
          </a:xfrm>
          <a:prstGeom prst="rect">
            <a:avLst/>
          </a:prstGeom>
          <a:gradFill flip="none" rotWithShape="1">
            <a:gsLst>
              <a:gs pos="0">
                <a:srgbClr val="DCEBF5"/>
              </a:gs>
              <a:gs pos="8000">
                <a:srgbClr val="83A7C3"/>
              </a:gs>
              <a:gs pos="13000">
                <a:srgbClr val="768FB9"/>
              </a:gs>
              <a:gs pos="21001">
                <a:srgbClr val="83A7C3"/>
              </a:gs>
              <a:gs pos="52000">
                <a:srgbClr val="FFFFFF"/>
              </a:gs>
              <a:gs pos="56000">
                <a:srgbClr val="9C6563"/>
              </a:gs>
              <a:gs pos="61000">
                <a:srgbClr val="80302D"/>
              </a:gs>
              <a:gs pos="78000">
                <a:srgbClr val="C0524E"/>
              </a:gs>
              <a:gs pos="94000">
                <a:srgbClr val="EBDAD4"/>
              </a:gs>
              <a:gs pos="100000">
                <a:srgbClr val="55261C"/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 </a:t>
            </a:r>
            <a:r>
              <a:rPr lang="cs-CZ" sz="2400" b="1" dirty="0">
                <a:solidFill>
                  <a:srgbClr val="CC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Bankomat </a:t>
            </a:r>
            <a:r>
              <a:rPr lang="cs-CZ" sz="2400" b="1" dirty="0" smtClean="0">
                <a:solidFill>
                  <a:srgbClr val="CC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je:</a:t>
            </a:r>
            <a:endParaRPr lang="cs-CZ" sz="2400" b="1" dirty="0">
              <a:solidFill>
                <a:srgbClr val="CCFF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006600"/>
              </a:solidFill>
              <a:cs typeface="Arial" charset="0"/>
            </a:endParaRP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006600"/>
              </a:solidFill>
              <a:cs typeface="Arial" charset="0"/>
            </a:endParaRP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lphaLcParenR"/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Čtecí </a:t>
            </a:r>
            <a:r>
              <a:rPr lang="cs-CZ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přístroj pro zjištění ceny výrobku umístěný </a:t>
            </a: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</a:t>
            </a:r>
            <a:r>
              <a:rPr lang="cs-CZ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pokladen.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lphaLcParenR"/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Zařízení ke zjištění kreditu mobilního telefonu.</a:t>
            </a:r>
            <a:endParaRPr lang="cs-CZ" sz="2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lphaLcParenR"/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Zařízení</a:t>
            </a:r>
            <a:r>
              <a:rPr lang="cs-CZ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které umožňuje výběr hotovosti prostřednictvím debetní nebo kreditní karty. </a:t>
            </a: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ěticípá hvězda 2"/>
          <p:cNvSpPr/>
          <p:nvPr/>
        </p:nvSpPr>
        <p:spPr>
          <a:xfrm>
            <a:off x="3832201" y="1376772"/>
            <a:ext cx="1512168" cy="1080120"/>
          </a:xfrm>
          <a:prstGeom prst="star5">
            <a:avLst>
              <a:gd name="adj" fmla="val 24899"/>
              <a:gd name="hf" fmla="val 105146"/>
              <a:gd name="vf" fmla="val 110557"/>
            </a:avLst>
          </a:prstGeom>
          <a:solidFill>
            <a:srgbClr val="85312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4400" b="1" dirty="0" smtClean="0">
                <a:solidFill>
                  <a:srgbClr val="CC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4400" b="1" dirty="0">
              <a:solidFill>
                <a:srgbClr val="CCFF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4356" name="DefaultOcx" r:id="rId2" imgW="1371600" imgH="304920"/>
        </mc:Choice>
        <mc:Fallback>
          <p:control name="DefaultOcx" r:id="rId2" imgW="1371600" imgH="30492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4357" name="HTMLOption1" r:id="rId3" imgW="1371600" imgH="304920"/>
        </mc:Choice>
        <mc:Fallback>
          <p:control name="HTMLOption1" r:id="rId3" imgW="1371600" imgH="304920">
            <p:pic>
              <p:nvPicPr>
                <p:cNvPr id="0" name="HTMLOption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4358" name="HTMLOption2" r:id="rId4" imgW="1371600" imgH="304920"/>
        </mc:Choice>
        <mc:Fallback>
          <p:control name="HTMLOption2" r:id="rId4" imgW="1371600" imgH="304920">
            <p:pic>
              <p:nvPicPr>
                <p:cNvPr id="0" name="HTMLOption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128067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mph" presetSubtype="0" fill="hold" grpId="1" nodeType="clickEffect">
                                  <p:stCondLst>
                                    <p:cond delay="40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3399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3399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4" grpId="1" uiExpand="1" build="allAtOnce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E9C4E"/>
            </a:gs>
            <a:gs pos="54000">
              <a:srgbClr val="CCCB98"/>
            </a:gs>
            <a:gs pos="99000">
              <a:srgbClr val="FAFAF4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8406" y="1917932"/>
            <a:ext cx="8779757" cy="4752528"/>
          </a:xfrm>
          <a:prstGeom prst="rect">
            <a:avLst/>
          </a:prstGeom>
          <a:gradFill flip="none" rotWithShape="1">
            <a:gsLst>
              <a:gs pos="0">
                <a:srgbClr val="DCEBF5"/>
              </a:gs>
              <a:gs pos="8000">
                <a:srgbClr val="83A7C3"/>
              </a:gs>
              <a:gs pos="13000">
                <a:srgbClr val="768FB9"/>
              </a:gs>
              <a:gs pos="21001">
                <a:srgbClr val="83A7C3"/>
              </a:gs>
              <a:gs pos="52000">
                <a:srgbClr val="FFFFFF"/>
              </a:gs>
              <a:gs pos="56000">
                <a:srgbClr val="9C6563"/>
              </a:gs>
              <a:gs pos="61000">
                <a:srgbClr val="80302D"/>
              </a:gs>
              <a:gs pos="78000">
                <a:srgbClr val="C0524E"/>
              </a:gs>
              <a:gs pos="94000">
                <a:srgbClr val="EBDAD4"/>
              </a:gs>
              <a:gs pos="100000">
                <a:srgbClr val="55261C"/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r>
              <a:rPr lang="cs-CZ" sz="2400" b="1" dirty="0" smtClean="0">
                <a:solidFill>
                  <a:srgbClr val="CC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 </a:t>
            </a:r>
            <a:r>
              <a:rPr lang="cs-CZ" sz="2400" b="1" dirty="0">
                <a:solidFill>
                  <a:srgbClr val="CC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Víte, co je exekuce?</a:t>
            </a: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006600"/>
              </a:solidFill>
              <a:cs typeface="Arial" charset="0"/>
            </a:endParaRP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006600"/>
              </a:solidFill>
              <a:cs typeface="Arial" charset="0"/>
            </a:endParaRP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006600"/>
              </a:solidFill>
              <a:cs typeface="Arial" charset="0"/>
            </a:endParaRP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lphaLcParenR"/>
            </a:pPr>
            <a:r>
              <a:rPr lang="cs-CZ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Rychlá a účinná ochrana věřitelových práv.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lphaLcParenR"/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Výkonná </a:t>
            </a:r>
            <a:r>
              <a:rPr lang="cs-CZ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moc, vláda. </a:t>
            </a:r>
            <a:endParaRPr lang="cs-CZ" sz="24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lphaLcParenR"/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Zánik</a:t>
            </a:r>
            <a:r>
              <a:rPr lang="cs-CZ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smrt. </a:t>
            </a:r>
          </a:p>
        </p:txBody>
      </p:sp>
      <p:sp>
        <p:nvSpPr>
          <p:cNvPr id="3" name="Pěticípá hvězda 2"/>
          <p:cNvSpPr/>
          <p:nvPr/>
        </p:nvSpPr>
        <p:spPr>
          <a:xfrm>
            <a:off x="3832201" y="1376772"/>
            <a:ext cx="1512168" cy="1080120"/>
          </a:xfrm>
          <a:prstGeom prst="star5">
            <a:avLst>
              <a:gd name="adj" fmla="val 24899"/>
              <a:gd name="hf" fmla="val 105146"/>
              <a:gd name="vf" fmla="val 110557"/>
            </a:avLst>
          </a:prstGeom>
          <a:solidFill>
            <a:srgbClr val="85312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4400" b="1" dirty="0" smtClean="0">
                <a:solidFill>
                  <a:srgbClr val="CC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4400" b="1" dirty="0">
              <a:solidFill>
                <a:srgbClr val="CCFF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5380" name="DefaultOcx" r:id="rId2" imgW="1371600" imgH="304920"/>
        </mc:Choice>
        <mc:Fallback>
          <p:control name="DefaultOcx" r:id="rId2" imgW="1371600" imgH="30492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5381" name="HTMLOption1" r:id="rId3" imgW="1371600" imgH="304920"/>
        </mc:Choice>
        <mc:Fallback>
          <p:control name="HTMLOption1" r:id="rId3" imgW="1371600" imgH="304920">
            <p:pic>
              <p:nvPicPr>
                <p:cNvPr id="0" name="HTMLOption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5382" name="HTMLOption2" r:id="rId4" imgW="1371600" imgH="304920"/>
        </mc:Choice>
        <mc:Fallback>
          <p:control name="HTMLOption2" r:id="rId4" imgW="1371600" imgH="304920">
            <p:pic>
              <p:nvPicPr>
                <p:cNvPr id="0" name="HTMLOption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205178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3399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3399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4" grpId="1" uiExpand="1" build="allAtOnce"/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E9C4E"/>
            </a:gs>
            <a:gs pos="54000">
              <a:srgbClr val="CCCB98"/>
            </a:gs>
            <a:gs pos="99000">
              <a:srgbClr val="FAFAF4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8406" y="1917932"/>
            <a:ext cx="8779757" cy="4752528"/>
          </a:xfrm>
          <a:prstGeom prst="rect">
            <a:avLst/>
          </a:prstGeom>
          <a:gradFill flip="none" rotWithShape="1">
            <a:gsLst>
              <a:gs pos="0">
                <a:srgbClr val="DCEBF5"/>
              </a:gs>
              <a:gs pos="8000">
                <a:srgbClr val="83A7C3"/>
              </a:gs>
              <a:gs pos="13000">
                <a:srgbClr val="768FB9"/>
              </a:gs>
              <a:gs pos="21001">
                <a:srgbClr val="83A7C3"/>
              </a:gs>
              <a:gs pos="52000">
                <a:srgbClr val="FFFFFF"/>
              </a:gs>
              <a:gs pos="56000">
                <a:srgbClr val="9C6563"/>
              </a:gs>
              <a:gs pos="61000">
                <a:srgbClr val="80302D"/>
              </a:gs>
              <a:gs pos="78000">
                <a:srgbClr val="C0524E"/>
              </a:gs>
              <a:gs pos="94000">
                <a:srgbClr val="EBDAD4"/>
              </a:gs>
              <a:gs pos="100000">
                <a:srgbClr val="55261C"/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 </a:t>
            </a:r>
            <a:r>
              <a:rPr lang="cs-CZ" sz="2400" b="1" dirty="0">
                <a:solidFill>
                  <a:srgbClr val="CC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podle vás bankrot?</a:t>
            </a:r>
          </a:p>
          <a:p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006600"/>
              </a:solidFill>
              <a:cs typeface="Arial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 </a:t>
            </a:r>
            <a:r>
              <a:rPr lang="cs-CZ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bankovního účtu tři dny před výplatou. 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právního hlediska neschopnost dlužníka platit své dluhy. 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Totální výpadek </a:t>
            </a: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energie</a:t>
            </a:r>
            <a:r>
              <a:rPr lang="cs-CZ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</a:p>
        </p:txBody>
      </p:sp>
      <p:sp>
        <p:nvSpPr>
          <p:cNvPr id="3" name="Pěticípá hvězda 2"/>
          <p:cNvSpPr/>
          <p:nvPr/>
        </p:nvSpPr>
        <p:spPr>
          <a:xfrm>
            <a:off x="3832201" y="1376772"/>
            <a:ext cx="1512168" cy="1080120"/>
          </a:xfrm>
          <a:prstGeom prst="star5">
            <a:avLst>
              <a:gd name="adj" fmla="val 24899"/>
              <a:gd name="hf" fmla="val 105146"/>
              <a:gd name="vf" fmla="val 110557"/>
            </a:avLst>
          </a:prstGeom>
          <a:solidFill>
            <a:srgbClr val="85312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4400" b="1" dirty="0" smtClean="0">
                <a:solidFill>
                  <a:srgbClr val="CC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endParaRPr lang="cs-CZ" sz="4400" b="1" dirty="0">
              <a:solidFill>
                <a:srgbClr val="CCFF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6404" name="DefaultOcx" r:id="rId2" imgW="1371600" imgH="304920"/>
        </mc:Choice>
        <mc:Fallback>
          <p:control name="DefaultOcx" r:id="rId2" imgW="1371600" imgH="30492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6405" name="HTMLOption1" r:id="rId3" imgW="1371600" imgH="304920"/>
        </mc:Choice>
        <mc:Fallback>
          <p:control name="HTMLOption1" r:id="rId3" imgW="1371600" imgH="304920">
            <p:pic>
              <p:nvPicPr>
                <p:cNvPr id="0" name="HTMLOption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6406" name="HTMLOption2" r:id="rId4" imgW="1371600" imgH="304920"/>
        </mc:Choice>
        <mc:Fallback>
          <p:control name="HTMLOption2" r:id="rId4" imgW="1371600" imgH="304920">
            <p:pic>
              <p:nvPicPr>
                <p:cNvPr id="0" name="HTMLOption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2091633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3399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3399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4" grpId="1" uiExpand="1" build="allAtOnce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E9C4E"/>
            </a:gs>
            <a:gs pos="54000">
              <a:srgbClr val="CCCB98"/>
            </a:gs>
            <a:gs pos="99000">
              <a:srgbClr val="FAFAF4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8406" y="1917932"/>
            <a:ext cx="8779757" cy="4752528"/>
          </a:xfrm>
          <a:prstGeom prst="rect">
            <a:avLst/>
          </a:prstGeom>
          <a:gradFill flip="none" rotWithShape="1">
            <a:gsLst>
              <a:gs pos="0">
                <a:srgbClr val="DCEBF5"/>
              </a:gs>
              <a:gs pos="8000">
                <a:srgbClr val="83A7C3"/>
              </a:gs>
              <a:gs pos="13000">
                <a:srgbClr val="768FB9"/>
              </a:gs>
              <a:gs pos="21001">
                <a:srgbClr val="83A7C3"/>
              </a:gs>
              <a:gs pos="52000">
                <a:srgbClr val="FFFFFF"/>
              </a:gs>
              <a:gs pos="56000">
                <a:srgbClr val="9C6563"/>
              </a:gs>
              <a:gs pos="61000">
                <a:srgbClr val="80302D"/>
              </a:gs>
              <a:gs pos="78000">
                <a:srgbClr val="C0524E"/>
              </a:gs>
              <a:gs pos="94000">
                <a:srgbClr val="EBDAD4"/>
              </a:gs>
              <a:gs pos="100000">
                <a:srgbClr val="55261C"/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 </a:t>
            </a:r>
            <a:r>
              <a:rPr lang="cs-CZ" sz="2400" b="1" dirty="0">
                <a:solidFill>
                  <a:srgbClr val="CC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podle vás anuita?</a:t>
            </a:r>
          </a:p>
          <a:p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006600"/>
              </a:solidFill>
              <a:cs typeface="Arial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Stručná charakteristika literárního díla. 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Pravidelná </a:t>
            </a:r>
            <a:r>
              <a:rPr lang="cs-CZ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splátka v konstantní výši. 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Označení </a:t>
            </a:r>
            <a:r>
              <a:rPr lang="cs-CZ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letopočtu po narození Krista. </a:t>
            </a:r>
          </a:p>
        </p:txBody>
      </p:sp>
      <p:sp>
        <p:nvSpPr>
          <p:cNvPr id="3" name="Pěticípá hvězda 2"/>
          <p:cNvSpPr/>
          <p:nvPr/>
        </p:nvSpPr>
        <p:spPr>
          <a:xfrm>
            <a:off x="3832201" y="1376772"/>
            <a:ext cx="1512168" cy="1080120"/>
          </a:xfrm>
          <a:prstGeom prst="star5">
            <a:avLst>
              <a:gd name="adj" fmla="val 24899"/>
              <a:gd name="hf" fmla="val 105146"/>
              <a:gd name="vf" fmla="val 110557"/>
            </a:avLst>
          </a:prstGeom>
          <a:solidFill>
            <a:srgbClr val="85312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4400" b="1" dirty="0" smtClean="0">
                <a:solidFill>
                  <a:srgbClr val="CC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endParaRPr lang="cs-CZ" sz="4400" b="1" dirty="0">
              <a:solidFill>
                <a:srgbClr val="CCFF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7428" name="DefaultOcx" r:id="rId2" imgW="1371600" imgH="304920"/>
        </mc:Choice>
        <mc:Fallback>
          <p:control name="DefaultOcx" r:id="rId2" imgW="1371600" imgH="30492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7429" name="HTMLOption1" r:id="rId3" imgW="1371600" imgH="304920"/>
        </mc:Choice>
        <mc:Fallback>
          <p:control name="HTMLOption1" r:id="rId3" imgW="1371600" imgH="304920">
            <p:pic>
              <p:nvPicPr>
                <p:cNvPr id="0" name="HTMLOption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7430" name="HTMLOption2" r:id="rId4" imgW="1371600" imgH="304920"/>
        </mc:Choice>
        <mc:Fallback>
          <p:control name="HTMLOption2" r:id="rId4" imgW="1371600" imgH="304920">
            <p:pic>
              <p:nvPicPr>
                <p:cNvPr id="0" name="HTMLOption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691800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3399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3399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4" grpId="1" uiExpand="1" build="allAtOnce"/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E9C4E"/>
            </a:gs>
            <a:gs pos="54000">
              <a:srgbClr val="CCCB98"/>
            </a:gs>
            <a:gs pos="99000">
              <a:srgbClr val="FAFAF4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1332" y="1916832"/>
            <a:ext cx="8779757" cy="4752528"/>
          </a:xfrm>
          <a:prstGeom prst="rect">
            <a:avLst/>
          </a:prstGeom>
          <a:gradFill flip="none" rotWithShape="1">
            <a:gsLst>
              <a:gs pos="0">
                <a:srgbClr val="DCEBF5"/>
              </a:gs>
              <a:gs pos="8000">
                <a:srgbClr val="83A7C3"/>
              </a:gs>
              <a:gs pos="13000">
                <a:srgbClr val="768FB9"/>
              </a:gs>
              <a:gs pos="21001">
                <a:srgbClr val="83A7C3"/>
              </a:gs>
              <a:gs pos="52000">
                <a:srgbClr val="FFFFFF"/>
              </a:gs>
              <a:gs pos="56000">
                <a:srgbClr val="9C6563"/>
              </a:gs>
              <a:gs pos="61000">
                <a:srgbClr val="80302D"/>
              </a:gs>
              <a:gs pos="78000">
                <a:srgbClr val="C0524E"/>
              </a:gs>
              <a:gs pos="94000">
                <a:srgbClr val="EBDAD4"/>
              </a:gs>
              <a:gs pos="100000">
                <a:srgbClr val="55261C"/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 </a:t>
            </a:r>
            <a:r>
              <a:rPr lang="cs-CZ" sz="2400" b="1" dirty="0">
                <a:solidFill>
                  <a:srgbClr val="CC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Dividenda je:</a:t>
            </a:r>
          </a:p>
          <a:p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006600"/>
              </a:solidFill>
              <a:cs typeface="Arial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 </a:t>
            </a:r>
            <a:r>
              <a:rPr lang="cs-CZ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nebankovního úvěru. 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Podíl </a:t>
            </a:r>
            <a:r>
              <a:rPr lang="cs-CZ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zisku akciové společnosti.</a:t>
            </a:r>
            <a:r>
              <a:rPr lang="cs-CZ" sz="2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 </a:t>
            </a:r>
            <a:r>
              <a:rPr lang="cs-CZ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elektronické součástky. </a:t>
            </a:r>
          </a:p>
          <a:p>
            <a:pPr>
              <a:lnSpc>
                <a:spcPct val="150000"/>
              </a:lnSpc>
            </a:pP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" name="Pěticípá hvězda 2"/>
          <p:cNvSpPr/>
          <p:nvPr/>
        </p:nvSpPr>
        <p:spPr>
          <a:xfrm>
            <a:off x="3832201" y="1376772"/>
            <a:ext cx="1512168" cy="1080120"/>
          </a:xfrm>
          <a:prstGeom prst="star5">
            <a:avLst>
              <a:gd name="adj" fmla="val 24899"/>
              <a:gd name="hf" fmla="val 105146"/>
              <a:gd name="vf" fmla="val 110557"/>
            </a:avLst>
          </a:prstGeom>
          <a:solidFill>
            <a:srgbClr val="85312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4400" b="1" dirty="0" smtClean="0">
                <a:solidFill>
                  <a:srgbClr val="CC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endParaRPr lang="cs-CZ" sz="4400" b="1" dirty="0">
              <a:solidFill>
                <a:srgbClr val="CCFF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8452" name="DefaultOcx" r:id="rId2" imgW="1371600" imgH="304920"/>
        </mc:Choice>
        <mc:Fallback>
          <p:control name="DefaultOcx" r:id="rId2" imgW="1371600" imgH="30492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8453" name="HTMLOption1" r:id="rId3" imgW="1371600" imgH="304920"/>
        </mc:Choice>
        <mc:Fallback>
          <p:control name="HTMLOption1" r:id="rId3" imgW="1371600" imgH="304920">
            <p:pic>
              <p:nvPicPr>
                <p:cNvPr id="0" name="HTMLOption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8454" name="HTMLOption2" r:id="rId4" imgW="1371600" imgH="304920"/>
        </mc:Choice>
        <mc:Fallback>
          <p:control name="HTMLOption2" r:id="rId4" imgW="1371600" imgH="304920">
            <p:pic>
              <p:nvPicPr>
                <p:cNvPr id="0" name="HTMLOption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3958811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3399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3399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4" grpId="1" uiExpand="1" build="allAtOnce"/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E9C4E"/>
            </a:gs>
            <a:gs pos="54000">
              <a:srgbClr val="CCCB98"/>
            </a:gs>
            <a:gs pos="99000">
              <a:srgbClr val="FAFAF4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1332" y="1916832"/>
            <a:ext cx="8779757" cy="4752528"/>
          </a:xfrm>
          <a:prstGeom prst="rect">
            <a:avLst/>
          </a:prstGeom>
          <a:gradFill flip="none" rotWithShape="1">
            <a:gsLst>
              <a:gs pos="0">
                <a:srgbClr val="DCEBF5"/>
              </a:gs>
              <a:gs pos="8000">
                <a:srgbClr val="83A7C3"/>
              </a:gs>
              <a:gs pos="13000">
                <a:srgbClr val="768FB9"/>
              </a:gs>
              <a:gs pos="21001">
                <a:srgbClr val="83A7C3"/>
              </a:gs>
              <a:gs pos="52000">
                <a:srgbClr val="FFFFFF"/>
              </a:gs>
              <a:gs pos="56000">
                <a:srgbClr val="9C6563"/>
              </a:gs>
              <a:gs pos="61000">
                <a:srgbClr val="80302D"/>
              </a:gs>
              <a:gs pos="78000">
                <a:srgbClr val="C0524E"/>
              </a:gs>
              <a:gs pos="94000">
                <a:srgbClr val="EBDAD4"/>
              </a:gs>
              <a:gs pos="100000">
                <a:srgbClr val="55261C"/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r>
              <a:rPr lang="cs-CZ" sz="2400" b="1" dirty="0" smtClean="0">
                <a:solidFill>
                  <a:srgbClr val="CC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 </a:t>
            </a:r>
            <a:r>
              <a:rPr lang="cs-CZ" sz="2400" b="1" dirty="0">
                <a:solidFill>
                  <a:srgbClr val="CC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si myslíte, že je portfolio?</a:t>
            </a:r>
          </a:p>
          <a:p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006600"/>
              </a:solidFill>
              <a:cs typeface="Arial" charset="0"/>
            </a:endParaRP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lphaLcParenR"/>
            </a:pPr>
            <a:r>
              <a:rPr lang="cs-CZ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Souhrn všech aktiv, které jsou ve vlastnictví investora.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lphaLcParenR"/>
            </a:pPr>
            <a:r>
              <a:rPr lang="cs-CZ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Mocenský orgán v </a:t>
            </a: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říši</a:t>
            </a:r>
            <a:r>
              <a:rPr lang="cs-CZ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lphaLcParenR"/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Taška </a:t>
            </a:r>
            <a:r>
              <a:rPr lang="cs-CZ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písemnosti. </a:t>
            </a:r>
          </a:p>
          <a:p>
            <a:pPr>
              <a:lnSpc>
                <a:spcPct val="150000"/>
              </a:lnSpc>
            </a:pPr>
            <a:endParaRPr lang="cs-CZ" sz="2400" b="1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" name="Pěticípá hvězda 2"/>
          <p:cNvSpPr/>
          <p:nvPr/>
        </p:nvSpPr>
        <p:spPr>
          <a:xfrm>
            <a:off x="3832201" y="1376772"/>
            <a:ext cx="1512168" cy="1080120"/>
          </a:xfrm>
          <a:prstGeom prst="star5">
            <a:avLst>
              <a:gd name="adj" fmla="val 24899"/>
              <a:gd name="hf" fmla="val 105146"/>
              <a:gd name="vf" fmla="val 110557"/>
            </a:avLst>
          </a:prstGeom>
          <a:solidFill>
            <a:srgbClr val="85312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4400" b="1" dirty="0" smtClean="0">
                <a:solidFill>
                  <a:srgbClr val="CC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endParaRPr lang="cs-CZ" sz="4400" b="1" dirty="0">
              <a:solidFill>
                <a:srgbClr val="CCFF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9476" name="DefaultOcx" r:id="rId2" imgW="1371600" imgH="304920"/>
        </mc:Choice>
        <mc:Fallback>
          <p:control name="DefaultOcx" r:id="rId2" imgW="1371600" imgH="30492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477" name="HTMLOption1" r:id="rId3" imgW="1371600" imgH="304920"/>
        </mc:Choice>
        <mc:Fallback>
          <p:control name="HTMLOption1" r:id="rId3" imgW="1371600" imgH="304920">
            <p:pic>
              <p:nvPicPr>
                <p:cNvPr id="0" name="HTMLOption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9478" name="HTMLOption2" r:id="rId4" imgW="1371600" imgH="304920"/>
        </mc:Choice>
        <mc:Fallback>
          <p:control name="HTMLOption2" r:id="rId4" imgW="1371600" imgH="304920">
            <p:pic>
              <p:nvPicPr>
                <p:cNvPr id="0" name="HTMLOption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3518381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3399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3399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4" grpId="1" uiExpand="1" build="allAtOnce"/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E9C4E"/>
            </a:gs>
            <a:gs pos="54000">
              <a:srgbClr val="CCCB98"/>
            </a:gs>
            <a:gs pos="99000">
              <a:srgbClr val="FAFAF4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1332" y="1916832"/>
            <a:ext cx="8779757" cy="4752528"/>
          </a:xfrm>
          <a:prstGeom prst="rect">
            <a:avLst/>
          </a:prstGeom>
          <a:gradFill flip="none" rotWithShape="1">
            <a:gsLst>
              <a:gs pos="0">
                <a:srgbClr val="DCEBF5"/>
              </a:gs>
              <a:gs pos="8000">
                <a:srgbClr val="83A7C3"/>
              </a:gs>
              <a:gs pos="13000">
                <a:srgbClr val="768FB9"/>
              </a:gs>
              <a:gs pos="21001">
                <a:srgbClr val="83A7C3"/>
              </a:gs>
              <a:gs pos="52000">
                <a:srgbClr val="FFFFFF"/>
              </a:gs>
              <a:gs pos="56000">
                <a:srgbClr val="9C6563"/>
              </a:gs>
              <a:gs pos="61000">
                <a:srgbClr val="80302D"/>
              </a:gs>
              <a:gs pos="78000">
                <a:srgbClr val="C0524E"/>
              </a:gs>
              <a:gs pos="94000">
                <a:srgbClr val="EBDAD4"/>
              </a:gs>
              <a:gs pos="100000">
                <a:srgbClr val="55261C"/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r>
              <a:rPr lang="cs-CZ" sz="2400" b="1" dirty="0" smtClean="0">
                <a:solidFill>
                  <a:srgbClr val="CC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 </a:t>
            </a:r>
            <a:r>
              <a:rPr lang="cs-CZ" sz="2400" b="1" dirty="0" smtClean="0">
                <a:solidFill>
                  <a:srgbClr val="CC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druhů platných mincí máme celkem v naší zemi:</a:t>
            </a:r>
            <a:endParaRPr lang="cs-CZ" sz="2400" b="1" dirty="0">
              <a:solidFill>
                <a:srgbClr val="CCFF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 fontAlgn="base">
              <a:spcBef>
                <a:spcPts val="600"/>
              </a:spcBef>
              <a:spcAft>
                <a:spcPts val="600"/>
              </a:spcAft>
            </a:pPr>
            <a:endParaRPr lang="cs-CZ" sz="1600" b="1" dirty="0" smtClean="0">
              <a:solidFill>
                <a:srgbClr val="006600"/>
              </a:solidFill>
              <a:cs typeface="Arial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 </a:t>
            </a:r>
            <a:endParaRPr lang="cs-CZ" sz="2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šest</a:t>
            </a:r>
            <a:endParaRPr lang="cs-CZ" sz="2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devět</a:t>
            </a:r>
            <a:endParaRPr lang="cs-CZ" sz="2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150000"/>
              </a:lnSpc>
            </a:pPr>
            <a:endParaRPr lang="cs-CZ" sz="2400" b="1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" name="Pěticípá hvězda 2"/>
          <p:cNvSpPr/>
          <p:nvPr/>
        </p:nvSpPr>
        <p:spPr>
          <a:xfrm>
            <a:off x="3635896" y="1376772"/>
            <a:ext cx="1872207" cy="1080120"/>
          </a:xfrm>
          <a:prstGeom prst="star5">
            <a:avLst>
              <a:gd name="adj" fmla="val 24899"/>
              <a:gd name="hf" fmla="val 105146"/>
              <a:gd name="vf" fmla="val 110557"/>
            </a:avLst>
          </a:prstGeom>
          <a:solidFill>
            <a:srgbClr val="85312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4400" b="1" dirty="0" smtClean="0">
                <a:solidFill>
                  <a:srgbClr val="CC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  <a:endParaRPr lang="cs-CZ" sz="4400" b="1" dirty="0">
              <a:solidFill>
                <a:srgbClr val="CCFF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20500" name="DefaultOcx" r:id="rId2" imgW="1371600" imgH="304920"/>
        </mc:Choice>
        <mc:Fallback>
          <p:control name="DefaultOcx" r:id="rId2" imgW="1371600" imgH="30492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0501" name="HTMLOption1" r:id="rId3" imgW="1371600" imgH="304920"/>
        </mc:Choice>
        <mc:Fallback>
          <p:control name="HTMLOption1" r:id="rId3" imgW="1371600" imgH="304920">
            <p:pic>
              <p:nvPicPr>
                <p:cNvPr id="0" name="HTMLOption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20502" name="HTMLOption2" r:id="rId4" imgW="1371600" imgH="304920"/>
        </mc:Choice>
        <mc:Fallback>
          <p:control name="HTMLOption2" r:id="rId4" imgW="1371600" imgH="304920">
            <p:pic>
              <p:nvPicPr>
                <p:cNvPr id="0" name="HTMLOption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1997371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3399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3399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4" grpId="1" uiExpand="1" build="allAtOnce"/>
      <p:bldP spid="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E9C4E"/>
            </a:gs>
            <a:gs pos="54000">
              <a:srgbClr val="CCCB98"/>
            </a:gs>
            <a:gs pos="99000">
              <a:srgbClr val="FAFAF4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TEST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3508" y="2132856"/>
            <a:ext cx="885698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jste byli úspěšní?</a:t>
            </a:r>
          </a:p>
          <a:p>
            <a:pPr algn="ctr">
              <a:lnSpc>
                <a:spcPct val="150000"/>
              </a:lnSpc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Nevěděli jste odpověď na některou z otázek?</a:t>
            </a:r>
          </a:p>
          <a:p>
            <a:pPr algn="ctr">
              <a:lnSpc>
                <a:spcPct val="150000"/>
              </a:lnSpc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NEVADÍ</a:t>
            </a:r>
          </a:p>
          <a:p>
            <a:pPr algn="ctr">
              <a:lnSpc>
                <a:spcPct val="150000"/>
              </a:lnSpc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příštích tématech si projdeme základní pojmy finanční matematiky.</a:t>
            </a:r>
          </a:p>
          <a:p>
            <a:pPr algn="ctr">
              <a:lnSpc>
                <a:spcPct val="150000"/>
              </a:lnSpc>
            </a:pPr>
            <a:endParaRPr lang="cs-CZ" sz="2800" b="1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5517232"/>
            <a:ext cx="86409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/>
              <a:t>DĚKUJI ZA POZORNOST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531601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8" dur="1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9" dur="1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0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1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6" grpId="1" build="allAtOnce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772816"/>
            <a:ext cx="8496944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200"/>
              </a:spcAft>
              <a:buFont typeface="Wingdings" pitchFamily="2" charset="2"/>
              <a:buChar char="v"/>
            </a:pPr>
            <a:r>
              <a:rPr lang="cs-CZ" sz="1600" dirty="0"/>
              <a:t>TREJBAL, Josef. </a:t>
            </a:r>
            <a:r>
              <a:rPr lang="cs-CZ" sz="1600" i="1" dirty="0"/>
              <a:t>Matematika pro 9. ročník základní školy</a:t>
            </a:r>
            <a:r>
              <a:rPr lang="cs-CZ" sz="1600" dirty="0"/>
              <a:t>. Praha: SPN - pedagogické nakladatelství, 1999, 85 s. ISBN </a:t>
            </a:r>
            <a:r>
              <a:rPr lang="cs-CZ" sz="1600" dirty="0" smtClean="0"/>
              <a:t>80-723-5057-9</a:t>
            </a:r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v"/>
            </a:pPr>
            <a:r>
              <a:rPr lang="cs-CZ" sz="1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ODVÁRKO, Oldřich a Jiří KADLEČEK. </a:t>
            </a:r>
            <a:r>
              <a:rPr lang="cs-CZ" sz="1600" i="1" dirty="0">
                <a:solidFill>
                  <a:schemeClr val="tx2">
                    <a:lumMod val="40000"/>
                    <a:lumOff val="60000"/>
                  </a:schemeClr>
                </a:solidFill>
              </a:rPr>
              <a:t>Matematika pro 9. ročník základní školy</a:t>
            </a:r>
            <a:r>
              <a:rPr lang="cs-CZ" sz="1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. 2. vyd. Praha: Prometheus, 2004, 90 s. Učebnice pro základní školy (Prometheus). </a:t>
            </a:r>
            <a:r>
              <a:rPr lang="cs-CZ"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r>
              <a:rPr lang="cs-CZ" sz="16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ISBN </a:t>
            </a:r>
            <a:r>
              <a:rPr lang="cs-CZ" sz="1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978-80-7196-282-3. </a:t>
            </a:r>
            <a:endParaRPr lang="cs-CZ" sz="1600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v"/>
            </a:pPr>
            <a:r>
              <a:rPr lang="cs-CZ" sz="1600" dirty="0"/>
              <a:t>ODVÁRKO, Oldřich a Jiří KADLEČEK. </a:t>
            </a:r>
            <a:r>
              <a:rPr lang="cs-CZ" sz="1600" i="1" dirty="0"/>
              <a:t>Matematika pro 9. ročník základní školy</a:t>
            </a:r>
            <a:r>
              <a:rPr lang="cs-CZ" sz="1600" dirty="0"/>
              <a:t>. 2. vyd. Praha: Prometheus, 2004, 80 s. Učebnice pro základní školy (Prometheus).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ISBN </a:t>
            </a:r>
            <a:r>
              <a:rPr lang="cs-CZ" sz="1600" dirty="0"/>
              <a:t>978-80-7196-283-0. </a:t>
            </a:r>
            <a:endParaRPr lang="cs-CZ" sz="1600" dirty="0" smtClean="0"/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v"/>
            </a:pPr>
            <a:r>
              <a:rPr lang="cs-CZ" sz="1600" dirty="0"/>
              <a:t>DOLCETA </a:t>
            </a:r>
            <a:r>
              <a:rPr lang="cs-CZ" sz="1600" dirty="0" smtClean="0"/>
              <a:t>Online </a:t>
            </a:r>
            <a:r>
              <a:rPr lang="cs-CZ" sz="1600" dirty="0" err="1"/>
              <a:t>Consumer</a:t>
            </a:r>
            <a:r>
              <a:rPr lang="cs-CZ" sz="1600" dirty="0"/>
              <a:t> </a:t>
            </a:r>
            <a:r>
              <a:rPr lang="cs-CZ" sz="1600" dirty="0" err="1"/>
              <a:t>Edication</a:t>
            </a:r>
            <a:r>
              <a:rPr lang="cs-CZ" sz="1600" dirty="0"/>
              <a:t>: Finanční vzdělávání. [online]. [cit. 2013-04-07]. Dostupné z</a:t>
            </a:r>
            <a:r>
              <a:rPr lang="cs-CZ" sz="1600" dirty="0">
                <a:hlinkClick r:id="rId2"/>
              </a:rPr>
              <a:t>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www.dolceta.eu/ceska-republika/Mod7/Co-je-financni-gramotnost.html</a:t>
            </a:r>
            <a:r>
              <a:rPr lang="cs-CZ" sz="1600" dirty="0" smtClean="0"/>
              <a:t> </a:t>
            </a:r>
            <a:endParaRPr lang="cs-CZ" sz="1600" dirty="0"/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v"/>
            </a:pPr>
            <a:endParaRPr lang="cs-CZ" sz="1600" dirty="0" smtClean="0"/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v"/>
            </a:pPr>
            <a:endParaRPr lang="cs-CZ" sz="1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89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catur">
  <a:themeElements>
    <a:clrScheme name="Book">
      <a:dk1>
        <a:sysClr val="windowText" lastClr="000000"/>
      </a:dk1>
      <a:lt1>
        <a:sysClr val="window" lastClr="FFFFFF"/>
      </a:lt1>
      <a:dk2>
        <a:srgbClr val="000082"/>
      </a:dk2>
      <a:lt2>
        <a:srgbClr val="F3F3FF"/>
      </a:lt2>
      <a:accent1>
        <a:srgbClr val="828200"/>
      </a:accent1>
      <a:accent2>
        <a:srgbClr val="1B582B"/>
      </a:accent2>
      <a:accent3>
        <a:srgbClr val="009FEC"/>
      </a:accent3>
      <a:accent4>
        <a:srgbClr val="00BDBD"/>
      </a:accent4>
      <a:accent5>
        <a:srgbClr val="7C5BAE"/>
      </a:accent5>
      <a:accent6>
        <a:srgbClr val="0055AA"/>
      </a:accent6>
      <a:hlink>
        <a:srgbClr val="FC9658"/>
      </a:hlink>
      <a:folHlink>
        <a:srgbClr val="E800E8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Decatur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10000"/>
              </a:schemeClr>
            </a:gs>
            <a:gs pos="47500">
              <a:schemeClr val="phClr">
                <a:tint val="53000"/>
                <a:satMod val="120000"/>
              </a:schemeClr>
            </a:gs>
            <a:gs pos="58500">
              <a:schemeClr val="phClr">
                <a:tint val="53000"/>
                <a:satMod val="120000"/>
              </a:schemeClr>
            </a:gs>
            <a:gs pos="100000">
              <a:schemeClr val="phClr">
                <a:tint val="9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4000"/>
                <a:satMod val="105000"/>
              </a:schemeClr>
            </a:gs>
            <a:gs pos="47500">
              <a:schemeClr val="phClr">
                <a:shade val="88000"/>
                <a:satMod val="105000"/>
              </a:schemeClr>
            </a:gs>
            <a:gs pos="58500">
              <a:schemeClr val="phClr">
                <a:shade val="88000"/>
                <a:satMod val="105000"/>
              </a:schemeClr>
            </a:gs>
            <a:gs pos="100000">
              <a:schemeClr val="phClr">
                <a:shade val="54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82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3600000" algn="r" rotWithShape="0">
              <a:srgbClr val="000000">
                <a:alpha val="30000"/>
              </a:srgbClr>
            </a:outerShdw>
          </a:effectLst>
        </a:effectStyle>
        <a:effectStyle>
          <a:effectLst>
            <a:outerShdw blurRad="63500" dist="25400" dir="3600000" algn="r" rotWithShape="0">
              <a:srgbClr val="000000">
                <a:alpha val="36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76200" dist="38100" dir="3600000" algn="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contourW="44450" prstMaterial="flat">
            <a:bevelT w="38100" h="508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52000"/>
                <a:satMod val="105000"/>
              </a:schemeClr>
            </a:gs>
            <a:gs pos="47500">
              <a:schemeClr val="phClr">
                <a:tint val="90000"/>
                <a:shade val="89000"/>
                <a:satMod val="105000"/>
              </a:schemeClr>
            </a:gs>
            <a:gs pos="58500">
              <a:schemeClr val="phClr">
                <a:tint val="85000"/>
                <a:shade val="89000"/>
                <a:satMod val="105000"/>
              </a:schemeClr>
            </a:gs>
            <a:gs pos="100000">
              <a:schemeClr val="phClr">
                <a:tint val="100000"/>
                <a:shade val="52000"/>
                <a:satMod val="105000"/>
              </a:schemeClr>
            </a:gs>
          </a:gsLst>
          <a:lin ang="36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5000"/>
                <a:satMod val="120000"/>
              </a:schemeClr>
            </a:duotone>
          </a:blip>
          <a:tile tx="0" ty="0" sx="52000" sy="5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Decatur</Template>
  <TotalTime>795</TotalTime>
  <Words>587</Words>
  <Application>Microsoft Office PowerPoint</Application>
  <PresentationFormat>Předvádění na obrazovce (4:3)</PresentationFormat>
  <Paragraphs>186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Decatur</vt:lpstr>
      <vt:lpstr>Prezentace aplikace PowerPoint</vt:lpstr>
      <vt:lpstr>ANOTACE:</vt:lpstr>
      <vt:lpstr>FINANČNÍ MATEMATIKA</vt:lpstr>
      <vt:lpstr>FINANČNÍ MATEMATIKA</vt:lpstr>
      <vt:lpstr>FINANČNÍ MATEMATIKA</vt:lpstr>
      <vt:lpstr>FINANČNÍ MATEMATIKA základní pojmy</vt:lpstr>
      <vt:lpstr>TEST</vt:lpstr>
      <vt:lpstr>TEST</vt:lpstr>
      <vt:lpstr>TEST</vt:lpstr>
      <vt:lpstr>TEST</vt:lpstr>
      <vt:lpstr>TEST</vt:lpstr>
      <vt:lpstr>TEST</vt:lpstr>
      <vt:lpstr>TEST</vt:lpstr>
      <vt:lpstr>TEST</vt:lpstr>
      <vt:lpstr>TEST</vt:lpstr>
      <vt:lpstr>TEST</vt:lpstr>
      <vt:lpstr>TEST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MATEMATIKA</dc:title>
  <dc:creator>admin</dc:creator>
  <cp:lastModifiedBy>admin</cp:lastModifiedBy>
  <cp:revision>50</cp:revision>
  <dcterms:created xsi:type="dcterms:W3CDTF">2013-02-14T21:49:02Z</dcterms:created>
  <dcterms:modified xsi:type="dcterms:W3CDTF">2013-07-26T12:19:17Z</dcterms:modified>
</cp:coreProperties>
</file>