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5" r:id="rId2"/>
    <p:sldId id="266" r:id="rId3"/>
    <p:sldId id="256" r:id="rId4"/>
    <p:sldId id="260" r:id="rId5"/>
    <p:sldId id="261" r:id="rId6"/>
    <p:sldId id="262" r:id="rId7"/>
    <p:sldId id="257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9E9C4E"/>
    <a:srgbClr val="00CC99"/>
    <a:srgbClr val="BC8F00"/>
    <a:srgbClr val="AFAD5B"/>
    <a:srgbClr val="CCCB98"/>
    <a:srgbClr val="005400"/>
    <a:srgbClr val="FF6600"/>
    <a:srgbClr val="FFDC97"/>
    <a:srgbClr val="FAFA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1F9B31-6F7F-4C4E-ACBE-7B62FC7BD5AD}" type="presOf" srcId="{100B6B2E-82E6-4C11-B19B-F2DB3A0EA64F}" destId="{645AA564-2E9E-4954-AD87-AE01782CEC59}" srcOrd="0" destOrd="0" presId="urn:microsoft.com/office/officeart/2005/8/layout/target3"/>
    <dgm:cxn modelId="{4C8E6785-2A19-4D99-A3BE-03260275E937}" type="presOf" srcId="{1D8420EA-BFA0-403B-80F5-647FA396CC45}" destId="{8467D0EB-87A2-4285-8ACA-0398EFBF29BC}" srcOrd="1" destOrd="0" presId="urn:microsoft.com/office/officeart/2005/8/layout/target3"/>
    <dgm:cxn modelId="{C0BE1C20-DD14-408A-8EF4-CD66A5CD5291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472C113-504D-421C-BCE4-B55AE9CBF722}" type="presOf" srcId="{914700B9-77B5-440A-A438-DE98B6D4894D}" destId="{E73F1C26-6DCD-4001-88B9-355E01E2BCE7}" srcOrd="0" destOrd="0" presId="urn:microsoft.com/office/officeart/2005/8/layout/target3"/>
    <dgm:cxn modelId="{A4FD6C41-8808-4E7C-9219-70964D6CF4E3}" type="presOf" srcId="{100B6B2E-82E6-4C11-B19B-F2DB3A0EA64F}" destId="{DBA8199F-D892-4A8E-A352-2B7844050E09}" srcOrd="1" destOrd="0" presId="urn:microsoft.com/office/officeart/2005/8/layout/target3"/>
    <dgm:cxn modelId="{28955E14-C7EB-4133-BEFC-2596CC99D8F7}" type="presOf" srcId="{914700B9-77B5-440A-A438-DE98B6D4894D}" destId="{BD9AF279-D483-48F2-BBBD-45F8E8923512}" srcOrd="1" destOrd="0" presId="urn:microsoft.com/office/officeart/2005/8/layout/target3"/>
    <dgm:cxn modelId="{B549A8E3-2D4F-492D-946B-2D12568161CD}" type="presOf" srcId="{1D8420EA-BFA0-403B-80F5-647FA396CC45}" destId="{F7B3C0B7-F0F7-4F49-B02C-3630F8C5FAE5}" srcOrd="0" destOrd="0" presId="urn:microsoft.com/office/officeart/2005/8/layout/target3"/>
    <dgm:cxn modelId="{65496FCC-F9F8-49A0-9926-65B57BE4D0C6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1AB2A58-3FDB-4102-A337-4C4EF51C3267}" type="presOf" srcId="{27FE2D31-D344-4B63-A89A-A89AB0D9F3E3}" destId="{FE47432B-CA46-450C-8D8F-66C300A95B52}" srcOrd="0" destOrd="0" presId="urn:microsoft.com/office/officeart/2005/8/layout/target3"/>
    <dgm:cxn modelId="{109A03D8-7532-401E-B11A-AFEB24D96A63}" type="presParOf" srcId="{FE47432B-CA46-450C-8D8F-66C300A95B52}" destId="{B522209E-30D0-49D6-A340-2D383A11C668}" srcOrd="0" destOrd="0" presId="urn:microsoft.com/office/officeart/2005/8/layout/target3"/>
    <dgm:cxn modelId="{C7851258-996E-4B56-A6BF-9BFC3E516BE1}" type="presParOf" srcId="{FE47432B-CA46-450C-8D8F-66C300A95B52}" destId="{ED5A8377-51D5-4DC5-B0E7-680166966720}" srcOrd="1" destOrd="0" presId="urn:microsoft.com/office/officeart/2005/8/layout/target3"/>
    <dgm:cxn modelId="{EAAB14FC-0FA9-4D5A-AE84-C288605B9C5F}" type="presParOf" srcId="{FE47432B-CA46-450C-8D8F-66C300A95B52}" destId="{F69CC921-512E-49F4-824C-A648EC5F27A5}" srcOrd="2" destOrd="0" presId="urn:microsoft.com/office/officeart/2005/8/layout/target3"/>
    <dgm:cxn modelId="{BB853155-09B0-485C-93E5-8513C1A8242F}" type="presParOf" srcId="{FE47432B-CA46-450C-8D8F-66C300A95B52}" destId="{61C9CE18-EDA6-4EDF-BA1C-09779D38FBBF}" srcOrd="3" destOrd="0" presId="urn:microsoft.com/office/officeart/2005/8/layout/target3"/>
    <dgm:cxn modelId="{8236ADA9-5D4B-47CA-9CA1-150F53425DBB}" type="presParOf" srcId="{FE47432B-CA46-450C-8D8F-66C300A95B52}" destId="{D60DEAAB-7AFE-435A-ACF6-18851E4B0426}" srcOrd="4" destOrd="0" presId="urn:microsoft.com/office/officeart/2005/8/layout/target3"/>
    <dgm:cxn modelId="{7992904E-745B-40D4-A704-C19BDFD48834}" type="presParOf" srcId="{FE47432B-CA46-450C-8D8F-66C300A95B52}" destId="{F7B3C0B7-F0F7-4F49-B02C-3630F8C5FAE5}" srcOrd="5" destOrd="0" presId="urn:microsoft.com/office/officeart/2005/8/layout/target3"/>
    <dgm:cxn modelId="{0D91B4E6-AEF6-4E68-BC40-64EAE4E0EF56}" type="presParOf" srcId="{FE47432B-CA46-450C-8D8F-66C300A95B52}" destId="{C9DA9446-E2D3-4F6A-8960-3CADFBF870B8}" srcOrd="6" destOrd="0" presId="urn:microsoft.com/office/officeart/2005/8/layout/target3"/>
    <dgm:cxn modelId="{542A18F3-246B-4368-8138-6150AF86A359}" type="presParOf" srcId="{FE47432B-CA46-450C-8D8F-66C300A95B52}" destId="{9726EC6F-D322-4CD3-B489-1BE3DF7CE70B}" srcOrd="7" destOrd="0" presId="urn:microsoft.com/office/officeart/2005/8/layout/target3"/>
    <dgm:cxn modelId="{A93E251E-2095-476C-96EB-38AE167B7080}" type="presParOf" srcId="{FE47432B-CA46-450C-8D8F-66C300A95B52}" destId="{645AA564-2E9E-4954-AD87-AE01782CEC59}" srcOrd="8" destOrd="0" presId="urn:microsoft.com/office/officeart/2005/8/layout/target3"/>
    <dgm:cxn modelId="{41336BEB-8FE5-40F8-8D7A-91BE0836FEBD}" type="presParOf" srcId="{FE47432B-CA46-450C-8D8F-66C300A95B52}" destId="{8538CAC4-6A86-42B8-B5AF-2FF155DB9D02}" srcOrd="9" destOrd="0" presId="urn:microsoft.com/office/officeart/2005/8/layout/target3"/>
    <dgm:cxn modelId="{613ADA18-E866-4A1A-85CC-42D4642F7694}" type="presParOf" srcId="{FE47432B-CA46-450C-8D8F-66C300A95B52}" destId="{26FD6024-A07F-46D0-8BC0-B5E595C5673D}" srcOrd="10" destOrd="0" presId="urn:microsoft.com/office/officeart/2005/8/layout/target3"/>
    <dgm:cxn modelId="{4D4A6A21-5F79-4DBE-859C-7A9346C4A4E2}" type="presParOf" srcId="{FE47432B-CA46-450C-8D8F-66C300A95B52}" destId="{E73F1C26-6DCD-4001-88B9-355E01E2BCE7}" srcOrd="11" destOrd="0" presId="urn:microsoft.com/office/officeart/2005/8/layout/target3"/>
    <dgm:cxn modelId="{6F168111-4CBF-4364-8535-44D5C42DFD65}" type="presParOf" srcId="{FE47432B-CA46-450C-8D8F-66C300A95B52}" destId="{8E23E229-92FC-49D1-B5FE-0303176B8A4E}" srcOrd="12" destOrd="0" presId="urn:microsoft.com/office/officeart/2005/8/layout/target3"/>
    <dgm:cxn modelId="{506E0643-1851-4DDF-8B7B-51BE69966443}" type="presParOf" srcId="{FE47432B-CA46-450C-8D8F-66C300A95B52}" destId="{8467D0EB-87A2-4285-8ACA-0398EFBF29BC}" srcOrd="13" destOrd="0" presId="urn:microsoft.com/office/officeart/2005/8/layout/target3"/>
    <dgm:cxn modelId="{8F79E4D6-C30C-4355-8D7F-674BDA31B198}" type="presParOf" srcId="{FE47432B-CA46-450C-8D8F-66C300A95B52}" destId="{DBA8199F-D892-4A8E-A352-2B7844050E09}" srcOrd="14" destOrd="0" presId="urn:microsoft.com/office/officeart/2005/8/layout/target3"/>
    <dgm:cxn modelId="{60E5C4E6-4012-42C8-B9F4-B8E9F3B7FE5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P%C5%AFj%C4%8Dka&amp;oldid=10364942" TargetMode="External"/><Relationship Id="rId2" Type="http://schemas.openxmlformats.org/officeDocument/2006/relationships/hyperlink" Target="http://www.dolceta.eu/ceska-republika/Mod7/-Uvery-.html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/index.php?title=%C3%9Av%C4%9Br&amp;oldid=98968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68911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775583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Finanční matematika – Úvěr, půjčka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8932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accent1">
              <a:lumMod val="75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668245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1432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některými pojmy finanční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matematiky.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věřitel, dlužník, úvěr, jistina, úrok.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29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9C4E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Impact" pitchFamily="34" charset="0"/>
              </a:rPr>
              <a:t>FINANČNÍ MATEMATIKA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Impact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653136"/>
            <a:ext cx="8001000" cy="5334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sz="4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</a:t>
            </a:r>
            <a:endParaRPr lang="cs-CZ" sz="4000" b="1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981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VĚŘITEL, DLUŽNÍK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56" y="4158000"/>
            <a:ext cx="2523913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276" y="4153818"/>
            <a:ext cx="2840257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láček 4"/>
          <p:cNvSpPr/>
          <p:nvPr/>
        </p:nvSpPr>
        <p:spPr>
          <a:xfrm>
            <a:off x="2123728" y="3212976"/>
            <a:ext cx="2304256" cy="1523843"/>
          </a:xfrm>
          <a:prstGeom prst="cloudCallout">
            <a:avLst>
              <a:gd name="adj1" fmla="val -31656"/>
              <a:gd name="adj2" fmla="val 68112"/>
            </a:avLst>
          </a:prstGeom>
          <a:gradFill flip="none" rotWithShape="1">
            <a:gsLst>
              <a:gs pos="0">
                <a:srgbClr val="CCCB98">
                  <a:tint val="66000"/>
                  <a:satMod val="160000"/>
                </a:srgbClr>
              </a:gs>
              <a:gs pos="50000">
                <a:srgbClr val="CCCB98">
                  <a:tint val="44500"/>
                  <a:satMod val="160000"/>
                </a:srgbClr>
              </a:gs>
              <a:gs pos="100000">
                <a:srgbClr val="CCCB98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ti mohu  půjčit</a:t>
            </a:r>
            <a:endParaRPr lang="cs-CZ" sz="2200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5163228" y="3042330"/>
            <a:ext cx="3096344" cy="1111488"/>
          </a:xfrm>
          <a:prstGeom prst="cloudCallout">
            <a:avLst>
              <a:gd name="adj1" fmla="val -10857"/>
              <a:gd name="adj2" fmla="val 108620"/>
            </a:avLst>
          </a:prstGeom>
          <a:gradFill flip="none" rotWithShape="1">
            <a:gsLst>
              <a:gs pos="0">
                <a:srgbClr val="FFDC97">
                  <a:tint val="66000"/>
                  <a:satMod val="160000"/>
                </a:srgbClr>
              </a:gs>
              <a:gs pos="50000">
                <a:srgbClr val="FFDC97">
                  <a:tint val="44500"/>
                  <a:satMod val="160000"/>
                </a:srgbClr>
              </a:gs>
              <a:gs pos="100000">
                <a:srgbClr val="FFDC97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Potřebuji půjčit peníze</a:t>
            </a:r>
            <a:endParaRPr lang="cs-CZ" sz="2200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772816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79512" y="1610735"/>
            <a:ext cx="87129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/>
              <a:t>Spousta materiálních přání, ale </a:t>
            </a:r>
            <a:r>
              <a:rPr lang="cs-CZ" sz="2200" dirty="0" smtClean="0"/>
              <a:t>kde na to vzít? </a:t>
            </a:r>
          </a:p>
          <a:p>
            <a:pPr algn="ctr"/>
            <a:r>
              <a:rPr lang="cs-CZ" sz="2200" dirty="0" smtClean="0"/>
              <a:t>Nejen </a:t>
            </a:r>
            <a:r>
              <a:rPr lang="cs-CZ" sz="2200" dirty="0"/>
              <a:t>mladí lidé mívají velké </a:t>
            </a:r>
            <a:r>
              <a:rPr lang="cs-CZ" sz="2200" dirty="0" smtClean="0"/>
              <a:t>plány, chtějí si koupit elektroniku, sportovní </a:t>
            </a:r>
            <a:r>
              <a:rPr lang="cs-CZ" sz="2200" dirty="0"/>
              <a:t>vybavení, </a:t>
            </a:r>
            <a:r>
              <a:rPr lang="cs-CZ" sz="2200" dirty="0" smtClean="0"/>
              <a:t>chtějí </a:t>
            </a:r>
            <a:r>
              <a:rPr lang="cs-CZ" sz="2200" dirty="0"/>
              <a:t>cestovat nebo se osamostatnit a pořídit si vlastní </a:t>
            </a:r>
            <a:r>
              <a:rPr lang="cs-CZ" sz="2200" dirty="0" smtClean="0"/>
              <a:t>bydlení či auto.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26450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Šipka doprava 13"/>
          <p:cNvSpPr/>
          <p:nvPr/>
        </p:nvSpPr>
        <p:spPr>
          <a:xfrm>
            <a:off x="3034980" y="6062695"/>
            <a:ext cx="2936507" cy="640323"/>
          </a:xfrm>
          <a:prstGeom prst="rightArrow">
            <a:avLst/>
          </a:prstGeom>
          <a:solidFill>
            <a:srgbClr val="FFFF00"/>
          </a:soli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JISTINA</a:t>
            </a:r>
            <a:endParaRPr lang="cs-CZ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PŮJČKA, ÚVĚR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56" y="4158000"/>
            <a:ext cx="2523913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276" y="4153818"/>
            <a:ext cx="2840257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láček 4"/>
          <p:cNvSpPr/>
          <p:nvPr/>
        </p:nvSpPr>
        <p:spPr>
          <a:xfrm>
            <a:off x="2123728" y="3212976"/>
            <a:ext cx="2304256" cy="1523843"/>
          </a:xfrm>
          <a:prstGeom prst="cloudCallout">
            <a:avLst>
              <a:gd name="adj1" fmla="val -31656"/>
              <a:gd name="adj2" fmla="val 68112"/>
            </a:avLst>
          </a:prstGeom>
          <a:gradFill flip="none" rotWithShape="1">
            <a:gsLst>
              <a:gs pos="0">
                <a:srgbClr val="CCCB98">
                  <a:tint val="66000"/>
                  <a:satMod val="160000"/>
                </a:srgbClr>
              </a:gs>
              <a:gs pos="50000">
                <a:srgbClr val="CCCB98">
                  <a:tint val="44500"/>
                  <a:satMod val="160000"/>
                </a:srgbClr>
              </a:gs>
              <a:gs pos="100000">
                <a:srgbClr val="CCCB98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VĚŘITEL</a:t>
            </a:r>
            <a:endParaRPr lang="cs-CZ" sz="2200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5163228" y="3042330"/>
            <a:ext cx="3096344" cy="1111488"/>
          </a:xfrm>
          <a:prstGeom prst="cloudCallout">
            <a:avLst>
              <a:gd name="adj1" fmla="val -10857"/>
              <a:gd name="adj2" fmla="val 108620"/>
            </a:avLst>
          </a:prstGeom>
          <a:gradFill flip="none" rotWithShape="1">
            <a:gsLst>
              <a:gs pos="0">
                <a:srgbClr val="FFDC97">
                  <a:tint val="66000"/>
                  <a:satMod val="160000"/>
                </a:srgbClr>
              </a:gs>
              <a:gs pos="50000">
                <a:srgbClr val="FFDC97">
                  <a:tint val="44500"/>
                  <a:satMod val="160000"/>
                </a:srgbClr>
              </a:gs>
              <a:gs pos="100000">
                <a:srgbClr val="FFDC97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DLUŽNÍK</a:t>
            </a:r>
            <a:endParaRPr lang="cs-CZ" sz="2200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772816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228185" y="1718891"/>
            <a:ext cx="28919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Osoba, která </a:t>
            </a:r>
            <a:r>
              <a:rPr lang="cs-CZ" sz="2000" dirty="0"/>
              <a:t>si od bankovního nebo nebankovního subjektu </a:t>
            </a:r>
            <a:r>
              <a:rPr lang="cs-CZ" sz="2000" dirty="0" smtClean="0"/>
              <a:t>půjčuje, je . . 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03" y="2824709"/>
            <a:ext cx="2267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Osoba nebo instituce, která poskytne </a:t>
            </a:r>
            <a:r>
              <a:rPr lang="cs-CZ" sz="2000" dirty="0" smtClean="0"/>
              <a:t>půjčku.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444" y="5085183"/>
            <a:ext cx="1248988" cy="11574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Zahnutá šipka doprava 15"/>
          <p:cNvSpPr/>
          <p:nvPr/>
        </p:nvSpPr>
        <p:spPr>
          <a:xfrm>
            <a:off x="383641" y="3840372"/>
            <a:ext cx="432048" cy="89644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>
            <a:off x="8461029" y="3070973"/>
            <a:ext cx="432048" cy="153879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703" y="1718891"/>
            <a:ext cx="6173482" cy="9180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Půjčka či úvěr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typ závazku, který vznikne na základě uzavření smlouvy o půjčce.</a:t>
            </a:r>
          </a:p>
        </p:txBody>
      </p:sp>
    </p:spTree>
    <p:extLst>
      <p:ext uri="{BB962C8B-B14F-4D97-AF65-F5344CB8AC3E}">
        <p14:creationId xmlns:p14="http://schemas.microsoft.com/office/powerpoint/2010/main" val="96449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Šipka doprava 13"/>
          <p:cNvSpPr/>
          <p:nvPr/>
        </p:nvSpPr>
        <p:spPr>
          <a:xfrm>
            <a:off x="2583846" y="6103419"/>
            <a:ext cx="3726684" cy="599600"/>
          </a:xfrm>
          <a:prstGeom prst="rightArrow">
            <a:avLst/>
          </a:prstGeom>
          <a:solidFill>
            <a:srgbClr val="FFFF00"/>
          </a:soli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PŮJČKA, ÚVĚR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32" y="4158000"/>
            <a:ext cx="2523913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529" y="4153818"/>
            <a:ext cx="2840257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láček 4"/>
          <p:cNvSpPr/>
          <p:nvPr/>
        </p:nvSpPr>
        <p:spPr>
          <a:xfrm>
            <a:off x="1475859" y="3042331"/>
            <a:ext cx="3605276" cy="1466790"/>
          </a:xfrm>
          <a:prstGeom prst="cloudCallout">
            <a:avLst>
              <a:gd name="adj1" fmla="val -31656"/>
              <a:gd name="adj2" fmla="val 68112"/>
            </a:avLst>
          </a:prstGeom>
          <a:gradFill flip="none" rotWithShape="1">
            <a:gsLst>
              <a:gs pos="0">
                <a:srgbClr val="CCCB98">
                  <a:tint val="66000"/>
                  <a:satMod val="160000"/>
                </a:srgbClr>
              </a:gs>
              <a:gs pos="50000">
                <a:srgbClr val="CCCB98">
                  <a:tint val="44500"/>
                  <a:satMod val="160000"/>
                </a:srgbClr>
              </a:gs>
              <a:gs pos="100000">
                <a:srgbClr val="CCCB98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VĚŘITEL</a:t>
            </a:r>
            <a:br>
              <a:rPr lang="cs-CZ" sz="2200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Poskytnu tě úvěr 30 000,- Kč </a:t>
            </a:r>
            <a:endParaRPr lang="cs-CZ" sz="2000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608004" y="3053011"/>
            <a:ext cx="4542781" cy="1456110"/>
          </a:xfrm>
          <a:prstGeom prst="cloudCallout">
            <a:avLst>
              <a:gd name="adj1" fmla="val -5260"/>
              <a:gd name="adj2" fmla="val 81027"/>
            </a:avLst>
          </a:prstGeom>
          <a:gradFill flip="none" rotWithShape="1">
            <a:gsLst>
              <a:gs pos="0">
                <a:srgbClr val="FFDC97">
                  <a:tint val="66000"/>
                  <a:satMod val="160000"/>
                </a:srgbClr>
              </a:gs>
              <a:gs pos="50000">
                <a:srgbClr val="FFDC97">
                  <a:tint val="44500"/>
                  <a:satMod val="160000"/>
                </a:srgbClr>
              </a:gs>
              <a:gs pos="100000">
                <a:srgbClr val="FFDC97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DLUŽNÍK</a:t>
            </a:r>
            <a:br>
              <a:rPr lang="cs-CZ" sz="2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se zavazují úvěr splatit do jednoho roku.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772816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694" y="5545532"/>
            <a:ext cx="1248988" cy="11574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74740" y="1594094"/>
            <a:ext cx="8961755" cy="1446550"/>
          </a:xfrm>
          <a:prstGeom prst="rect">
            <a:avLst/>
          </a:prstGeom>
          <a:solidFill>
            <a:srgbClr val="CCCB98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</a:t>
            </a:r>
            <a:r>
              <a:rPr lang="cs-CZ" sz="2200" dirty="0"/>
              <a:t> je </a:t>
            </a:r>
            <a:r>
              <a:rPr lang="cs-CZ" sz="2200" dirty="0" smtClean="0"/>
              <a:t>formou </a:t>
            </a:r>
            <a:r>
              <a:rPr lang="cs-CZ" sz="2200" dirty="0"/>
              <a:t>dočasného postoupení </a:t>
            </a:r>
            <a:r>
              <a:rPr lang="cs-CZ" sz="2200" dirty="0" smtClean="0"/>
              <a:t>nejčastěji peněžních </a:t>
            </a:r>
            <a:r>
              <a:rPr lang="cs-CZ" sz="2200" dirty="0"/>
              <a:t>prostředků (půjčka) </a:t>
            </a:r>
            <a:r>
              <a:rPr lang="cs-CZ" sz="2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věřitelem</a:t>
            </a:r>
            <a:r>
              <a:rPr lang="cs-CZ" sz="2200" dirty="0"/>
              <a:t>, na principu návratnosti, </a:t>
            </a:r>
            <a:r>
              <a:rPr lang="cs-CZ" sz="2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dlužníkovi</a:t>
            </a:r>
            <a:r>
              <a:rPr lang="cs-CZ" sz="2200" dirty="0"/>
              <a:t>, který je ochoten za tuto půjčku po uplynutí nebo v průběhu doby splatnosti zaplatit určitý </a:t>
            </a:r>
            <a:r>
              <a:rPr lang="cs-CZ" sz="2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</a:t>
            </a:r>
            <a:r>
              <a:rPr lang="cs-CZ" sz="2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/>
              <a:t>ve formě </a:t>
            </a:r>
            <a:r>
              <a:rPr lang="cs-CZ" sz="2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peněžité prémie</a:t>
            </a:r>
            <a:r>
              <a:rPr lang="cs-CZ" sz="2200" dirty="0"/>
              <a:t>.</a:t>
            </a:r>
          </a:p>
        </p:txBody>
      </p:sp>
      <p:sp>
        <p:nvSpPr>
          <p:cNvPr id="8" name="Obláček 7"/>
          <p:cNvSpPr/>
          <p:nvPr/>
        </p:nvSpPr>
        <p:spPr>
          <a:xfrm>
            <a:off x="4139952" y="4631540"/>
            <a:ext cx="2170578" cy="882854"/>
          </a:xfrm>
          <a:prstGeom prst="cloudCallout">
            <a:avLst>
              <a:gd name="adj1" fmla="val 61882"/>
              <a:gd name="adj2" fmla="val 290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bude úrok?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2486409" y="4631540"/>
            <a:ext cx="1584176" cy="936104"/>
          </a:xfrm>
          <a:prstGeom prst="cloudCallout">
            <a:avLst>
              <a:gd name="adj1" fmla="val -76513"/>
              <a:gd name="adj2" fmla="val -20381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18%</a:t>
            </a:r>
            <a:endParaRPr lang="cs-CZ" sz="22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4509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PŮJČKA, ÚVĚR, ÚROK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700808"/>
            <a:ext cx="2840257" cy="27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láček 2"/>
          <p:cNvSpPr/>
          <p:nvPr/>
        </p:nvSpPr>
        <p:spPr>
          <a:xfrm>
            <a:off x="251520" y="1556792"/>
            <a:ext cx="5832648" cy="2201238"/>
          </a:xfrm>
          <a:prstGeom prst="cloudCallout">
            <a:avLst>
              <a:gd name="adj1" fmla="val 58503"/>
              <a:gd name="adj2" fmla="val 7375"/>
            </a:avLst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ts val="600"/>
              </a:spcBef>
            </a:pPr>
            <a:r>
              <a:rPr lang="cs-CZ" sz="2000" b="1" dirty="0" smtClean="0">
                <a:solidFill>
                  <a:srgbClr val="C00000"/>
                </a:solidFill>
              </a:rPr>
              <a:t>Půjčím si 30 000,- Kč  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b="1" dirty="0" smtClean="0">
                <a:solidFill>
                  <a:srgbClr val="C00000"/>
                </a:solidFill>
              </a:rPr>
              <a:t>s úrokem 18% a zavazuji se splatit úvěr za 1 rok.</a:t>
            </a:r>
          </a:p>
          <a:p>
            <a:pPr algn="ctr">
              <a:spcBef>
                <a:spcPts val="600"/>
              </a:spcBef>
            </a:pPr>
            <a:r>
              <a:rPr lang="cs-CZ" sz="2200" b="1" dirty="0" smtClean="0">
                <a:solidFill>
                  <a:srgbClr val="C00000"/>
                </a:solidFill>
              </a:rPr>
              <a:t>KOLIK NA KONCI ROKU ZAPLATÍM?</a:t>
            </a: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5516" y="3791030"/>
            <a:ext cx="5904656" cy="648072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!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všech úlohách budeme pro zjednodušení připisovat úrok pouze jednou ročně!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26484" y="4449761"/>
                <a:ext cx="5209612" cy="24288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Jistina        100 % ………………  30 000 ,- Kč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Úrok              18 %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Zaplatím     118 % ………………  x  Kč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---------------------------------------------------------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𝟑𝟎𝟎𝟎𝟎</m:t>
                        </m:r>
                      </m:den>
                    </m:f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𝟏𝟏𝟖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050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𝟏𝟏𝟖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𝟑𝟎𝟎𝟎𝟎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=  35 400 Kč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484" y="4449761"/>
                <a:ext cx="5209612" cy="2428870"/>
              </a:xfrm>
              <a:prstGeom prst="rect">
                <a:avLst/>
              </a:prstGeom>
              <a:blipFill rotWithShape="1">
                <a:blip r:embed="rId3"/>
                <a:stretch>
                  <a:fillRect l="-936" t="-1256" b="-1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 flipV="1">
            <a:off x="4932040" y="4725144"/>
            <a:ext cx="0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97884" y="4728445"/>
            <a:ext cx="0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áček 10"/>
          <p:cNvSpPr/>
          <p:nvPr/>
        </p:nvSpPr>
        <p:spPr>
          <a:xfrm>
            <a:off x="5508104" y="4728445"/>
            <a:ext cx="3312368" cy="1652883"/>
          </a:xfrm>
          <a:prstGeom prst="cloudCallout">
            <a:avLst>
              <a:gd name="adj1" fmla="val -5703"/>
              <a:gd name="adj2" fmla="val -89018"/>
            </a:avLst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5400"/>
                </a:solidFill>
              </a:rPr>
              <a:t>Takže na konci roku zaplatím 35 400 Kč.</a:t>
            </a:r>
            <a:endParaRPr lang="cs-CZ" sz="2000" b="1" dirty="0">
              <a:solidFill>
                <a:srgbClr val="0054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05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PŘEHLED POJMŮ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56000"/>
            <a:ext cx="9144000" cy="504000"/>
          </a:xfrm>
          <a:prstGeom prst="rect">
            <a:avLst/>
          </a:prstGeom>
          <a:gradFill flip="none" rotWithShape="1">
            <a:gsLst>
              <a:gs pos="0">
                <a:srgbClr val="AFAD5B">
                  <a:tint val="66000"/>
                  <a:satMod val="160000"/>
                </a:srgbClr>
              </a:gs>
              <a:gs pos="50000">
                <a:srgbClr val="AFAD5B">
                  <a:tint val="44500"/>
                  <a:satMod val="160000"/>
                </a:srgbClr>
              </a:gs>
              <a:gs pos="100000">
                <a:srgbClr val="AFAD5B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300" b="1" dirty="0" smtClean="0"/>
              <a:t>Úvěr/půjčka </a:t>
            </a:r>
            <a:r>
              <a:rPr lang="cs-CZ" sz="2300" dirty="0" smtClean="0"/>
              <a:t>- poskytuje věřitel dlužníkovi …… </a:t>
            </a:r>
            <a:r>
              <a:rPr lang="cs-CZ" sz="2300" b="1" dirty="0" smtClean="0"/>
              <a:t>30 000 Kč </a:t>
            </a:r>
            <a:r>
              <a:rPr lang="cs-CZ" sz="2300" dirty="0" smtClean="0"/>
              <a:t>(jistina) </a:t>
            </a:r>
            <a:endParaRPr lang="cs-CZ" sz="23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32000"/>
            <a:ext cx="9108504" cy="504000"/>
          </a:xfrm>
          <a:prstGeom prst="rect">
            <a:avLst/>
          </a:prstGeom>
          <a:gradFill flip="none" rotWithShape="1">
            <a:gsLst>
              <a:gs pos="0">
                <a:srgbClr val="AFAD5B">
                  <a:tint val="66000"/>
                  <a:satMod val="160000"/>
                </a:srgbClr>
              </a:gs>
              <a:gs pos="50000">
                <a:srgbClr val="AFAD5B">
                  <a:tint val="44500"/>
                  <a:satMod val="160000"/>
                </a:srgbClr>
              </a:gs>
              <a:gs pos="100000">
                <a:srgbClr val="AFAD5B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300" b="1" dirty="0" smtClean="0"/>
              <a:t>úrok</a:t>
            </a:r>
            <a:r>
              <a:rPr lang="cs-CZ" sz="2300" dirty="0" smtClean="0"/>
              <a:t> - finanční odměna za poskytnutí úvěru ..… </a:t>
            </a:r>
            <a:r>
              <a:rPr lang="cs-CZ" sz="2300" b="1" dirty="0" smtClean="0"/>
              <a:t>5 400 Kč</a:t>
            </a:r>
            <a:endParaRPr lang="cs-CZ" sz="23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808000"/>
            <a:ext cx="9144000" cy="504000"/>
          </a:xfrm>
          <a:prstGeom prst="rect">
            <a:avLst/>
          </a:prstGeom>
          <a:gradFill flip="none" rotWithShape="1">
            <a:gsLst>
              <a:gs pos="0">
                <a:srgbClr val="AFAD5B">
                  <a:tint val="66000"/>
                  <a:satMod val="160000"/>
                </a:srgbClr>
              </a:gs>
              <a:gs pos="50000">
                <a:srgbClr val="AFAD5B">
                  <a:tint val="44500"/>
                  <a:satMod val="160000"/>
                </a:srgbClr>
              </a:gs>
              <a:gs pos="100000">
                <a:srgbClr val="AFAD5B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300" b="1" dirty="0" smtClean="0"/>
              <a:t>úroková míra </a:t>
            </a:r>
            <a:r>
              <a:rPr lang="cs-CZ" sz="2300" dirty="0" smtClean="0"/>
              <a:t>(sazba) - určuje výši úroku    ….  </a:t>
            </a:r>
            <a:r>
              <a:rPr lang="cs-CZ" sz="2300" b="1" dirty="0" smtClean="0"/>
              <a:t>8,5 </a:t>
            </a:r>
            <a:r>
              <a:rPr lang="cs-CZ" sz="2800" b="1" dirty="0" smtClean="0"/>
              <a:t>%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3347864" y="4676564"/>
            <a:ext cx="1944216" cy="2088232"/>
          </a:xfrm>
          <a:prstGeom prst="rect">
            <a:avLst/>
          </a:prstGeom>
          <a:gradFill flip="none" rotWithShape="1">
            <a:gsLst>
              <a:gs pos="0">
                <a:srgbClr val="006600">
                  <a:tint val="66000"/>
                  <a:satMod val="160000"/>
                </a:srgbClr>
              </a:gs>
              <a:gs pos="50000">
                <a:srgbClr val="006600">
                  <a:tint val="44500"/>
                  <a:satMod val="160000"/>
                </a:srgbClr>
              </a:gs>
              <a:gs pos="100000">
                <a:srgbClr val="006600">
                  <a:tint val="23500"/>
                  <a:satMod val="160000"/>
                </a:srgbClr>
              </a:gs>
            </a:gsLst>
            <a:lin ang="81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</a:t>
            </a:r>
            <a:endParaRPr lang="cs-CZ" sz="24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076056" y="5642384"/>
            <a:ext cx="648072" cy="156592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553601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30 000 Kč</a:t>
            </a:r>
            <a:endParaRPr lang="cs-CZ" b="1" dirty="0"/>
          </a:p>
        </p:txBody>
      </p:sp>
      <p:sp>
        <p:nvSpPr>
          <p:cNvPr id="20" name="Levá složená závorka 19"/>
          <p:cNvSpPr/>
          <p:nvPr/>
        </p:nvSpPr>
        <p:spPr>
          <a:xfrm>
            <a:off x="3059832" y="4676564"/>
            <a:ext cx="288032" cy="2088232"/>
          </a:xfrm>
          <a:prstGeom prst="leftBrace">
            <a:avLst/>
          </a:prstGeom>
          <a:ln>
            <a:solidFill>
              <a:srgbClr val="BC8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553601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100 %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3347864" y="3944296"/>
            <a:ext cx="1944216" cy="671500"/>
          </a:xfrm>
          <a:prstGeom prst="rect">
            <a:avLst/>
          </a:prstGeom>
          <a:gradFill flip="none" rotWithShape="1">
            <a:gsLst>
              <a:gs pos="0">
                <a:srgbClr val="006600">
                  <a:tint val="66000"/>
                  <a:satMod val="160000"/>
                </a:srgbClr>
              </a:gs>
              <a:gs pos="50000">
                <a:srgbClr val="006600">
                  <a:tint val="44500"/>
                  <a:satMod val="160000"/>
                </a:srgbClr>
              </a:gs>
              <a:gs pos="100000">
                <a:srgbClr val="006600">
                  <a:tint val="23500"/>
                  <a:satMod val="160000"/>
                </a:srgbClr>
              </a:gs>
            </a:gsLst>
            <a:lin ang="189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</a:t>
            </a:r>
            <a:endParaRPr lang="cs-CZ" sz="22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Levá složená závorka 22"/>
          <p:cNvSpPr/>
          <p:nvPr/>
        </p:nvSpPr>
        <p:spPr>
          <a:xfrm>
            <a:off x="3059832" y="3943592"/>
            <a:ext cx="288032" cy="671500"/>
          </a:xfrm>
          <a:prstGeom prst="leftBrace">
            <a:avLst/>
          </a:prstGeom>
          <a:ln>
            <a:solidFill>
              <a:srgbClr val="BC8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324053" y="41561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18 %</a:t>
            </a:r>
            <a:endParaRPr lang="cs-CZ" b="1" dirty="0"/>
          </a:p>
        </p:txBody>
      </p:sp>
      <p:sp>
        <p:nvSpPr>
          <p:cNvPr id="25" name="Šipka doprava 24"/>
          <p:cNvSpPr/>
          <p:nvPr/>
        </p:nvSpPr>
        <p:spPr>
          <a:xfrm>
            <a:off x="5076056" y="4262518"/>
            <a:ext cx="648072" cy="156592"/>
          </a:xfrm>
          <a:prstGeom prst="rightArrow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40152" y="4095380"/>
            <a:ext cx="133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5 400 Kč</a:t>
            </a:r>
            <a:endParaRPr lang="cs-CZ" b="1" dirty="0"/>
          </a:p>
        </p:txBody>
      </p:sp>
      <p:sp>
        <p:nvSpPr>
          <p:cNvPr id="27" name="Ovál 26"/>
          <p:cNvSpPr/>
          <p:nvPr/>
        </p:nvSpPr>
        <p:spPr>
          <a:xfrm>
            <a:off x="143240" y="3980814"/>
            <a:ext cx="216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úroková míra</a:t>
            </a:r>
            <a:endParaRPr lang="cs-CZ" sz="20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291988" y="4009623"/>
            <a:ext cx="1728000" cy="576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</a:t>
            </a:r>
            <a:endParaRPr lang="cs-CZ" sz="20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325861" y="5420524"/>
            <a:ext cx="1728000" cy="576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rgbClr val="9E9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jistina</a:t>
            </a:r>
            <a:endParaRPr lang="cs-CZ" sz="20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23528" y="3496727"/>
            <a:ext cx="8280920" cy="72008"/>
          </a:xfrm>
          <a:prstGeom prst="line">
            <a:avLst/>
          </a:prstGeom>
          <a:ln w="28575">
            <a:solidFill>
              <a:srgbClr val="9E9C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301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700808"/>
            <a:ext cx="8856984" cy="247760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>
                <a:solidFill>
                  <a:schemeClr val="bg1"/>
                </a:solidFill>
              </a:rPr>
              <a:t>DOLCETA    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://www.dolceta.eu/ceska-republika/Mod7/-Uvery-.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html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Půjčka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c2013,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Datum </a:t>
            </a:r>
            <a:r>
              <a:rPr lang="cs-CZ" sz="1600" dirty="0">
                <a:solidFill>
                  <a:schemeClr val="bg1"/>
                </a:solidFill>
              </a:rPr>
              <a:t>poslední revize 28. 05. 2013, 19:34 UTC, [citováno 5. 06. 2013] &lt;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http://cs.wikipedia.org/w/</a:t>
            </a:r>
            <a:r>
              <a:rPr lang="cs-CZ" sz="1600" dirty="0" err="1">
                <a:solidFill>
                  <a:schemeClr val="bg1"/>
                </a:solidFill>
                <a:hlinkClick r:id="rId3"/>
              </a:rPr>
              <a:t>index.php?title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=P%C5%AFj%C4%8Dka&amp;oldid=10364942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>
                <a:solidFill>
                  <a:schemeClr val="bg1"/>
                </a:solidFill>
              </a:rPr>
              <a:t> Přispěvatelé Wikipedie,</a:t>
            </a:r>
            <a:r>
              <a:rPr lang="cs-CZ" sz="1600" i="1" dirty="0">
                <a:solidFill>
                  <a:schemeClr val="bg1"/>
                </a:solidFill>
              </a:rPr>
              <a:t> Úvěr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c2013, Datum poslední revize 11. 03. 2013, 06:27 UTC, [citováno 5. 06. 2013] &lt;</a:t>
            </a:r>
            <a:r>
              <a:rPr lang="cs-CZ" sz="1600" dirty="0">
                <a:solidFill>
                  <a:schemeClr val="bg1"/>
                </a:solidFill>
                <a:hlinkClick r:id="rId4"/>
              </a:rPr>
              <a:t>http://cs.wikipedia.org/w/</a:t>
            </a:r>
            <a:r>
              <a:rPr lang="cs-CZ" sz="1600" dirty="0" err="1">
                <a:solidFill>
                  <a:schemeClr val="bg1"/>
                </a:solidFill>
                <a:hlinkClick r:id="rId4"/>
              </a:rPr>
              <a:t>index.php?title</a:t>
            </a:r>
            <a:r>
              <a:rPr lang="cs-CZ" sz="1600" dirty="0">
                <a:solidFill>
                  <a:schemeClr val="bg1"/>
                </a:solidFill>
                <a:hlinkClick r:id="rId4"/>
              </a:rPr>
              <a:t>=%C3%9Av%C4%9Br&amp;oldid=9896893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  <a:r>
              <a:rPr lang="cs-CZ" sz="1600" dirty="0" smtClean="0">
                <a:solidFill>
                  <a:schemeClr val="bg1"/>
                </a:solidFill>
              </a:rPr>
              <a:t>  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968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666</TotalTime>
  <Words>449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Decatur</vt:lpstr>
      <vt:lpstr>Prezentace aplikace PowerPoint</vt:lpstr>
      <vt:lpstr>ANOTACE:</vt:lpstr>
      <vt:lpstr>FINANČNÍ MATEMATIKA</vt:lpstr>
      <vt:lpstr>VĚŘITEL, DLUŽNÍK</vt:lpstr>
      <vt:lpstr>PŮJČKA, ÚVĚR</vt:lpstr>
      <vt:lpstr>PŮJČKA, ÚVĚR</vt:lpstr>
      <vt:lpstr>PŮJČKA, ÚVĚR, ÚROK</vt:lpstr>
      <vt:lpstr>PŘEHLED POJMŮ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admin</dc:creator>
  <cp:lastModifiedBy>admin</cp:lastModifiedBy>
  <cp:revision>32</cp:revision>
  <dcterms:created xsi:type="dcterms:W3CDTF">2013-02-14T21:49:02Z</dcterms:created>
  <dcterms:modified xsi:type="dcterms:W3CDTF">2013-07-26T12:24:36Z</dcterms:modified>
</cp:coreProperties>
</file>