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  <p:sldMasterId id="2147483828" r:id="rId2"/>
  </p:sldMasterIdLst>
  <p:notesMasterIdLst>
    <p:notesMasterId r:id="rId20"/>
  </p:notesMasterIdLst>
  <p:sldIdLst>
    <p:sldId id="306" r:id="rId3"/>
    <p:sldId id="307" r:id="rId4"/>
    <p:sldId id="256" r:id="rId5"/>
    <p:sldId id="257" r:id="rId6"/>
    <p:sldId id="259" r:id="rId7"/>
    <p:sldId id="260" r:id="rId8"/>
    <p:sldId id="258" r:id="rId9"/>
    <p:sldId id="264" r:id="rId10"/>
    <p:sldId id="308" r:id="rId11"/>
    <p:sldId id="299" r:id="rId12"/>
    <p:sldId id="301" r:id="rId13"/>
    <p:sldId id="302" r:id="rId14"/>
    <p:sldId id="262" r:id="rId15"/>
    <p:sldId id="263" r:id="rId16"/>
    <p:sldId id="303" r:id="rId17"/>
    <p:sldId id="304" r:id="rId18"/>
    <p:sldId id="261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C00"/>
    <a:srgbClr val="F7914B"/>
    <a:srgbClr val="003300"/>
    <a:srgbClr val="007A00"/>
    <a:srgbClr val="9E9C4E"/>
    <a:srgbClr val="D3D2A5"/>
    <a:srgbClr val="99FF33"/>
    <a:srgbClr val="FAFAF4"/>
    <a:srgbClr val="CCCB98"/>
    <a:srgbClr val="C2C1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56466E9-23F1-4677-B54E-7EB7FE9062EE}" type="presOf" srcId="{100B6B2E-82E6-4C11-B19B-F2DB3A0EA64F}" destId="{DBA8199F-D892-4A8E-A352-2B7844050E09}" srcOrd="1" destOrd="0" presId="urn:microsoft.com/office/officeart/2005/8/layout/target3"/>
    <dgm:cxn modelId="{9F343C75-E444-40C8-BFE4-D20EFCB4CE2A}" type="presOf" srcId="{914700B9-77B5-440A-A438-DE98B6D4894D}" destId="{E73F1C26-6DCD-4001-88B9-355E01E2BCE7}" srcOrd="0" destOrd="0" presId="urn:microsoft.com/office/officeart/2005/8/layout/target3"/>
    <dgm:cxn modelId="{865AC4AF-B144-45C0-BFAA-24A372C05288}" type="presOf" srcId="{914700B9-77B5-440A-A438-DE98B6D4894D}" destId="{BD9AF279-D483-48F2-BBBD-45F8E8923512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E6E46098-15D5-49CD-AEB9-89F471B29BF1}" type="presOf" srcId="{100B6B2E-82E6-4C11-B19B-F2DB3A0EA64F}" destId="{645AA564-2E9E-4954-AD87-AE01782CEC59}" srcOrd="0" destOrd="0" presId="urn:microsoft.com/office/officeart/2005/8/layout/target3"/>
    <dgm:cxn modelId="{5511B8BB-F26D-4E08-ABFD-B5D4F9CB1B5B}" type="presOf" srcId="{1D8420EA-BFA0-403B-80F5-647FA396CC45}" destId="{F7B3C0B7-F0F7-4F49-B02C-3630F8C5FAE5}" srcOrd="0" destOrd="0" presId="urn:microsoft.com/office/officeart/2005/8/layout/target3"/>
    <dgm:cxn modelId="{36A81122-86AC-4877-AA11-12B02CA6441C}" type="presOf" srcId="{1D8420EA-BFA0-403B-80F5-647FA396CC45}" destId="{8467D0EB-87A2-4285-8ACA-0398EFBF29BC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22B09C5A-6A28-4D2F-9C95-53DE1A6DEB11}" type="presOf" srcId="{130831A4-0540-4EC5-8F5A-93030E89D2D9}" destId="{F69CC921-512E-49F4-824C-A648EC5F27A5}" srcOrd="0" destOrd="0" presId="urn:microsoft.com/office/officeart/2005/8/layout/target3"/>
    <dgm:cxn modelId="{DF546D46-378E-4F3B-A9A3-7C9BCEC269DB}" type="presOf" srcId="{27FE2D31-D344-4B63-A89A-A89AB0D9F3E3}" destId="{FE47432B-CA46-450C-8D8F-66C300A95B52}" srcOrd="0" destOrd="0" presId="urn:microsoft.com/office/officeart/2005/8/layout/target3"/>
    <dgm:cxn modelId="{B1ED7C9C-E1BA-4EF2-B1F2-69CFA770B925}" type="presOf" srcId="{130831A4-0540-4EC5-8F5A-93030E89D2D9}" destId="{8E23E229-92FC-49D1-B5FE-0303176B8A4E}" srcOrd="1" destOrd="0" presId="urn:microsoft.com/office/officeart/2005/8/layout/target3"/>
    <dgm:cxn modelId="{686ECFEE-05F8-4AEF-9DF5-6BDC76276745}" type="presParOf" srcId="{FE47432B-CA46-450C-8D8F-66C300A95B52}" destId="{B522209E-30D0-49D6-A340-2D383A11C668}" srcOrd="0" destOrd="0" presId="urn:microsoft.com/office/officeart/2005/8/layout/target3"/>
    <dgm:cxn modelId="{CC814E5C-CF9A-4788-ACE0-B90AAC6D203F}" type="presParOf" srcId="{FE47432B-CA46-450C-8D8F-66C300A95B52}" destId="{ED5A8377-51D5-4DC5-B0E7-680166966720}" srcOrd="1" destOrd="0" presId="urn:microsoft.com/office/officeart/2005/8/layout/target3"/>
    <dgm:cxn modelId="{5B118E1A-D295-4DB7-8277-DB8E8A46EE4B}" type="presParOf" srcId="{FE47432B-CA46-450C-8D8F-66C300A95B52}" destId="{F69CC921-512E-49F4-824C-A648EC5F27A5}" srcOrd="2" destOrd="0" presId="urn:microsoft.com/office/officeart/2005/8/layout/target3"/>
    <dgm:cxn modelId="{84A2D060-56FA-4507-9F7D-5A9996B8DD17}" type="presParOf" srcId="{FE47432B-CA46-450C-8D8F-66C300A95B52}" destId="{61C9CE18-EDA6-4EDF-BA1C-09779D38FBBF}" srcOrd="3" destOrd="0" presId="urn:microsoft.com/office/officeart/2005/8/layout/target3"/>
    <dgm:cxn modelId="{F385F03F-B06D-43DB-9065-2F262DC3945B}" type="presParOf" srcId="{FE47432B-CA46-450C-8D8F-66C300A95B52}" destId="{D60DEAAB-7AFE-435A-ACF6-18851E4B0426}" srcOrd="4" destOrd="0" presId="urn:microsoft.com/office/officeart/2005/8/layout/target3"/>
    <dgm:cxn modelId="{589255FB-038B-4D37-A789-9DE8D1E70A2C}" type="presParOf" srcId="{FE47432B-CA46-450C-8D8F-66C300A95B52}" destId="{F7B3C0B7-F0F7-4F49-B02C-3630F8C5FAE5}" srcOrd="5" destOrd="0" presId="urn:microsoft.com/office/officeart/2005/8/layout/target3"/>
    <dgm:cxn modelId="{DD5F595D-9C93-4E5E-A798-EA5D178C1667}" type="presParOf" srcId="{FE47432B-CA46-450C-8D8F-66C300A95B52}" destId="{C9DA9446-E2D3-4F6A-8960-3CADFBF870B8}" srcOrd="6" destOrd="0" presId="urn:microsoft.com/office/officeart/2005/8/layout/target3"/>
    <dgm:cxn modelId="{032DC06B-CD43-4AB4-8536-C76DABA0C71A}" type="presParOf" srcId="{FE47432B-CA46-450C-8D8F-66C300A95B52}" destId="{9726EC6F-D322-4CD3-B489-1BE3DF7CE70B}" srcOrd="7" destOrd="0" presId="urn:microsoft.com/office/officeart/2005/8/layout/target3"/>
    <dgm:cxn modelId="{ED1649E5-A32F-485C-A289-BE5BBBE71A5C}" type="presParOf" srcId="{FE47432B-CA46-450C-8D8F-66C300A95B52}" destId="{645AA564-2E9E-4954-AD87-AE01782CEC59}" srcOrd="8" destOrd="0" presId="urn:microsoft.com/office/officeart/2005/8/layout/target3"/>
    <dgm:cxn modelId="{3007F69D-6C32-4D54-9443-B8CCBCC9F263}" type="presParOf" srcId="{FE47432B-CA46-450C-8D8F-66C300A95B52}" destId="{8538CAC4-6A86-42B8-B5AF-2FF155DB9D02}" srcOrd="9" destOrd="0" presId="urn:microsoft.com/office/officeart/2005/8/layout/target3"/>
    <dgm:cxn modelId="{CE03153C-D52B-4387-99EF-054477CF53E4}" type="presParOf" srcId="{FE47432B-CA46-450C-8D8F-66C300A95B52}" destId="{26FD6024-A07F-46D0-8BC0-B5E595C5673D}" srcOrd="10" destOrd="0" presId="urn:microsoft.com/office/officeart/2005/8/layout/target3"/>
    <dgm:cxn modelId="{E65DC2E2-D6B9-4D2A-90FB-FD8E90EC8875}" type="presParOf" srcId="{FE47432B-CA46-450C-8D8F-66C300A95B52}" destId="{E73F1C26-6DCD-4001-88B9-355E01E2BCE7}" srcOrd="11" destOrd="0" presId="urn:microsoft.com/office/officeart/2005/8/layout/target3"/>
    <dgm:cxn modelId="{B032AAD4-1A9D-4F0C-A385-4F19E546A26F}" type="presParOf" srcId="{FE47432B-CA46-450C-8D8F-66C300A95B52}" destId="{8E23E229-92FC-49D1-B5FE-0303176B8A4E}" srcOrd="12" destOrd="0" presId="urn:microsoft.com/office/officeart/2005/8/layout/target3"/>
    <dgm:cxn modelId="{B5088123-9071-49E8-94D9-5557B35BFE80}" type="presParOf" srcId="{FE47432B-CA46-450C-8D8F-66C300A95B52}" destId="{8467D0EB-87A2-4285-8ACA-0398EFBF29BC}" srcOrd="13" destOrd="0" presId="urn:microsoft.com/office/officeart/2005/8/layout/target3"/>
    <dgm:cxn modelId="{69327B40-810F-4F9C-9607-4EAB0F7C7D03}" type="presParOf" srcId="{FE47432B-CA46-450C-8D8F-66C300A95B52}" destId="{DBA8199F-D892-4A8E-A352-2B7844050E09}" srcOrd="14" destOrd="0" presId="urn:microsoft.com/office/officeart/2005/8/layout/target3"/>
    <dgm:cxn modelId="{0256CF51-3640-4281-A492-B67F4A26C305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3600000" algn="r" rotWithShape="0">
            <a:srgbClr val="000000">
              <a:alpha val="3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3600000" algn="r" rotWithShape="0">
            <a:srgbClr val="000000">
              <a:alpha val="3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3600000" algn="r" rotWithShape="0">
            <a:srgbClr val="000000">
              <a:alpha val="3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3600000" algn="r" rotWithShape="0">
            <a:srgbClr val="000000">
              <a:alpha val="3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CE6ED-3EA4-4025-9C9C-4E9ECCC400E7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5D2BBB-43C6-446C-9E2D-164EEFDEF4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17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9" y="2819400"/>
            <a:ext cx="8686800" cy="1470025"/>
          </a:xfrm>
        </p:spPr>
        <p:txBody>
          <a:bodyPr anchor="b">
            <a:noAutofit/>
          </a:bodyPr>
          <a:lstStyle>
            <a:lvl1pPr>
              <a:defRPr sz="7200" b="0" cap="none" spc="0">
                <a:ln w="1397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99" y="4800600"/>
            <a:ext cx="8001000" cy="533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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62399" y="4392168"/>
            <a:ext cx="1219200" cy="365125"/>
          </a:xfrm>
        </p:spPr>
        <p:txBody>
          <a:bodyPr/>
          <a:lstStyle>
            <a:lvl1pPr algn="ctr">
              <a:defRPr sz="2400">
                <a:latin typeface="+mj-lt"/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TextBox 14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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819400"/>
            <a:ext cx="8686800" cy="1463040"/>
          </a:xfrm>
        </p:spPr>
        <p:txBody>
          <a:bodyPr anchor="b" anchorCtr="0">
            <a:noAutofit/>
          </a:bodyPr>
          <a:lstStyle>
            <a:lvl1pPr algn="ctr">
              <a:defRPr sz="72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99" y="4800600"/>
            <a:ext cx="8001000" cy="54864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59352" y="4389120"/>
            <a:ext cx="1216152" cy="365125"/>
          </a:xfrm>
        </p:spPr>
        <p:txBody>
          <a:bodyPr/>
          <a:lstStyle>
            <a:lvl1pPr algn="ctr">
              <a:defRPr sz="2400">
                <a:solidFill>
                  <a:srgbClr val="FFFFFF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</a:t>
            </a:r>
            <a:endParaRPr lang="en-US" sz="3200" spc="15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</a:t>
            </a:r>
            <a:endParaRPr lang="en-US" sz="3200" spc="150" dirty="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638800" cy="94615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719072"/>
            <a:ext cx="8247888" cy="45354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74320"/>
            <a:ext cx="2743200" cy="94488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6880" y="1717040"/>
            <a:ext cx="8249920" cy="4531360"/>
          </a:xfrm>
          <a:solidFill>
            <a:schemeClr val="bg2">
              <a:lumMod val="60000"/>
              <a:lumOff val="40000"/>
            </a:schemeClr>
          </a:solidFill>
          <a:effectLst>
            <a:outerShdw blurRad="76200" dist="38100" dir="3600000" algn="ctr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5638800" cy="100584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28600"/>
            <a:ext cx="2819400" cy="100584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4591050" y="2409824"/>
            <a:ext cx="6858000" cy="2038351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5400000">
            <a:off x="4668203" y="2570797"/>
            <a:ext cx="6858000" cy="1716405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1447800" cy="5851525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353175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96000" y="6356350"/>
            <a:ext cx="762000" cy="365125"/>
          </a:xfrm>
        </p:spPr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 rot="5400000">
            <a:off x="3681476" y="3354324"/>
            <a:ext cx="6858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0584"/>
            <a:ext cx="9144000" cy="1453896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7641"/>
            <a:ext cx="9144000" cy="1154314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29600" cy="11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0" y="1368552"/>
            <a:ext cx="9144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b="0" kern="1200" cap="none" spc="0">
          <a:ln w="13970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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Courier New" pitchFamily="49" charset="0"/>
        <a:buChar char="o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nb.cz/cs/platidla/mince/" TargetMode="External"/><Relationship Id="rId2" Type="http://schemas.openxmlformats.org/officeDocument/2006/relationships/hyperlink" Target="http://www.papirovaplatidla.cz/Home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1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ypraea-moneta-001.jpg" TargetMode="External"/><Relationship Id="rId7" Type="http://schemas.openxmlformats.org/officeDocument/2006/relationships/hyperlink" Target="http://www.dolceta.eu/ceska-republika/Mod7/Materialy-k-vyuce-Proc-uz-se.html" TargetMode="External"/><Relationship Id="rId2" Type="http://schemas.openxmlformats.org/officeDocument/2006/relationships/hyperlink" Target="http://cs.wikipedia.org/w/index.php?title=Pen%C3%ADze&amp;oldid=9841507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papirovaplatidla.cz/bankovky/statovky-a-bankovky" TargetMode="External"/><Relationship Id="rId5" Type="http://schemas.openxmlformats.org/officeDocument/2006/relationships/hyperlink" Target="http://cs.wikipedia.org/w/index.php?title=Mince_v_%C4%8Desk%C3%BDch_zem%C3%ADch&amp;oldid=9981873" TargetMode="External"/><Relationship Id="rId4" Type="http://schemas.openxmlformats.org/officeDocument/2006/relationships/hyperlink" Target="http://cs.wikipedia.org/wiki/Soubor:BMC_06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769606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635455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456384"/>
                <a:gridCol w="3600400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VY_32_INOVACE_20_S11-M-9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Červen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pro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Finanční matematika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- peníze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0568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accent1">
              <a:lumMod val="75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</a:rPr>
              <a:t>ANOTACE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6529256"/>
              </p:ext>
            </p:extLst>
          </p:nvPr>
        </p:nvGraphicFramePr>
        <p:xfrm>
          <a:off x="539552" y="3573016"/>
          <a:ext cx="8280920" cy="2422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- kalkulačka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i opakování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841359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seznámení s pojmem peníze a jejich historickým vývojem.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umí správně užít pojem bankovka a mince, zná naše současné bankovky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mince.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262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9C4E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Impact" pitchFamily="34" charset="0"/>
              </a:rPr>
              <a:t>FINANČNÍ MATEMATIKA</a:t>
            </a:r>
            <a:endParaRPr lang="cs-CZ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Impact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4653136"/>
            <a:ext cx="8001000" cy="533400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sz="40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</a:t>
            </a:r>
            <a:endParaRPr lang="cs-CZ" sz="40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981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PENÍZE  V DĚJINÁCH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9959" y="2492896"/>
            <a:ext cx="878497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Jedná se o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prostředek směny při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obchodování</a:t>
            </a:r>
            <a:r>
              <a:rPr lang="cs-CZ" sz="2400" dirty="0" smtClean="0"/>
              <a:t>,  protože </a:t>
            </a:r>
            <a:r>
              <a:rPr lang="cs-CZ" sz="2400" dirty="0"/>
              <a:t>peníze mají jasnou hodnotu, které každý důvěřuje. </a:t>
            </a:r>
            <a:br>
              <a:rPr lang="cs-CZ" sz="2400" dirty="0"/>
            </a:br>
            <a:endParaRPr lang="cs-CZ" sz="2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Peníze </a:t>
            </a:r>
            <a:r>
              <a:rPr lang="cs-CZ" sz="2400" dirty="0"/>
              <a:t>rovněž představují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možnost uchovávat hodnotu </a:t>
            </a:r>
            <a:r>
              <a:rPr lang="cs-CZ" sz="2400" dirty="0"/>
              <a:t>do </a:t>
            </a:r>
            <a:r>
              <a:rPr lang="cs-CZ" sz="2400" dirty="0" smtClean="0"/>
              <a:t>budoucna – peníze si můžeme šetřit</a:t>
            </a:r>
            <a:r>
              <a:rPr lang="cs-CZ" sz="2400" dirty="0"/>
              <a:t>, abychom si v budoucnu mohli koupit něco drahého. </a:t>
            </a:r>
            <a:br>
              <a:rPr lang="cs-CZ" sz="2400" dirty="0"/>
            </a:br>
            <a:endParaRPr lang="cs-CZ" sz="2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Peníze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také účetní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jednotkou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- lze </a:t>
            </a:r>
            <a:r>
              <a:rPr lang="cs-CZ" sz="2400" dirty="0"/>
              <a:t>je snadno počítat a umožňují, aby zboží mělo jasnou hodnotu.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9959" y="162880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nám ukazují dějiny peněz?</a:t>
            </a:r>
            <a:endParaRPr lang="cs-CZ" sz="3600" b="1" dirty="0">
              <a:solidFill>
                <a:srgbClr val="99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805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PŘEDCHŮDCI PENĚZ</a:t>
            </a:r>
            <a:endParaRPr lang="cs-CZ" dirty="0"/>
          </a:p>
        </p:txBody>
      </p:sp>
      <p:pic>
        <p:nvPicPr>
          <p:cNvPr id="1026" name="Picture 2" descr="http://upload.wikimedia.org/wikipedia/commons/0/06/Cypraea-moneta-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86" y="3650966"/>
            <a:ext cx="5005907" cy="1425547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162880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Před </a:t>
            </a:r>
            <a:r>
              <a:rPr lang="cs-CZ" sz="2400" b="1" dirty="0"/>
              <a:t>mnoha tisíci lety naši evropští předkové žili jako lovci a </a:t>
            </a:r>
            <a:r>
              <a:rPr lang="cs-CZ" sz="2400" b="1" dirty="0" smtClean="0"/>
              <a:t>zemědělci, kovy </a:t>
            </a:r>
            <a:r>
              <a:rPr lang="cs-CZ" sz="2400" b="1" dirty="0"/>
              <a:t>v té době ještě nebyly objeveny, </a:t>
            </a:r>
            <a:r>
              <a:rPr lang="cs-CZ" sz="2400" b="1" dirty="0" smtClean="0"/>
              <a:t>bankovky </a:t>
            </a:r>
            <a:r>
              <a:rPr lang="cs-CZ" sz="2400" b="1" dirty="0"/>
              <a:t>ani mince, </a:t>
            </a:r>
            <a:r>
              <a:rPr lang="cs-CZ" sz="2400" b="1" dirty="0" smtClean="0"/>
              <a:t>lidé </a:t>
            </a:r>
            <a:r>
              <a:rPr lang="cs-CZ" sz="2400" b="1" dirty="0"/>
              <a:t>v době kamenné neměli. 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b="1" dirty="0" smtClean="0"/>
              <a:t>Místo </a:t>
            </a:r>
            <a:r>
              <a:rPr lang="cs-CZ" sz="2400" b="1" dirty="0"/>
              <a:t>toho si mezi sebou směňovali </a:t>
            </a:r>
            <a:r>
              <a:rPr lang="cs-CZ" sz="2400" b="1" dirty="0" smtClean="0"/>
              <a:t>zboží - tato </a:t>
            </a:r>
            <a:r>
              <a:rPr lang="cs-CZ" sz="2400" b="1" dirty="0"/>
              <a:t>směna se označuje jako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směnný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obchod.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187313" y="3650966"/>
            <a:ext cx="3888431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 smtClean="0"/>
              <a:t>Už </a:t>
            </a:r>
            <a:r>
              <a:rPr lang="cs-CZ" sz="2200" b="1" dirty="0"/>
              <a:t>v předhistorických společnostech začal prosazovat zprostředkovaný obchod pomocí vzácných, žádoucích a trvanlivých </a:t>
            </a:r>
            <a:r>
              <a:rPr lang="cs-CZ" sz="2200" b="1" dirty="0" smtClean="0"/>
              <a:t>předmětů. </a:t>
            </a:r>
            <a:endParaRPr lang="cs-CZ" sz="2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0414" y="5229200"/>
            <a:ext cx="52756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/>
              <a:t>Nejznámějšími příklady jsou </a:t>
            </a: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mušle </a:t>
            </a:r>
            <a:r>
              <a:rPr lang="cs-CZ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kauri. </a:t>
            </a:r>
          </a:p>
          <a:p>
            <a:pPr algn="ctr"/>
            <a:r>
              <a:rPr lang="cs-CZ" sz="2200" b="1" dirty="0"/>
              <a:t>V našich zemích v polovině </a:t>
            </a: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10</a:t>
            </a:r>
            <a:r>
              <a:rPr lang="cs-CZ" sz="2200" b="1" dirty="0"/>
              <a:t>. století </a:t>
            </a:r>
            <a:r>
              <a:rPr lang="cs-CZ" sz="2200" b="1" dirty="0" smtClean="0"/>
              <a:t>se platilo </a:t>
            </a:r>
            <a:r>
              <a:rPr lang="cs-CZ" sz="2200" b="1" dirty="0"/>
              <a:t>kousky plátna</a:t>
            </a:r>
            <a:r>
              <a:rPr lang="cs-CZ" sz="2200" b="1" dirty="0" smtClean="0"/>
              <a:t>.</a:t>
            </a:r>
            <a:endParaRPr lang="cs-CZ" sz="2200" b="1" dirty="0"/>
          </a:p>
        </p:txBody>
      </p:sp>
    </p:spTree>
    <p:extLst>
      <p:ext uri="{BB962C8B-B14F-4D97-AF65-F5344CB8AC3E}">
        <p14:creationId xmlns:p14="http://schemas.microsoft.com/office/powerpoint/2010/main" val="4066639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45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PENÍZE  V DĚJINÁCH</a:t>
            </a:r>
            <a:endParaRPr lang="cs-CZ" dirty="0"/>
          </a:p>
        </p:txBody>
      </p:sp>
      <p:pic>
        <p:nvPicPr>
          <p:cNvPr id="2050" name="Picture 2" descr="Soubor:BMC 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354" y="1916832"/>
            <a:ext cx="4473688" cy="180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1916832"/>
            <a:ext cx="43204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/>
              <a:t>Když se naši předci naučili vyrábět kovy, začala být směna </a:t>
            </a:r>
            <a:r>
              <a:rPr lang="cs-CZ" sz="2200" b="1" dirty="0" smtClean="0"/>
              <a:t>snazší – </a:t>
            </a:r>
            <a:r>
              <a:rPr lang="cs-CZ" sz="2200" dirty="0" smtClean="0"/>
              <a:t>kovy (zlato</a:t>
            </a:r>
            <a:r>
              <a:rPr lang="cs-CZ" sz="2200" dirty="0"/>
              <a:t>, stříbro, cín a </a:t>
            </a:r>
            <a:r>
              <a:rPr lang="cs-CZ" sz="2200" dirty="0" smtClean="0"/>
              <a:t>železo) </a:t>
            </a:r>
            <a:r>
              <a:rPr lang="cs-CZ" sz="2200" dirty="0"/>
              <a:t>měly hodnotu pro každého. </a:t>
            </a:r>
            <a:r>
              <a:rPr lang="cs-CZ" sz="2200" dirty="0" smtClean="0"/>
              <a:t> </a:t>
            </a:r>
          </a:p>
          <a:p>
            <a:pPr algn="ctr"/>
            <a:endParaRPr lang="cs-CZ" sz="2200" dirty="0" smtClean="0"/>
          </a:p>
          <a:p>
            <a:pPr algn="ctr"/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>
                <a:solidFill>
                  <a:srgbClr val="C00000"/>
                </a:solidFill>
              </a:rPr>
              <a:t>Cenné </a:t>
            </a:r>
            <a:r>
              <a:rPr lang="cs-CZ" sz="2200" b="1" dirty="0">
                <a:solidFill>
                  <a:srgbClr val="C00000"/>
                </a:solidFill>
              </a:rPr>
              <a:t>kovy a další předměty staly „měřítkem hodnoty“, „prostředkem směny“ </a:t>
            </a:r>
            <a:r>
              <a:rPr lang="cs-CZ" sz="2200" b="1" dirty="0" smtClean="0">
                <a:solidFill>
                  <a:srgbClr val="C00000"/>
                </a:solidFill>
              </a:rPr>
              <a:t>i </a:t>
            </a:r>
            <a:r>
              <a:rPr lang="cs-CZ" sz="2200" b="1" dirty="0">
                <a:solidFill>
                  <a:srgbClr val="C00000"/>
                </a:solidFill>
              </a:rPr>
              <a:t>způsobem „uložení hodnoty</a:t>
            </a:r>
            <a:r>
              <a:rPr lang="cs-CZ" sz="2200" b="1" dirty="0" smtClean="0">
                <a:solidFill>
                  <a:srgbClr val="C00000"/>
                </a:solidFill>
              </a:rPr>
              <a:t>“.</a:t>
            </a:r>
            <a:endParaRPr lang="cs-CZ" sz="22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69783" y="3933056"/>
            <a:ext cx="4473688" cy="2554545"/>
          </a:xfrm>
          <a:prstGeom prst="rect">
            <a:avLst/>
          </a:prstGeom>
          <a:solidFill>
            <a:srgbClr val="D3D2A5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solidFill>
                  <a:srgbClr val="C00000"/>
                </a:solidFill>
              </a:rPr>
              <a:t>Statér z Lýdie, 640 př. n. l., </a:t>
            </a:r>
            <a:r>
              <a:rPr lang="cs-CZ" sz="2000" b="1" dirty="0" smtClean="0">
                <a:solidFill>
                  <a:srgbClr val="C00000"/>
                </a:solidFill>
              </a:rPr>
              <a:t/>
            </a:r>
            <a:br>
              <a:rPr lang="cs-CZ" sz="2000" b="1" dirty="0" smtClean="0">
                <a:solidFill>
                  <a:srgbClr val="C00000"/>
                </a:solidFill>
              </a:rPr>
            </a:br>
            <a:r>
              <a:rPr lang="cs-CZ" sz="2000" b="1" dirty="0" smtClean="0">
                <a:solidFill>
                  <a:srgbClr val="C00000"/>
                </a:solidFill>
              </a:rPr>
              <a:t>váha </a:t>
            </a:r>
            <a:r>
              <a:rPr lang="cs-CZ" sz="2000" b="1" dirty="0">
                <a:solidFill>
                  <a:srgbClr val="C00000"/>
                </a:solidFill>
              </a:rPr>
              <a:t>4,71 g </a:t>
            </a:r>
            <a:r>
              <a:rPr lang="cs-CZ" sz="2000" b="1" dirty="0" smtClean="0">
                <a:solidFill>
                  <a:srgbClr val="C00000"/>
                </a:solidFill>
              </a:rPr>
              <a:t>elektronu</a:t>
            </a:r>
          </a:p>
          <a:p>
            <a:pPr algn="ctr"/>
            <a:r>
              <a:rPr lang="cs-CZ" sz="2000" dirty="0" smtClean="0"/>
              <a:t>Statér - první </a:t>
            </a:r>
            <a:r>
              <a:rPr lang="cs-CZ" sz="2000" dirty="0"/>
              <a:t>mince v západní civilizaci vznikly koncem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7</a:t>
            </a:r>
            <a:r>
              <a:rPr lang="cs-CZ" sz="2000" dirty="0"/>
              <a:t>. století př. n. l. ve městech Malé Asie, kde se kapky elektra (přírodní směsi zlata a stříbra) označovaly raženou značkou města či </a:t>
            </a:r>
            <a:r>
              <a:rPr lang="cs-CZ" sz="2000" dirty="0" smtClean="0"/>
              <a:t>panovníka.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4975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49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MINCE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628800"/>
            <a:ext cx="885698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300" dirty="0"/>
              <a:t>Až do nedávné doby se jako peníze používaly pouze mince. To proto, že mince obsahovala přesné množství určitého kovu, například zlata nebo stříbra, který měl známou hodnotu. </a:t>
            </a:r>
            <a:endParaRPr lang="cs-CZ" sz="2300" dirty="0" smtClean="0"/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300" dirty="0" smtClean="0"/>
              <a:t>Tento </a:t>
            </a:r>
            <a:r>
              <a:rPr lang="cs-CZ" sz="2300" dirty="0"/>
              <a:t>typ peněz je znám jako </a:t>
            </a:r>
            <a:r>
              <a:rPr lang="cs-CZ" sz="2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„kovové peníze“ </a:t>
            </a:r>
            <a:r>
              <a:rPr lang="cs-CZ" sz="2300" dirty="0"/>
              <a:t>a jejich hodnota je zaručena drahým kovem, který obsahují. </a:t>
            </a:r>
            <a:endParaRPr lang="cs-CZ" sz="23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79512" y="3702635"/>
            <a:ext cx="8856984" cy="648072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Některé naše staré mince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Denár Vratislav II-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07" b="12546"/>
          <a:stretch/>
        </p:blipFill>
        <p:spPr bwMode="auto">
          <a:xfrm>
            <a:off x="283249" y="4417175"/>
            <a:ext cx="2105025" cy="152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61434" y="5937996"/>
            <a:ext cx="2348657" cy="9117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denár </a:t>
            </a:r>
            <a:r>
              <a:rPr lang="it-IT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Vratislava II., první strana mince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Soubor:Pr gros vaclav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088" y="4389288"/>
            <a:ext cx="4162425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625088" y="6390383"/>
            <a:ext cx="4162425" cy="467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Pražský groš Václava II</a:t>
            </a:r>
            <a:r>
              <a:rPr lang="cs-CZ" dirty="0"/>
              <a:t>.</a:t>
            </a:r>
          </a:p>
        </p:txBody>
      </p:sp>
      <p:pic>
        <p:nvPicPr>
          <p:cNvPr id="1030" name="Picture 6" descr="Soubor:Current coins of West Europe XIIIth-XVIth Centuries no14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537" y="4417175"/>
            <a:ext cx="1913172" cy="203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6876256" y="6309320"/>
            <a:ext cx="2160240" cy="5486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půltolar, mince rodu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Šliků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327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22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3" grpId="0" animBg="1"/>
      <p:bldP spid="4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BANKOVKY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628800"/>
            <a:ext cx="885698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300" dirty="0" smtClean="0"/>
              <a:t>Jak </a:t>
            </a:r>
            <a:r>
              <a:rPr lang="cs-CZ" sz="2300" dirty="0"/>
              <a:t>se obchod rozvíjel, bylo jako prostředek směny zapotřebí více a více peněz. Proto banky a vlády začaly vydávat bankovky</a:t>
            </a:r>
            <a:r>
              <a:rPr lang="cs-CZ" sz="2300" dirty="0" smtClean="0"/>
              <a:t>.</a:t>
            </a:r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Bankovky</a:t>
            </a:r>
            <a:r>
              <a:rPr lang="cs-CZ" sz="2300" dirty="0" smtClean="0"/>
              <a:t> </a:t>
            </a:r>
            <a:r>
              <a:rPr lang="cs-CZ" sz="2300" dirty="0"/>
              <a:t>neobsahují hodnotu, kterou představují. </a:t>
            </a:r>
            <a:endParaRPr lang="cs-CZ" sz="2300" dirty="0" smtClean="0"/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300" dirty="0" smtClean="0"/>
              <a:t>Hodnotu </a:t>
            </a:r>
            <a:r>
              <a:rPr lang="cs-CZ" sz="2300" dirty="0"/>
              <a:t>bankovky zaručuje její vydavatel. Těmto penězům se říká </a:t>
            </a:r>
            <a:r>
              <a:rPr lang="cs-CZ" sz="2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„peníze s nuceným oběhem“. </a:t>
            </a:r>
          </a:p>
        </p:txBody>
      </p:sp>
      <p:sp>
        <p:nvSpPr>
          <p:cNvPr id="4" name="Obdélník 3"/>
          <p:cNvSpPr/>
          <p:nvPr/>
        </p:nvSpPr>
        <p:spPr>
          <a:xfrm>
            <a:off x="188608" y="3933056"/>
            <a:ext cx="8847887" cy="648072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vypadaly naše bankovky z 1. emise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https://0f0553a2-a-62cb3a1a-s-sites.googlegroups.com/site/papirovaplatidla/bankovky/statovky-i-emise/1000-1919-p.jpg?attachauth=ANoY7cpK1tXmhkaZ3cCcijCGeu97JCFjWlxfQwn3y8dVH1Ju2b_Hzl9jtmpSoDGpy5I_bpO8FAd2GNghQK-jsPAm49ufg56qFMBWYDy2eqjyc9vj1p81h27JMVPakIRBXJZXcDnIXAkMlPHyy3PqoN9HC2Y7rp0KHqQu1q-kWrLiPx-iXAgtCfzrwZXyP2h44v3S5_FSFsW8_8VsHDGdLTEyRl2IjkM_bsaLi-H3zJYjb6OE7494sacvlaCTZNPGR7tujd9tmvF4&amp;attredirects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83" y="4581128"/>
            <a:ext cx="4128393" cy="2195954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0f0553a2-a-62cb3a1a-s-sites.googlegroups.com/site/papirovaplatidla/bankovky/statovky-i-emise/1000-1919-z.jpg?attachauth=ANoY7cq1v98xxOhhnckgZl0O3nrFnrB8mSAkgVFe642WpIG46I61sWW4JmIY3jkklCZtfvGJ-IBYR-9MeEM_Ds6F7loGM0-FCYd2ITgViWBfjpw7VP_ILGR3sWQOhZY8cTEyvHP_0QI2yYtGSEcPfE6dymgziuR0iEQ0Tq6yAyIbXaTOzxHgVkthMzXO2foWXi1bDOwWApzf-j1nbGi61P8BCppaYWP-7QiEpN6sqs4CzVLi3NCShiEyQ8-N5EuQQnJ7RVAqsWel&amp;attredirects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200" y="4579869"/>
            <a:ext cx="4177540" cy="2195954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09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NAŠE  BANKOVKY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564904"/>
            <a:ext cx="8424936" cy="31393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cs-CZ" sz="4400" b="1" spc="50" dirty="0" smtClean="0">
                <a:ln w="11430"/>
                <a:gradFill>
                  <a:gsLst>
                    <a:gs pos="25000">
                      <a:srgbClr val="1B582B">
                        <a:satMod val="155000"/>
                      </a:srgbClr>
                    </a:gs>
                    <a:gs pos="100000">
                      <a:srgbClr val="1B582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Bankovky</a:t>
            </a:r>
            <a:r>
              <a:rPr lang="cs-CZ" sz="4400" b="1" spc="50" dirty="0" smtClean="0">
                <a:ln w="11430"/>
                <a:gradFill>
                  <a:gsLst>
                    <a:gs pos="25000">
                      <a:srgbClr val="1B582B">
                        <a:satMod val="155000"/>
                      </a:srgbClr>
                    </a:gs>
                    <a:gs pos="100000">
                      <a:srgbClr val="1B582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cs-CZ" sz="4400" b="1" spc="50" dirty="0" smtClean="0">
                <a:ln w="11430"/>
                <a:gradFill>
                  <a:gsLst>
                    <a:gs pos="25000">
                      <a:srgbClr val="1B582B">
                        <a:satMod val="155000"/>
                      </a:srgbClr>
                    </a:gs>
                    <a:gs pos="100000">
                      <a:srgbClr val="1B582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4400" b="1" spc="50" dirty="0" smtClean="0">
                <a:ln w="11430"/>
                <a:gradFill>
                  <a:gsLst>
                    <a:gs pos="25000">
                      <a:srgbClr val="1B582B">
                        <a:satMod val="155000"/>
                      </a:srgbClr>
                    </a:gs>
                    <a:gs pos="100000">
                      <a:srgbClr val="1B582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platné v </a:t>
            </a:r>
            <a:r>
              <a:rPr lang="cs-CZ" sz="4400" b="1" spc="50" smtClean="0">
                <a:ln w="11430"/>
                <a:gradFill>
                  <a:gsLst>
                    <a:gs pos="25000">
                      <a:srgbClr val="1B582B">
                        <a:satMod val="155000"/>
                      </a:srgbClr>
                    </a:gs>
                    <a:gs pos="100000">
                      <a:srgbClr val="1B582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naší republice</a:t>
            </a:r>
            <a:br>
              <a:rPr lang="cs-CZ" sz="4400" b="1" spc="50" smtClean="0">
                <a:ln w="11430"/>
                <a:gradFill>
                  <a:gsLst>
                    <a:gs pos="25000">
                      <a:srgbClr val="1B582B">
                        <a:satMod val="155000"/>
                      </a:srgbClr>
                    </a:gs>
                    <a:gs pos="100000">
                      <a:srgbClr val="1B582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4400" b="1" spc="50" smtClean="0">
                <a:ln w="11430"/>
                <a:gradFill>
                  <a:gsLst>
                    <a:gs pos="25000">
                      <a:srgbClr val="1B582B">
                        <a:satMod val="155000"/>
                      </a:srgbClr>
                    </a:gs>
                    <a:gs pos="100000">
                      <a:srgbClr val="1B582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 roce 1993.</a:t>
            </a:r>
            <a:endParaRPr lang="cs-CZ" sz="4400" b="1" spc="50" dirty="0">
              <a:ln w="11430"/>
              <a:gradFill>
                <a:gsLst>
                  <a:gs pos="25000">
                    <a:srgbClr val="1B582B">
                      <a:satMod val="155000"/>
                    </a:srgbClr>
                  </a:gs>
                  <a:gs pos="100000">
                    <a:srgbClr val="1B582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566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9C4E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3463" y="188640"/>
            <a:ext cx="446090" cy="6495367"/>
          </a:xfrm>
          <a:prstGeom prst="rect">
            <a:avLst/>
          </a:prstGeom>
          <a:solidFill>
            <a:srgbClr val="F7914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PLATIDLA  ČR  OD ROKU 1993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6448" y="3236268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r. 2011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4297" y="1052736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r. 2008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4175" y="5301208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platná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822" name="Picture 6" descr="http://www.papirovaplatidla.cz/_/rsrc/1266178268602/bankovky/platidla-cr/20_K%C4%8D_1994_lic.jpg?height=201&amp;width=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607" y="419592"/>
            <a:ext cx="3528000" cy="177282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http://www.papirovaplatidla.cz/_/rsrc/1266178283860/bankovky/platidla-cr/20_K%C4%8D_1994_rub.jpg?height=203&amp;width=4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545" y="419592"/>
            <a:ext cx="3528000" cy="179046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6" name="Picture 10" descr="http://www.papirovaplatidla.cz/_/rsrc/1266272240463/bankovky/platidla-cr/50_K%C4%8D_1993_lic.jpg?height=193&amp;width=4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607" y="2662045"/>
            <a:ext cx="3528000" cy="170226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8" name="Picture 12" descr="http://www.papirovaplatidla.cz/_/rsrc/1266272256349/bankovky/platidla-cr/50_K%C4%8D_1993_rub.jpg?height=192&amp;width=4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545" y="2659132"/>
            <a:ext cx="3528000" cy="169344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30" name="Picture 14" descr="http://www.papirovaplatidla.cz/_/rsrc/1266180614847/bankovky/platidla-cr/100_K%C4%8D_1993_lic.jpg?height=197&amp;width=4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113" y="4653080"/>
            <a:ext cx="3528000" cy="173754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32" name="Picture 16" descr="http://www.papirovaplatidla.cz/_/rsrc/1266180654599/bankovky/platidla-cr/100_K%C4%8D_1993_rub.jpg?height=196&amp;width=4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545" y="4710754"/>
            <a:ext cx="3528000" cy="172872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825924"/>
              </p:ext>
            </p:extLst>
          </p:nvPr>
        </p:nvGraphicFramePr>
        <p:xfrm>
          <a:off x="1984607" y="6439475"/>
          <a:ext cx="3168352" cy="365760"/>
        </p:xfrm>
        <a:graphic>
          <a:graphicData uri="http://schemas.openxmlformats.org/drawingml/2006/table">
            <a:tbl>
              <a:tblPr/>
              <a:tblGrid>
                <a:gridCol w="474341"/>
                <a:gridCol w="2694011"/>
              </a:tblGrid>
              <a:tr h="152400">
                <a:tc>
                  <a:txBody>
                    <a:bodyPr/>
                    <a:lstStyle/>
                    <a:p>
                      <a:pPr algn="ctr" fontAlgn="t"/>
                      <a:endParaRPr lang="cs-CZ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dirty="0">
                          <a:solidFill>
                            <a:schemeClr val="bg1"/>
                          </a:solidFill>
                          <a:effectLst/>
                        </a:rPr>
                        <a:t>Karel IV,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3" name="TextovéPole 22"/>
          <p:cNvSpPr txBox="1"/>
          <p:nvPr/>
        </p:nvSpPr>
        <p:spPr>
          <a:xfrm>
            <a:off x="2092423" y="433025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Svatá Anežka Česká,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167941" y="2210053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Přemysl Otakar I</a:t>
            </a:r>
          </a:p>
        </p:txBody>
      </p:sp>
    </p:spTree>
    <p:extLst>
      <p:ext uri="{BB962C8B-B14F-4D97-AF65-F5344CB8AC3E}">
        <p14:creationId xmlns:p14="http://schemas.microsoft.com/office/powerpoint/2010/main" val="333103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9C4E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3463" y="188640"/>
            <a:ext cx="446090" cy="6495367"/>
          </a:xfrm>
          <a:prstGeom prst="rect">
            <a:avLst/>
          </a:prstGeom>
          <a:solidFill>
            <a:srgbClr val="F7914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PLATIDLA  ČR  OD ROKU 1993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6448" y="3236268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platná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4175" y="1068242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platná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4175" y="5301208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platná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6866" name="Picture 2" descr="http://www.papirovaplatidla.cz/_/rsrc/1266178897394/bankovky/platidla-cr/200_K%C4%8D_1993_lic.jpg?height=191&amp;width=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18316"/>
            <a:ext cx="3528000" cy="168462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https://0f0553a2-a-62cb3a1a-s-sites.googlegroups.com/site/papirovaplatidla/bankovky/platidla-cr/200_K%C4%8D_1993_rub.jpg?attachauth=ANoY7cr7LsV7yXOHppOgn5qiSxWBabHoN3qNuD0bE_F5jnD-xJF2VAwjING1su46qbAwoQX0Q4Wwn8D5JfwdAOgzLf_zzsQPkx6lpWgj5TU5xC-SGjpKihqA7e2cjwE5oXZh3z9sN4MkKuSd0aZiGMPofr-b5Tz1PuHSJLFeGmhaCD7ZDYQnPH0RBWj95vOzODS0MXdO0F6VU7sGrT75SF2IE71m3WqJ1OUzrTZaB-qxVfY5Vg-KoBr_9E5joQHsooIgTVi0FS3LGwxrh6NnbcWK2sh0xjr4jg%3D%3D&amp;attredirects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5986"/>
            <a:ext cx="3528000" cy="168462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0" name="Picture 6" descr="http://www.papirovaplatidla.cz/_/rsrc/1266179946911/bankovky/platidla-cr/500_K%C4%8D_1993_lic.jpg?height=183&amp;width=4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24882"/>
            <a:ext cx="3528000" cy="161406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2" name="Picture 8" descr="http://www.papirovaplatidla.cz/_/rsrc/1266179983550/bankovky/platidla-cr/500_K%C4%8D_1993_rub.jpg?height=182&amp;width=4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33702"/>
            <a:ext cx="3528000" cy="160524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4" name="Picture 10" descr="http://www.papirovaplatidla.cz/_/rsrc/1266272281357/bankovky/platidla-cr/1000_K%C4%8D_1993_lic.jpg?height=188&amp;width=4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101" y="4672181"/>
            <a:ext cx="3528000" cy="165816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6" name="Picture 12" descr="http://www.papirovaplatidla.cz/_/rsrc/1266272296495/bankovky/platidla-cr/1000_K%C4%8D_1993_rub.jpg?height=188&amp;width=4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72182"/>
            <a:ext cx="3528000" cy="165816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281651" y="6330343"/>
            <a:ext cx="2702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František Palacký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046343" y="4238943"/>
            <a:ext cx="3173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Božena </a:t>
            </a:r>
            <a:r>
              <a:rPr lang="cs-CZ" dirty="0" smtClean="0">
                <a:solidFill>
                  <a:schemeClr val="bg1"/>
                </a:solidFill>
              </a:rPr>
              <a:t>Němcová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70240" y="2102937"/>
            <a:ext cx="2925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Jan Ámos Komenský</a:t>
            </a:r>
          </a:p>
        </p:txBody>
      </p:sp>
    </p:spTree>
    <p:extLst>
      <p:ext uri="{BB962C8B-B14F-4D97-AF65-F5344CB8AC3E}">
        <p14:creationId xmlns:p14="http://schemas.microsoft.com/office/powerpoint/2010/main" val="205066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9C4E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3463" y="188640"/>
            <a:ext cx="446090" cy="6495367"/>
          </a:xfrm>
          <a:prstGeom prst="rect">
            <a:avLst/>
          </a:prstGeom>
          <a:solidFill>
            <a:srgbClr val="F7914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PLATIDLA  ČR  OD ROKU 1993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6448" y="3236268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platná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4297" y="1052736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platná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7890" name="Picture 2" descr="http://www.papirovaplatidla.cz/_/rsrc/1266194183074/bankovky/platidla-cr/2000_K%C5%A1_1996_lic.jpg?height=182&amp;width=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54635"/>
            <a:ext cx="3528000" cy="160524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4" descr="http://www.papirovaplatidla.cz/_/rsrc/1266272442876/bankovky/platidla-cr/2000_K%C4%8D_1996_rub.jpg?height=181&amp;width=4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680" y="654635"/>
            <a:ext cx="3528000" cy="159642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4" name="Picture 6" descr="http://www.papirovaplatidla.cz/_/rsrc/1306242972376/bankovky/platidla-cr/5000-k%C4%8D-1993-lic-unc.jpg?height=177&amp;width=4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174" y="2659927"/>
            <a:ext cx="3528000" cy="156114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6" name="Picture 8" descr="http://www.papirovaplatidla.cz/_/rsrc/1306243002015/bankovky/platidla-cr/5000-k%C4%8D-1993-rub-unc.jpg?height=177&amp;width=4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680" y="2659927"/>
            <a:ext cx="3528000" cy="156114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267744" y="4216893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Tomáš</a:t>
            </a:r>
            <a:r>
              <a:rPr lang="cs-CZ" dirty="0">
                <a:solidFill>
                  <a:schemeClr val="bg1"/>
                </a:solidFill>
              </a:rPr>
              <a:t> Garrigue Masaryk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1983559" y="2251055"/>
            <a:ext cx="3277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Ema Destinnová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82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MINCE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1918186"/>
            <a:ext cx="790351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  <a:spcAft>
                <a:spcPts val="300"/>
              </a:spcAft>
            </a:pPr>
            <a:r>
              <a:rPr lang="cs-CZ" dirty="0">
                <a:solidFill>
                  <a:srgbClr val="FF0000"/>
                </a:solidFill>
              </a:rPr>
              <a:t>10 haléřů       </a:t>
            </a:r>
            <a:r>
              <a:rPr lang="cs-CZ" dirty="0" smtClean="0">
                <a:solidFill>
                  <a:srgbClr val="FF0000"/>
                </a:solidFill>
              </a:rPr>
              <a:t>		20 </a:t>
            </a:r>
            <a:r>
              <a:rPr lang="cs-CZ" dirty="0">
                <a:solidFill>
                  <a:srgbClr val="FF0000"/>
                </a:solidFill>
              </a:rPr>
              <a:t>haléřů        </a:t>
            </a:r>
            <a:r>
              <a:rPr lang="cs-CZ" dirty="0" smtClean="0">
                <a:solidFill>
                  <a:srgbClr val="FF0000"/>
                </a:solidFill>
              </a:rPr>
              <a:t>		50 </a:t>
            </a:r>
            <a:r>
              <a:rPr lang="cs-CZ" dirty="0">
                <a:solidFill>
                  <a:srgbClr val="FF0000"/>
                </a:solidFill>
              </a:rPr>
              <a:t>haléřů</a:t>
            </a:r>
          </a:p>
          <a:p>
            <a:pPr>
              <a:lnSpc>
                <a:spcPct val="250000"/>
              </a:lnSpc>
              <a:spcAft>
                <a:spcPts val="300"/>
              </a:spcAft>
            </a:pPr>
            <a:endParaRPr lang="cs-CZ" dirty="0"/>
          </a:p>
          <a:p>
            <a:pPr>
              <a:lnSpc>
                <a:spcPct val="250000"/>
              </a:lnSpc>
              <a:spcAft>
                <a:spcPts val="300"/>
              </a:spcAft>
            </a:pPr>
            <a:r>
              <a:rPr lang="cs-CZ" dirty="0"/>
              <a:t>1 koruna       </a:t>
            </a:r>
            <a:r>
              <a:rPr lang="cs-CZ" dirty="0" smtClean="0"/>
              <a:t>		2 </a:t>
            </a:r>
            <a:r>
              <a:rPr lang="cs-CZ" dirty="0"/>
              <a:t>koruny      </a:t>
            </a:r>
            <a:r>
              <a:rPr lang="cs-CZ" dirty="0" smtClean="0"/>
              <a:t>		 </a:t>
            </a:r>
            <a:r>
              <a:rPr lang="cs-CZ" dirty="0"/>
              <a:t>5 korun</a:t>
            </a:r>
          </a:p>
          <a:p>
            <a:pPr>
              <a:lnSpc>
                <a:spcPct val="250000"/>
              </a:lnSpc>
              <a:spcAft>
                <a:spcPts val="300"/>
              </a:spcAft>
            </a:pPr>
            <a:endParaRPr lang="cs-CZ" dirty="0"/>
          </a:p>
          <a:p>
            <a:pPr>
              <a:lnSpc>
                <a:spcPct val="250000"/>
              </a:lnSpc>
              <a:spcAft>
                <a:spcPts val="300"/>
              </a:spcAft>
            </a:pPr>
            <a:r>
              <a:rPr lang="cs-CZ" dirty="0"/>
              <a:t>10 korun       </a:t>
            </a:r>
            <a:r>
              <a:rPr lang="cs-CZ" dirty="0" smtClean="0"/>
              <a:t>		20 </a:t>
            </a:r>
            <a:r>
              <a:rPr lang="cs-CZ" dirty="0"/>
              <a:t>korun        </a:t>
            </a:r>
            <a:r>
              <a:rPr lang="cs-CZ" dirty="0" smtClean="0"/>
              <a:t>		50 korun</a:t>
            </a:r>
          </a:p>
          <a:p>
            <a:pPr>
              <a:lnSpc>
                <a:spcPct val="250000"/>
              </a:lnSpc>
              <a:spcAft>
                <a:spcPts val="300"/>
              </a:spcAft>
            </a:pPr>
            <a:endParaRPr lang="cs-CZ" dirty="0"/>
          </a:p>
          <a:p>
            <a:pPr>
              <a:lnSpc>
                <a:spcPct val="250000"/>
              </a:lnSpc>
              <a:spcAft>
                <a:spcPts val="300"/>
              </a:spcAft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64" y="2617936"/>
            <a:ext cx="1831395" cy="9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505" y="2619153"/>
            <a:ext cx="1831396" cy="9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344" y="2622047"/>
            <a:ext cx="1831394" cy="9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64" y="4041844"/>
            <a:ext cx="2138182" cy="100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505" y="4077072"/>
            <a:ext cx="2138182" cy="100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173" y="4041844"/>
            <a:ext cx="2138183" cy="100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64" y="5474736"/>
            <a:ext cx="2290909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141" y="5474736"/>
            <a:ext cx="2290909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173" y="5489376"/>
            <a:ext cx="2290905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51520" y="1687353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Mince, které jsou nebo donedávna byly platné v ČR.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76019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ČESKÉ BANKOVKY A MINCE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8023" y="1681998"/>
            <a:ext cx="86409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Bankovky, které byly vydávány od vzniku naší republiky si lze prohlédnout na stránkách: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78103" y="2789994"/>
            <a:ext cx="7200800" cy="1152128"/>
          </a:xfrm>
          <a:prstGeom prst="rect">
            <a:avLst/>
          </a:prstGeom>
          <a:solidFill>
            <a:schemeClr val="accent2">
              <a:lumMod val="5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hlinkClick r:id="rId2"/>
              </a:rPr>
              <a:t>http://</a:t>
            </a:r>
            <a:r>
              <a:rPr lang="cs-CZ" sz="2800" dirty="0" smtClean="0">
                <a:hlinkClick r:id="rId2"/>
              </a:rPr>
              <a:t>www.papirovaplatidla.cz/Home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8023" y="4293096"/>
            <a:ext cx="86409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Mince, které jsou platné si lze prohlédnout na stránkách:</a:t>
            </a:r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06310" y="5031760"/>
            <a:ext cx="7200800" cy="1152128"/>
          </a:xfrm>
          <a:prstGeom prst="rect">
            <a:avLst/>
          </a:prstGeom>
          <a:solidFill>
            <a:schemeClr val="accent2">
              <a:lumMod val="5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hlinkClick r:id="rId3"/>
              </a:rPr>
              <a:t>http://www.cnb.cz/cs/platidla/mince</a:t>
            </a:r>
            <a:r>
              <a:rPr lang="cs-CZ" sz="2800" dirty="0" smtClean="0">
                <a:hlinkClick r:id="rId3"/>
              </a:rPr>
              <a:t>/</a:t>
            </a:r>
            <a:r>
              <a:rPr lang="cs-CZ" sz="2800" dirty="0" smtClean="0"/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1638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ZNÁTE  NAŠE  BANKOVKY?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3556" y="1628800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Portréty kterých významných osobností jsou vyobrazeny</a:t>
            </a:r>
            <a:br>
              <a:rPr lang="cs-CZ" sz="2400" dirty="0" smtClean="0"/>
            </a:br>
            <a:r>
              <a:rPr lang="cs-CZ" sz="2400" dirty="0" smtClean="0"/>
              <a:t>na našich platných bankovkách?</a:t>
            </a:r>
            <a:endParaRPr lang="cs-CZ" sz="2400" dirty="0"/>
          </a:p>
        </p:txBody>
      </p:sp>
      <p:pic>
        <p:nvPicPr>
          <p:cNvPr id="4" name="Picture 14" descr="http://www.papirovaplatidla.cz/_/rsrc/1266180614847/bankovky/platidla-cr/100_K%C4%8D_1993_lic.jpg?height=197&amp;width=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32" y="2636912"/>
            <a:ext cx="2339346" cy="115212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apirovaplatidla.cz/_/rsrc/1266178897394/bankovky/platidla-cr/200_K%C4%8D_1993_lic.jpg?height=191&amp;width=4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14" y="3947380"/>
            <a:ext cx="2339346" cy="111703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papirovaplatidla.cz/_/rsrc/1266179946911/bankovky/platidla-cr/500_K%C4%8D_1993_lic.jpg?height=183&amp;width=4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00" y="5243939"/>
            <a:ext cx="2339346" cy="107025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www.papirovaplatidla.cz/_/rsrc/1266272281357/bankovky/platidla-cr/1000_K%C4%8D_1993_lic.jpg?height=188&amp;width=4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2636912"/>
            <a:ext cx="2304256" cy="108300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papirovaplatidla.cz/_/rsrc/1266194183074/bankovky/platidla-cr/2000_K%C5%A1_1996_lic.jpg?height=182&amp;width=4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652" y="3990667"/>
            <a:ext cx="2359890" cy="107375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www.papirovaplatidla.cz/_/rsrc/1306242972376/bankovky/platidla-cr/5000-k%C4%8D-1993-lic-unc.jpg?height=177&amp;width=4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651" y="5243940"/>
            <a:ext cx="2359891" cy="104425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263241" y="2636912"/>
            <a:ext cx="2359890" cy="1152128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5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  <a:endParaRPr lang="cs-CZ" sz="4400" b="1" dirty="0">
              <a:solidFill>
                <a:srgbClr val="005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36588" y="3912290"/>
            <a:ext cx="2359890" cy="1152128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5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  <a:endParaRPr lang="cs-CZ" sz="4400" b="1" dirty="0">
              <a:solidFill>
                <a:srgbClr val="005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24100" y="5243940"/>
            <a:ext cx="2359890" cy="1152128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5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  <a:endParaRPr lang="cs-CZ" sz="4400" b="1" dirty="0">
              <a:solidFill>
                <a:srgbClr val="005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812717" y="5203000"/>
            <a:ext cx="2359890" cy="1152128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5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5000</a:t>
            </a:r>
            <a:endParaRPr lang="cs-CZ" sz="4400" b="1" dirty="0">
              <a:solidFill>
                <a:srgbClr val="005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794652" y="3912290"/>
            <a:ext cx="2359890" cy="1152128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5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2000</a:t>
            </a:r>
            <a:endParaRPr lang="cs-CZ" sz="4400" b="1" dirty="0">
              <a:solidFill>
                <a:srgbClr val="005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794651" y="2636912"/>
            <a:ext cx="2359890" cy="1152128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5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  <a:endParaRPr lang="cs-CZ" sz="4400" b="1" dirty="0">
              <a:solidFill>
                <a:srgbClr val="005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7" name="Přímá spojnice 16"/>
          <p:cNvCxnSpPr/>
          <p:nvPr/>
        </p:nvCxnSpPr>
        <p:spPr>
          <a:xfrm>
            <a:off x="2771800" y="3719913"/>
            <a:ext cx="1752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771800" y="4992528"/>
            <a:ext cx="1752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771800" y="6343681"/>
            <a:ext cx="1752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7391764" y="6343681"/>
            <a:ext cx="1752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308304" y="5064418"/>
            <a:ext cx="1752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7308304" y="3789040"/>
            <a:ext cx="1752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Šipka doleva 23"/>
          <p:cNvSpPr/>
          <p:nvPr/>
        </p:nvSpPr>
        <p:spPr>
          <a:xfrm>
            <a:off x="2711813" y="2636912"/>
            <a:ext cx="1932195" cy="54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Karel IV.</a:t>
            </a:r>
            <a:endParaRPr lang="cs-CZ" dirty="0"/>
          </a:p>
        </p:txBody>
      </p:sp>
      <p:sp>
        <p:nvSpPr>
          <p:cNvPr id="25" name="Šipka doleva 24"/>
          <p:cNvSpPr/>
          <p:nvPr/>
        </p:nvSpPr>
        <p:spPr>
          <a:xfrm>
            <a:off x="2769853" y="3912290"/>
            <a:ext cx="1932195" cy="54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J.A.Komenský</a:t>
            </a:r>
            <a:endParaRPr lang="cs-CZ" dirty="0"/>
          </a:p>
        </p:txBody>
      </p:sp>
      <p:sp>
        <p:nvSpPr>
          <p:cNvPr id="26" name="Šipka doleva 25"/>
          <p:cNvSpPr/>
          <p:nvPr/>
        </p:nvSpPr>
        <p:spPr>
          <a:xfrm>
            <a:off x="2681820" y="5203000"/>
            <a:ext cx="1932195" cy="54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B. Němcová</a:t>
            </a:r>
            <a:endParaRPr lang="cs-CZ" dirty="0"/>
          </a:p>
        </p:txBody>
      </p:sp>
      <p:sp>
        <p:nvSpPr>
          <p:cNvPr id="27" name="Šipka doleva 26"/>
          <p:cNvSpPr/>
          <p:nvPr/>
        </p:nvSpPr>
        <p:spPr>
          <a:xfrm>
            <a:off x="7185830" y="2636912"/>
            <a:ext cx="1932195" cy="54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F. Palacký</a:t>
            </a:r>
            <a:endParaRPr lang="cs-CZ" dirty="0"/>
          </a:p>
        </p:txBody>
      </p:sp>
      <p:sp>
        <p:nvSpPr>
          <p:cNvPr id="28" name="Šipka doleva 27"/>
          <p:cNvSpPr/>
          <p:nvPr/>
        </p:nvSpPr>
        <p:spPr>
          <a:xfrm>
            <a:off x="7218324" y="5094746"/>
            <a:ext cx="1932195" cy="54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T.G.Masaryk</a:t>
            </a:r>
            <a:endParaRPr lang="cs-CZ" dirty="0"/>
          </a:p>
        </p:txBody>
      </p:sp>
      <p:sp>
        <p:nvSpPr>
          <p:cNvPr id="29" name="Šipka doleva 28"/>
          <p:cNvSpPr/>
          <p:nvPr/>
        </p:nvSpPr>
        <p:spPr>
          <a:xfrm>
            <a:off x="7172607" y="3912290"/>
            <a:ext cx="1932195" cy="54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E. Destinnová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2296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build="p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PENÍZE  V DĚJINÁCH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51720" y="2204864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Byli jste úspěšní?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645024"/>
            <a:ext cx="8208912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GRATULUJI</a:t>
            </a:r>
            <a:endParaRPr lang="cs-CZ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2344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9C4E"/>
            </a:gs>
            <a:gs pos="54000">
              <a:srgbClr val="CCCB98"/>
            </a:gs>
            <a:gs pos="99000">
              <a:srgbClr val="FAFAF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1449" y="1628800"/>
            <a:ext cx="8928992" cy="575542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600" dirty="0" smtClean="0">
                <a:solidFill>
                  <a:schemeClr val="bg1"/>
                </a:solidFill>
              </a:rPr>
              <a:t>Přispěvatelé Wikipedie,</a:t>
            </a:r>
            <a:r>
              <a:rPr lang="cs-CZ" sz="1600" i="1" dirty="0" smtClean="0">
                <a:solidFill>
                  <a:schemeClr val="bg1"/>
                </a:solidFill>
              </a:rPr>
              <a:t> Peníze</a:t>
            </a:r>
            <a:r>
              <a:rPr lang="cs-CZ" sz="1600" dirty="0" smtClean="0">
                <a:solidFill>
                  <a:schemeClr val="bg1"/>
                </a:solidFill>
              </a:rPr>
              <a:t> [online], Wikipedie: Otevřená encyklopedie, c2013, Datum poslední revize 8. 03. 2013, 13:46 UTC, [citováno 7. 04. 2013] &lt;</a:t>
            </a:r>
            <a:r>
              <a:rPr lang="cs-CZ" sz="1600" dirty="0" smtClean="0">
                <a:solidFill>
                  <a:schemeClr val="bg1"/>
                </a:solidFill>
                <a:hlinkClick r:id="rId2"/>
              </a:rPr>
              <a:t>http://cs.wikipedia.org/w/</a:t>
            </a:r>
            <a:r>
              <a:rPr lang="cs-CZ" sz="1600" dirty="0" err="1" smtClean="0">
                <a:solidFill>
                  <a:schemeClr val="bg1"/>
                </a:solidFill>
                <a:hlinkClick r:id="rId2"/>
              </a:rPr>
              <a:t>index.php?title</a:t>
            </a:r>
            <a:r>
              <a:rPr lang="cs-CZ" sz="1600" dirty="0" smtClean="0">
                <a:solidFill>
                  <a:schemeClr val="bg1"/>
                </a:solidFill>
                <a:hlinkClick r:id="rId2"/>
              </a:rPr>
              <a:t>=Pen%C3%ADze&amp;oldid=9841507</a:t>
            </a:r>
            <a:r>
              <a:rPr lang="cs-CZ" sz="1600" dirty="0" smtClean="0">
                <a:solidFill>
                  <a:schemeClr val="bg1"/>
                </a:solidFill>
              </a:rPr>
              <a:t>&gt; </a:t>
            </a:r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600" dirty="0" smtClean="0">
                <a:solidFill>
                  <a:schemeClr val="bg1"/>
                </a:solidFill>
              </a:rPr>
              <a:t>Soubor:Cypraea-moneta-001.jpg, volné dílo &lt;</a:t>
            </a:r>
            <a:r>
              <a:rPr lang="cs-CZ" sz="1600" dirty="0" smtClean="0">
                <a:solidFill>
                  <a:schemeClr val="bg1"/>
                </a:solidFill>
                <a:hlinkClick r:id="rId3"/>
              </a:rPr>
              <a:t>http://cs.wikipedia.org/wiki/Soubor:Cypraea-moneta-001.jpg&gt; 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600" dirty="0" err="1" smtClean="0">
                <a:solidFill>
                  <a:schemeClr val="bg1"/>
                </a:solidFill>
              </a:rPr>
              <a:t>Soubor:BMC</a:t>
            </a:r>
            <a:r>
              <a:rPr lang="cs-CZ" sz="1600" dirty="0" smtClean="0">
                <a:solidFill>
                  <a:schemeClr val="bg1"/>
                </a:solidFill>
              </a:rPr>
              <a:t> 06.jpg, Autor: </a:t>
            </a:r>
            <a:r>
              <a:rPr lang="en-US" sz="1600" dirty="0" smtClean="0">
                <a:solidFill>
                  <a:schemeClr val="bg1"/>
                </a:solidFill>
              </a:rPr>
              <a:t>Classical Numismatic Group, Inc. http://www.cngcoins.com</a:t>
            </a:r>
            <a:r>
              <a:rPr lang="cs-CZ" sz="1600" dirty="0" smtClean="0">
                <a:solidFill>
                  <a:schemeClr val="bg1"/>
                </a:solidFill>
              </a:rPr>
              <a:t>,  </a:t>
            </a:r>
            <a:r>
              <a:rPr lang="cs-CZ" sz="1600" dirty="0" smtClean="0">
                <a:solidFill>
                  <a:schemeClr val="bg1"/>
                </a:solidFill>
                <a:hlinkClick r:id="rId4"/>
              </a:rPr>
              <a:t>http://cs.wikipedia.org/wiki/Soubor:BMC_06.jpg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600" dirty="0">
                <a:solidFill>
                  <a:schemeClr val="bg1"/>
                </a:solidFill>
              </a:rPr>
              <a:t>Přispěvatelé Wikipedie,</a:t>
            </a:r>
            <a:r>
              <a:rPr lang="cs-CZ" sz="1600" i="1" dirty="0">
                <a:solidFill>
                  <a:schemeClr val="bg1"/>
                </a:solidFill>
              </a:rPr>
              <a:t> Mince v českých zemích</a:t>
            </a:r>
            <a:r>
              <a:rPr lang="cs-CZ" sz="1600" dirty="0">
                <a:solidFill>
                  <a:schemeClr val="bg1"/>
                </a:solidFill>
              </a:rPr>
              <a:t> [online], Wikipedie: Otevřená encyklopedie, c2013, Datum poslední revize 21. 03. 2013, 21:13 UTC, [citováno 16. 04. 2013] &lt;</a:t>
            </a:r>
            <a:r>
              <a:rPr lang="cs-CZ" sz="1600" dirty="0">
                <a:solidFill>
                  <a:schemeClr val="bg1"/>
                </a:solidFill>
                <a:hlinkClick r:id="rId5"/>
              </a:rPr>
              <a:t>http://cs.wikipedia.org/w/</a:t>
            </a:r>
            <a:r>
              <a:rPr lang="cs-CZ" sz="1600" dirty="0" err="1">
                <a:solidFill>
                  <a:schemeClr val="bg1"/>
                </a:solidFill>
                <a:hlinkClick r:id="rId5"/>
              </a:rPr>
              <a:t>index.php?title</a:t>
            </a:r>
            <a:r>
              <a:rPr lang="cs-CZ" sz="1600" dirty="0">
                <a:solidFill>
                  <a:schemeClr val="bg1"/>
                </a:solidFill>
                <a:hlinkClick r:id="rId5"/>
              </a:rPr>
              <a:t>=Mince_v_%C4%8Desk%C3%BDch_zem%C3%ADch&amp;oldid=9981873</a:t>
            </a:r>
            <a:r>
              <a:rPr lang="cs-CZ" sz="1600" dirty="0">
                <a:solidFill>
                  <a:schemeClr val="bg1"/>
                </a:solidFill>
              </a:rPr>
              <a:t>&gt; 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600" dirty="0" smtClean="0">
                <a:solidFill>
                  <a:schemeClr val="bg1"/>
                </a:solidFill>
              </a:rPr>
              <a:t>Bankovky a státovky   [citováno 16.4.2013] </a:t>
            </a:r>
            <a:r>
              <a:rPr lang="cs-CZ" sz="1600" dirty="0" smtClean="0">
                <a:solidFill>
                  <a:schemeClr val="bg1"/>
                </a:solidFill>
                <a:hlinkClick r:id="rId6"/>
              </a:rPr>
              <a:t>http</a:t>
            </a:r>
            <a:r>
              <a:rPr lang="cs-CZ" sz="1600" dirty="0">
                <a:solidFill>
                  <a:schemeClr val="bg1"/>
                </a:solidFill>
                <a:hlinkClick r:id="rId6"/>
              </a:rPr>
              <a:t>://</a:t>
            </a:r>
            <a:r>
              <a:rPr lang="cs-CZ" sz="1600" dirty="0" smtClean="0">
                <a:solidFill>
                  <a:schemeClr val="bg1"/>
                </a:solidFill>
                <a:hlinkClick r:id="rId6"/>
              </a:rPr>
              <a:t>www.papirovaplatidla.cz/bankovky/statovky-a-bankovky  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600" smtClean="0">
                <a:solidFill>
                  <a:schemeClr val="bg1"/>
                </a:solidFill>
              </a:rPr>
              <a:t>DOLCETA   &lt;</a:t>
            </a:r>
            <a:r>
              <a:rPr lang="cs-CZ" sz="1600" smtClean="0">
                <a:solidFill>
                  <a:schemeClr val="bg1"/>
                </a:solidFill>
                <a:hlinkClick r:id="rId7"/>
              </a:rPr>
              <a:t>http</a:t>
            </a:r>
            <a:r>
              <a:rPr lang="cs-CZ" sz="1600" dirty="0">
                <a:solidFill>
                  <a:schemeClr val="bg1"/>
                </a:solidFill>
                <a:hlinkClick r:id="rId7"/>
              </a:rPr>
              <a:t>://</a:t>
            </a:r>
            <a:r>
              <a:rPr lang="cs-CZ" sz="1600" smtClean="0">
                <a:solidFill>
                  <a:schemeClr val="bg1"/>
                </a:solidFill>
                <a:hlinkClick r:id="rId7"/>
              </a:rPr>
              <a:t>www.dolceta.eu/ceska-republika/Mod7/Materialy-k-vyuce-Proc-uz-se.html</a:t>
            </a:r>
            <a:r>
              <a:rPr lang="cs-CZ" sz="1600" smtClean="0">
                <a:solidFill>
                  <a:schemeClr val="bg1"/>
                </a:solidFill>
              </a:rPr>
              <a:t> &gt;</a:t>
            </a:r>
            <a:endParaRPr lang="cs-CZ" sz="1600" dirty="0" smtClean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v"/>
            </a:pPr>
            <a:endParaRPr lang="cs-CZ" sz="1600" b="1" dirty="0" smtClean="0">
              <a:solidFill>
                <a:schemeClr val="bg1"/>
              </a:solidFill>
            </a:endParaRPr>
          </a:p>
          <a:p>
            <a:pPr>
              <a:spcAft>
                <a:spcPts val="1200"/>
              </a:spcAft>
            </a:pPr>
            <a:endParaRPr lang="cs-CZ" sz="1600" dirty="0" smtClean="0"/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v"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38410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Decatur">
  <a:themeElements>
    <a:clrScheme name="Book">
      <a:dk1>
        <a:sysClr val="windowText" lastClr="000000"/>
      </a:dk1>
      <a:lt1>
        <a:sysClr val="window" lastClr="FFFFFF"/>
      </a:lt1>
      <a:dk2>
        <a:srgbClr val="000082"/>
      </a:dk2>
      <a:lt2>
        <a:srgbClr val="F3F3FF"/>
      </a:lt2>
      <a:accent1>
        <a:srgbClr val="828200"/>
      </a:accent1>
      <a:accent2>
        <a:srgbClr val="1B582B"/>
      </a:accent2>
      <a:accent3>
        <a:srgbClr val="009FEC"/>
      </a:accent3>
      <a:accent4>
        <a:srgbClr val="00BDBD"/>
      </a:accent4>
      <a:accent5>
        <a:srgbClr val="7C5BAE"/>
      </a:accent5>
      <a:accent6>
        <a:srgbClr val="0055AA"/>
      </a:accent6>
      <a:hlink>
        <a:srgbClr val="FC9658"/>
      </a:hlink>
      <a:folHlink>
        <a:srgbClr val="E800E8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Decatu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10000"/>
              </a:schemeClr>
            </a:gs>
            <a:gs pos="47500">
              <a:schemeClr val="phClr">
                <a:tint val="53000"/>
                <a:satMod val="120000"/>
              </a:schemeClr>
            </a:gs>
            <a:gs pos="58500">
              <a:schemeClr val="phClr">
                <a:tint val="53000"/>
                <a:satMod val="120000"/>
              </a:schemeClr>
            </a:gs>
            <a:gs pos="100000">
              <a:schemeClr val="phClr">
                <a:tint val="9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4000"/>
                <a:satMod val="105000"/>
              </a:schemeClr>
            </a:gs>
            <a:gs pos="47500">
              <a:schemeClr val="phClr">
                <a:shade val="88000"/>
                <a:satMod val="105000"/>
              </a:schemeClr>
            </a:gs>
            <a:gs pos="58500">
              <a:schemeClr val="phClr">
                <a:shade val="88000"/>
                <a:satMod val="105000"/>
              </a:schemeClr>
            </a:gs>
            <a:gs pos="100000">
              <a:schemeClr val="phClr">
                <a:shade val="54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82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</a:effectStyle>
        <a:effectStyle>
          <a:effectLst>
            <a:outerShdw blurRad="63500" dist="25400" dir="3600000" algn="r" rotWithShape="0">
              <a:srgbClr val="000000">
                <a:alpha val="36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76200" dist="38100" dir="3600000" algn="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contourW="44450" prstMaterial="flat">
            <a:bevelT w="38100" h="508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2000"/>
                <a:satMod val="105000"/>
              </a:schemeClr>
            </a:gs>
            <a:gs pos="47500">
              <a:schemeClr val="phClr">
                <a:tint val="90000"/>
                <a:shade val="89000"/>
                <a:satMod val="105000"/>
              </a:schemeClr>
            </a:gs>
            <a:gs pos="58500">
              <a:schemeClr val="phClr">
                <a:tint val="85000"/>
                <a:shade val="89000"/>
                <a:satMod val="105000"/>
              </a:schemeClr>
            </a:gs>
            <a:gs pos="100000">
              <a:schemeClr val="phClr">
                <a:tint val="100000"/>
                <a:shade val="52000"/>
                <a:satMod val="105000"/>
              </a:schemeClr>
            </a:gs>
          </a:gsLst>
          <a:lin ang="36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5000"/>
                <a:satMod val="120000"/>
              </a:schemeClr>
            </a:duotone>
          </a:blip>
          <a:tile tx="0" ty="0" sx="52000" sy="5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13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Decatur</Template>
  <TotalTime>1817</TotalTime>
  <Words>564</Words>
  <Application>Microsoft Office PowerPoint</Application>
  <PresentationFormat>Předvádění na obrazovce (4:3)</PresentationFormat>
  <Paragraphs>123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Decatur</vt:lpstr>
      <vt:lpstr>Motiv13</vt:lpstr>
      <vt:lpstr>Prezentace aplikace PowerPoint</vt:lpstr>
      <vt:lpstr>ANOTACE:</vt:lpstr>
      <vt:lpstr>FINANČNÍ MATEMATIKA</vt:lpstr>
      <vt:lpstr>PENÍZE  V DĚJINÁCH</vt:lpstr>
      <vt:lpstr>PŘEDCHŮDCI PENĚZ</vt:lpstr>
      <vt:lpstr>PENÍZE  V DĚJINÁCH</vt:lpstr>
      <vt:lpstr>MINCE</vt:lpstr>
      <vt:lpstr>BANKOVKY</vt:lpstr>
      <vt:lpstr> NAŠE  BANKOVKY </vt:lpstr>
      <vt:lpstr>Prezentace aplikace PowerPoint</vt:lpstr>
      <vt:lpstr>Prezentace aplikace PowerPoint</vt:lpstr>
      <vt:lpstr>Prezentace aplikace PowerPoint</vt:lpstr>
      <vt:lpstr>MINCE</vt:lpstr>
      <vt:lpstr>ČESKÉ BANKOVKY A MINCE</vt:lpstr>
      <vt:lpstr>ZNÁTE  NAŠE  BANKOVKY?</vt:lpstr>
      <vt:lpstr>PENÍZE  V DĚJINÁCH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MATEMATIKA</dc:title>
  <dc:creator>admin</dc:creator>
  <cp:lastModifiedBy>admin</cp:lastModifiedBy>
  <cp:revision>69</cp:revision>
  <dcterms:created xsi:type="dcterms:W3CDTF">2013-02-14T21:49:02Z</dcterms:created>
  <dcterms:modified xsi:type="dcterms:W3CDTF">2013-07-26T12:45:50Z</dcterms:modified>
</cp:coreProperties>
</file>