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71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CFF31-B27B-4611-9DE1-EBEDE4A906C1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9522C-5407-4C8D-8721-79A559E9A5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68585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CFF31-B27B-4611-9DE1-EBEDE4A906C1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9522C-5407-4C8D-8721-79A559E9A5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98569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CFF31-B27B-4611-9DE1-EBEDE4A906C1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9522C-5407-4C8D-8721-79A559E9A5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869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CFF31-B27B-4611-9DE1-EBEDE4A906C1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9522C-5407-4C8D-8721-79A559E9A5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4150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CFF31-B27B-4611-9DE1-EBEDE4A906C1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9522C-5407-4C8D-8721-79A559E9A5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9533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CFF31-B27B-4611-9DE1-EBEDE4A906C1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9522C-5407-4C8D-8721-79A559E9A5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41956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CFF31-B27B-4611-9DE1-EBEDE4A906C1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9522C-5407-4C8D-8721-79A559E9A5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16071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CFF31-B27B-4611-9DE1-EBEDE4A906C1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9522C-5407-4C8D-8721-79A559E9A5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2604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CFF31-B27B-4611-9DE1-EBEDE4A906C1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9522C-5407-4C8D-8721-79A559E9A5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82924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CFF31-B27B-4611-9DE1-EBEDE4A906C1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9522C-5407-4C8D-8721-79A559E9A5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201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CFF31-B27B-4611-9DE1-EBEDE4A906C1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9522C-5407-4C8D-8721-79A559E9A5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92259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BCFF31-B27B-4611-9DE1-EBEDE4A906C1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99522C-5407-4C8D-8721-79A559E9A5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8073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2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5541" y="0"/>
            <a:ext cx="4158567" cy="908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A9A57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2F2B2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DFDCB7"/>
                  </a:outerShdw>
                </a:effectLst>
              </a14:hiddenEffects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835696" y="908718"/>
            <a:ext cx="3299045" cy="3744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12696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Cambria" pitchFamily="18" charset="0"/>
                <a:ea typeface="Calibri" pitchFamily="34" charset="0"/>
                <a:cs typeface="Arial" pitchFamily="34" charset="0"/>
              </a:rPr>
              <a:t>Conservation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mbria" pitchFamily="18" charset="0"/>
                <a:ea typeface="Calibri" pitchFamily="34" charset="0"/>
                <a:cs typeface="Arial" pitchFamily="34" charset="0"/>
              </a:rPr>
              <a:t> biology, </a:t>
            </a:r>
            <a:r>
              <a:rPr lang="cs-CZ" sz="1600" b="1" dirty="0" err="1" smtClean="0">
                <a:latin typeface="Cambria" pitchFamily="18" charset="0"/>
              </a:rPr>
              <a:t>vocabulary</a:t>
            </a:r>
            <a:endParaRPr kumimoji="0" lang="cs-CZ" sz="1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mbria" pitchFamily="18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35696" y="6318201"/>
            <a:ext cx="13928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Metodické pokyny</a:t>
            </a:r>
            <a:r>
              <a:rPr lang="cs-CZ" dirty="0" smtClean="0"/>
              <a:t>:</a:t>
            </a:r>
            <a:endParaRPr lang="en-US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7110666"/>
              </p:ext>
            </p:extLst>
          </p:nvPr>
        </p:nvGraphicFramePr>
        <p:xfrm>
          <a:off x="1835696" y="1340768"/>
          <a:ext cx="4608512" cy="502495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07471"/>
                <a:gridCol w="2901041"/>
              </a:tblGrid>
              <a:tr h="12219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 dirty="0">
                          <a:effectLst/>
                        </a:rPr>
                        <a:t>Číslo projektu</a:t>
                      </a:r>
                      <a:endParaRPr lang="en-US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04" marR="4440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CZ.1.07/1.5.00/34.0950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04" marR="44404" marT="0" marB="0"/>
                </a:tc>
              </a:tr>
              <a:tr h="17982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Kódování materiálu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04" marR="4440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700">
                          <a:effectLst/>
                        </a:rPr>
                        <a:t>vy_32_INOVACE_bio_evo06 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04" marR="44404" marT="0" marB="0"/>
                </a:tc>
              </a:tr>
              <a:tr h="17982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Označení materiálu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04" marR="4440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evo06_Conservation biology_vocabulary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04" marR="44404" marT="0" marB="0"/>
                </a:tc>
              </a:tr>
              <a:tr h="17982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Název školy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04" marR="4440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Gymnázium Kladno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04" marR="44404" marT="0" marB="0"/>
                </a:tc>
              </a:tr>
              <a:tr h="17982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Autor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04" marR="4440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Mgr. Veronika Nedvědová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04" marR="44404" marT="0" marB="0"/>
                </a:tc>
              </a:tr>
              <a:tr h="49057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Anotace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04" marR="4440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Vstupní slovní zásoba nezbytná pro další výklad problematiky Ochrany přírody. Podklady umožňují práci na principu CLIL výuky biologie v anglickém jazyce.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04" marR="44404" marT="0" marB="0"/>
                </a:tc>
              </a:tr>
              <a:tr h="17982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Předmět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04" marR="4440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BIO - biologie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04" marR="44404" marT="0" marB="0"/>
                </a:tc>
              </a:tr>
              <a:tr h="17982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Tematická oblast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04" marR="4440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Environmentální výchova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04" marR="44404" marT="0" marB="0"/>
                </a:tc>
              </a:tr>
              <a:tr h="17982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Téma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04" marR="4440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Ochrana přírody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04" marR="44404" marT="0" marB="0"/>
                </a:tc>
              </a:tr>
              <a:tr h="6540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Očekávané výstupy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04" marR="4440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Zvládnutí základní slovní zásoby důležité pro danou tématiku. Důraz je kladen na aktivitu žáků, formulaci názorů a zaujímání postojů. Základním principem je stimulace komunikace v rámci tématu.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04" marR="44404" marT="0" marB="0"/>
                </a:tc>
              </a:tr>
              <a:tr h="327048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Klíčová slova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04" marR="4440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Chráněná území, ekosystém, ekotony, nárazníkové zony, fragmentace prostředí.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04" marR="44404" marT="0" marB="0"/>
                </a:tc>
              </a:tr>
              <a:tr h="17982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Druh učebního materiálu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04" marR="4440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Základní vymezení slovní zásoby.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04" marR="44404" marT="0" marB="0"/>
                </a:tc>
              </a:tr>
              <a:tr h="17982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Ročník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04" marR="4440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3. a 4. 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04" marR="44404" marT="0" marB="0"/>
                </a:tc>
              </a:tr>
              <a:tr h="17982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Cílová skupina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04" marR="4440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vyšší stupeň osmiletého gymnázia, čtyřleté gymnázium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04" marR="44404" marT="0" marB="0"/>
                </a:tc>
              </a:tr>
              <a:tr h="17982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Ověřeno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04" marR="4440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11. 9. </a:t>
                      </a:r>
                      <a:r>
                        <a:rPr lang="cs-CZ" sz="800" smtClean="0">
                          <a:effectLst/>
                        </a:rPr>
                        <a:t>2013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04" marR="44404" marT="0" marB="0"/>
                </a:tc>
              </a:tr>
              <a:tr h="1443176"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Použitá literatura: → </a:t>
                      </a:r>
                      <a:r>
                        <a:rPr lang="cs-CZ" sz="800" dirty="0" err="1">
                          <a:effectLst/>
                        </a:rPr>
                        <a:t>J.B.Reece</a:t>
                      </a:r>
                      <a:r>
                        <a:rPr lang="cs-CZ" sz="800" dirty="0">
                          <a:effectLst/>
                        </a:rPr>
                        <a:t> a kol.: </a:t>
                      </a:r>
                      <a:r>
                        <a:rPr lang="cs-CZ" sz="800" dirty="0" err="1">
                          <a:effectLst/>
                        </a:rPr>
                        <a:t>Campbell</a:t>
                      </a:r>
                      <a:r>
                        <a:rPr lang="cs-CZ" sz="800" dirty="0">
                          <a:effectLst/>
                        </a:rPr>
                        <a:t> Biology, </a:t>
                      </a:r>
                      <a:r>
                        <a:rPr lang="cs-CZ" sz="800" dirty="0" err="1">
                          <a:effectLst/>
                        </a:rPr>
                        <a:t>Pearson</a:t>
                      </a:r>
                      <a:r>
                        <a:rPr lang="cs-CZ" sz="800" dirty="0">
                          <a:effectLst/>
                        </a:rPr>
                        <a:t>, </a:t>
                      </a:r>
                      <a:r>
                        <a:rPr lang="cs-CZ" sz="800" dirty="0" err="1">
                          <a:effectLst/>
                        </a:rPr>
                        <a:t>Ninth</a:t>
                      </a:r>
                      <a:r>
                        <a:rPr lang="cs-CZ" sz="800" dirty="0">
                          <a:effectLst/>
                        </a:rPr>
                        <a:t> Edition,2O11. </a:t>
                      </a:r>
                      <a:endParaRPr lang="en-US" sz="7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                             →Hájková J. a kol.: Slovník ekologie a životního prostředí, Fontána a Živá </a:t>
                      </a:r>
                      <a:endParaRPr lang="en-US" sz="7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                                 Planeta, 1998.</a:t>
                      </a:r>
                      <a:endParaRPr lang="en-US" sz="7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                             →Oxford </a:t>
                      </a:r>
                      <a:r>
                        <a:rPr lang="cs-CZ" sz="800" dirty="0" err="1">
                          <a:effectLst/>
                        </a:rPr>
                        <a:t>Advanced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Learner’s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Dictionary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of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Current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English</a:t>
                      </a:r>
                      <a:r>
                        <a:rPr lang="cs-CZ" sz="800" dirty="0">
                          <a:effectLst/>
                        </a:rPr>
                        <a:t>, Oxford </a:t>
                      </a:r>
                      <a:endParaRPr lang="en-US" sz="7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                                University </a:t>
                      </a:r>
                      <a:r>
                        <a:rPr lang="cs-CZ" sz="800" dirty="0" err="1">
                          <a:effectLst/>
                        </a:rPr>
                        <a:t>Press</a:t>
                      </a:r>
                      <a:r>
                        <a:rPr lang="cs-CZ" sz="800" dirty="0">
                          <a:effectLst/>
                        </a:rPr>
                        <a:t>, </a:t>
                      </a:r>
                      <a:r>
                        <a:rPr lang="cs-CZ" sz="800" dirty="0" err="1">
                          <a:effectLst/>
                        </a:rPr>
                        <a:t>Fifth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Edition</a:t>
                      </a:r>
                      <a:r>
                        <a:rPr lang="cs-CZ" sz="800" dirty="0">
                          <a:effectLst/>
                        </a:rPr>
                        <a:t>, 1995.</a:t>
                      </a:r>
                      <a:endParaRPr lang="en-US" sz="7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 Fotografie se svolením Vít Homér.</a:t>
                      </a:r>
                      <a:endParaRPr lang="en-US" sz="7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Ostatní materiály z vlastních zdrojů.         </a:t>
                      </a:r>
                      <a:endParaRPr lang="en-US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04" marR="44404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48064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8052463"/>
              </p:ext>
            </p:extLst>
          </p:nvPr>
        </p:nvGraphicFramePr>
        <p:xfrm>
          <a:off x="6516216" y="847511"/>
          <a:ext cx="2400661" cy="304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91952"/>
                <a:gridCol w="1308709"/>
              </a:tblGrid>
              <a:tr h="217172">
                <a:tc>
                  <a:txBody>
                    <a:bodyPr/>
                    <a:lstStyle/>
                    <a:p>
                      <a:pPr algn="ctr"/>
                      <a:r>
                        <a:rPr lang="en-US" sz="1400" noProof="0" dirty="0" smtClean="0"/>
                        <a:t>landscape</a:t>
                      </a:r>
                      <a:endParaRPr lang="en-US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noProof="0" smtClean="0"/>
                        <a:t>biodiversity</a:t>
                      </a:r>
                      <a:endParaRPr lang="en-US" sz="1400" noProof="0"/>
                    </a:p>
                  </a:txBody>
                  <a:tcPr/>
                </a:tc>
              </a:tr>
              <a:tr h="217172">
                <a:tc>
                  <a:txBody>
                    <a:bodyPr/>
                    <a:lstStyle/>
                    <a:p>
                      <a:pPr algn="ctr"/>
                      <a:r>
                        <a:rPr lang="en-US" sz="1400" noProof="0" dirty="0" smtClean="0"/>
                        <a:t>edge</a:t>
                      </a:r>
                      <a:endParaRPr lang="en-US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noProof="0" dirty="0" smtClean="0"/>
                        <a:t>area</a:t>
                      </a:r>
                      <a:endParaRPr lang="en-US" sz="1400" noProof="0" dirty="0"/>
                    </a:p>
                  </a:txBody>
                  <a:tcPr/>
                </a:tc>
              </a:tr>
              <a:tr h="217172">
                <a:tc>
                  <a:txBody>
                    <a:bodyPr/>
                    <a:lstStyle/>
                    <a:p>
                      <a:pPr algn="ctr"/>
                      <a:r>
                        <a:rPr lang="en-US" sz="1400" noProof="0" dirty="0" smtClean="0"/>
                        <a:t>protected</a:t>
                      </a:r>
                      <a:endParaRPr lang="en-US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noProof="0" dirty="0" smtClean="0"/>
                        <a:t>communities</a:t>
                      </a:r>
                      <a:endParaRPr lang="en-US" sz="1400" noProof="0" dirty="0"/>
                    </a:p>
                  </a:txBody>
                  <a:tcPr/>
                </a:tc>
              </a:tr>
              <a:tr h="217172">
                <a:tc>
                  <a:txBody>
                    <a:bodyPr/>
                    <a:lstStyle/>
                    <a:p>
                      <a:pPr algn="ctr"/>
                      <a:r>
                        <a:rPr lang="en-US" sz="1400" noProof="0" dirty="0" smtClean="0"/>
                        <a:t>buffer</a:t>
                      </a:r>
                      <a:endParaRPr lang="en-US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noProof="0" smtClean="0"/>
                        <a:t>exploitation</a:t>
                      </a:r>
                      <a:endParaRPr lang="en-US" sz="1400" noProof="0"/>
                    </a:p>
                  </a:txBody>
                  <a:tcPr/>
                </a:tc>
              </a:tr>
              <a:tr h="217172">
                <a:tc>
                  <a:txBody>
                    <a:bodyPr/>
                    <a:lstStyle/>
                    <a:p>
                      <a:pPr algn="ctr"/>
                      <a:r>
                        <a:rPr lang="en-US" sz="1400" noProof="0" dirty="0" err="1" smtClean="0"/>
                        <a:t>wildland</a:t>
                      </a:r>
                      <a:endParaRPr lang="en-US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noProof="0" dirty="0" smtClean="0"/>
                        <a:t>area</a:t>
                      </a:r>
                      <a:endParaRPr lang="en-US" sz="1400" noProof="0" dirty="0"/>
                    </a:p>
                  </a:txBody>
                  <a:tcPr/>
                </a:tc>
              </a:tr>
              <a:tr h="217172">
                <a:tc>
                  <a:txBody>
                    <a:bodyPr/>
                    <a:lstStyle/>
                    <a:p>
                      <a:pPr algn="ctr"/>
                      <a:r>
                        <a:rPr lang="en-US" sz="1400" noProof="0" dirty="0" smtClean="0"/>
                        <a:t>regional</a:t>
                      </a:r>
                      <a:endParaRPr lang="en-US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noProof="0" dirty="0" smtClean="0"/>
                        <a:t>conservation</a:t>
                      </a:r>
                      <a:endParaRPr lang="en-US" sz="1400" noProof="0" dirty="0"/>
                    </a:p>
                  </a:txBody>
                  <a:tcPr/>
                </a:tc>
              </a:tr>
              <a:tr h="217172">
                <a:tc>
                  <a:txBody>
                    <a:bodyPr/>
                    <a:lstStyle/>
                    <a:p>
                      <a:pPr algn="ctr"/>
                      <a:r>
                        <a:rPr lang="en-US" sz="1400" noProof="0" dirty="0" smtClean="0"/>
                        <a:t>reduced</a:t>
                      </a:r>
                      <a:endParaRPr lang="en-US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noProof="0" dirty="0" smtClean="0"/>
                        <a:t>reserve</a:t>
                      </a:r>
                      <a:endParaRPr lang="en-US" sz="1400" noProof="0" dirty="0"/>
                    </a:p>
                  </a:txBody>
                  <a:tcPr/>
                </a:tc>
              </a:tr>
              <a:tr h="217172">
                <a:tc>
                  <a:txBody>
                    <a:bodyPr/>
                    <a:lstStyle/>
                    <a:p>
                      <a:pPr algn="ctr"/>
                      <a:r>
                        <a:rPr lang="en-US" sz="1400" noProof="0" dirty="0" smtClean="0"/>
                        <a:t>movement</a:t>
                      </a:r>
                      <a:endParaRPr lang="en-US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noProof="0" dirty="0" smtClean="0"/>
                        <a:t>zone</a:t>
                      </a:r>
                      <a:endParaRPr lang="en-US" sz="1400" noProof="0" dirty="0"/>
                    </a:p>
                  </a:txBody>
                  <a:tcPr/>
                </a:tc>
              </a:tr>
              <a:tr h="217172">
                <a:tc>
                  <a:txBody>
                    <a:bodyPr/>
                    <a:lstStyle/>
                    <a:p>
                      <a:pPr algn="ctr"/>
                      <a:r>
                        <a:rPr lang="en-US" sz="1400" noProof="0" smtClean="0"/>
                        <a:t>nature</a:t>
                      </a:r>
                      <a:endParaRPr lang="en-US" sz="14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noProof="0" dirty="0" smtClean="0"/>
                        <a:t>corridor</a:t>
                      </a:r>
                      <a:endParaRPr lang="en-US" sz="1400" noProof="0" dirty="0"/>
                    </a:p>
                  </a:txBody>
                  <a:tcPr/>
                </a:tc>
              </a:tr>
              <a:tr h="217172">
                <a:tc>
                  <a:txBody>
                    <a:bodyPr/>
                    <a:lstStyle/>
                    <a:p>
                      <a:pPr algn="ctr"/>
                      <a:r>
                        <a:rPr lang="en-US" sz="1400" noProof="0" smtClean="0"/>
                        <a:t>human</a:t>
                      </a:r>
                      <a:endParaRPr lang="en-US" sz="14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noProof="0" dirty="0" smtClean="0"/>
                        <a:t>landscape</a:t>
                      </a:r>
                      <a:endParaRPr lang="en-US" sz="1400" noProof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6444208" y="360543"/>
            <a:ext cx="224734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002060"/>
                </a:solidFill>
              </a:rPr>
              <a:t>2. </a:t>
            </a:r>
            <a:r>
              <a:rPr lang="en-US" sz="1400" dirty="0" smtClean="0">
                <a:solidFill>
                  <a:srgbClr val="002060"/>
                </a:solidFill>
              </a:rPr>
              <a:t>Find suitable collocations</a:t>
            </a:r>
            <a:r>
              <a:rPr lang="cs-CZ" sz="1400" dirty="0" smtClean="0">
                <a:solidFill>
                  <a:srgbClr val="002060"/>
                </a:solidFill>
              </a:rPr>
              <a:t>:</a:t>
            </a:r>
            <a:endParaRPr lang="en-US" sz="1400" dirty="0">
              <a:solidFill>
                <a:srgbClr val="00206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51520" y="4064282"/>
            <a:ext cx="4466736" cy="29546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arenR"/>
            </a:pPr>
            <a:r>
              <a:rPr lang="en-US" sz="1400" dirty="0"/>
              <a:t>The surrounding habitats serve as … against</a:t>
            </a:r>
          </a:p>
          <a:p>
            <a:r>
              <a:rPr lang="en-US" sz="1400" dirty="0"/>
              <a:t>     </a:t>
            </a:r>
            <a:r>
              <a:rPr lang="cs-CZ" sz="1400" dirty="0" smtClean="0"/>
              <a:t>   </a:t>
            </a:r>
            <a:r>
              <a:rPr lang="en-US" sz="1400" dirty="0" smtClean="0"/>
              <a:t> intrusion into undisturbed area.</a:t>
            </a:r>
          </a:p>
          <a:p>
            <a:pPr marL="342900" indent="-342900">
              <a:buAutoNum type="arabicParenR" startAt="2"/>
            </a:pPr>
            <a:r>
              <a:rPr lang="en-US" sz="1400" dirty="0" smtClean="0"/>
              <a:t>…are being established in order to slow </a:t>
            </a:r>
          </a:p>
          <a:p>
            <a:r>
              <a:rPr lang="en-US" sz="1400" dirty="0" smtClean="0"/>
              <a:t>     </a:t>
            </a:r>
            <a:r>
              <a:rPr lang="cs-CZ" sz="1400" dirty="0" smtClean="0"/>
              <a:t>  </a:t>
            </a:r>
            <a:r>
              <a:rPr lang="en-US" sz="1400" dirty="0" smtClean="0"/>
              <a:t> biodiversity loss.</a:t>
            </a:r>
          </a:p>
          <a:p>
            <a:pPr marL="342900" indent="-342900">
              <a:buAutoNum type="arabicParenR" startAt="3"/>
            </a:pPr>
            <a:r>
              <a:rPr lang="en-US" sz="1400" dirty="0" smtClean="0"/>
              <a:t>The likelihood of long-term survival of a conserved</a:t>
            </a:r>
          </a:p>
          <a:p>
            <a:r>
              <a:rPr lang="en-US" sz="1400" dirty="0" smtClean="0"/>
              <a:t>     </a:t>
            </a:r>
            <a:r>
              <a:rPr lang="cs-CZ" sz="1400" dirty="0" smtClean="0"/>
              <a:t>   </a:t>
            </a:r>
            <a:r>
              <a:rPr lang="en-US" sz="1400" dirty="0" smtClean="0"/>
              <a:t> …is proportional to the stability of the society.</a:t>
            </a:r>
          </a:p>
          <a:p>
            <a:pPr marL="342900" indent="-342900">
              <a:buAutoNum type="arabicParenR" startAt="4"/>
            </a:pPr>
            <a:r>
              <a:rPr lang="en-US" sz="1400" dirty="0" smtClean="0"/>
              <a:t>In fragmented habitats, the presence of a … can be</a:t>
            </a:r>
          </a:p>
          <a:p>
            <a:r>
              <a:rPr lang="en-US" sz="1400" dirty="0" smtClean="0"/>
              <a:t>     </a:t>
            </a:r>
            <a:r>
              <a:rPr lang="cs-CZ" sz="1400" dirty="0" smtClean="0"/>
              <a:t>  </a:t>
            </a:r>
            <a:r>
              <a:rPr lang="en-US" sz="1400" dirty="0" smtClean="0"/>
              <a:t> extremely important for conserving biodiversity.</a:t>
            </a:r>
          </a:p>
          <a:p>
            <a:pPr marL="342900" indent="-342900">
              <a:buAutoNum type="arabicParenR" startAt="5"/>
            </a:pPr>
            <a:r>
              <a:rPr lang="en-US" sz="1400" dirty="0" smtClean="0"/>
              <a:t>… is a land managed for the purpose of providing</a:t>
            </a:r>
          </a:p>
          <a:p>
            <a:r>
              <a:rPr lang="en-US" sz="1400" dirty="0" smtClean="0"/>
              <a:t>     </a:t>
            </a:r>
            <a:r>
              <a:rPr lang="cs-CZ" sz="1400" dirty="0" smtClean="0"/>
              <a:t>  </a:t>
            </a:r>
            <a:r>
              <a:rPr lang="en-US" sz="1400" dirty="0" smtClean="0"/>
              <a:t> special opportunities for the study.</a:t>
            </a:r>
          </a:p>
          <a:p>
            <a:pPr marL="342900" indent="-342900">
              <a:buAutoNum type="arabicParenR" startAt="6"/>
            </a:pPr>
            <a:r>
              <a:rPr lang="en-US" sz="1400" dirty="0" smtClean="0"/>
              <a:t>Some organisms prefer … because they gain resources</a:t>
            </a:r>
          </a:p>
          <a:p>
            <a:r>
              <a:rPr lang="en-US" sz="1400" dirty="0" smtClean="0"/>
              <a:t>     </a:t>
            </a:r>
            <a:r>
              <a:rPr lang="cs-CZ" sz="1400" dirty="0" smtClean="0"/>
              <a:t>  </a:t>
            </a:r>
            <a:r>
              <a:rPr lang="en-US" sz="1400" dirty="0" smtClean="0"/>
              <a:t> from both areas.</a:t>
            </a:r>
          </a:p>
          <a:p>
            <a:endParaRPr lang="en-US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51920" y="175878"/>
            <a:ext cx="10915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 smtClean="0">
                <a:solidFill>
                  <a:srgbClr val="002060"/>
                </a:solidFill>
              </a:rPr>
              <a:t>Worksheet</a:t>
            </a:r>
            <a:endParaRPr lang="en-US" sz="1600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94085" y="3689503"/>
            <a:ext cx="28521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rgbClr val="002060"/>
                </a:solidFill>
              </a:rPr>
              <a:t>3.</a:t>
            </a:r>
            <a:r>
              <a:rPr lang="en-US" sz="1200" dirty="0" smtClean="0">
                <a:solidFill>
                  <a:srgbClr val="002060"/>
                </a:solidFill>
              </a:rPr>
              <a:t>Fill </a:t>
            </a:r>
            <a:r>
              <a:rPr lang="en-US" sz="1200" dirty="0">
                <a:solidFill>
                  <a:srgbClr val="002060"/>
                </a:solidFill>
              </a:rPr>
              <a:t>in the gaps with suitable collocations:</a:t>
            </a:r>
          </a:p>
          <a:p>
            <a:endParaRPr lang="en-US" sz="12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9650020"/>
              </p:ext>
            </p:extLst>
          </p:nvPr>
        </p:nvGraphicFramePr>
        <p:xfrm>
          <a:off x="5436096" y="4151169"/>
          <a:ext cx="3168352" cy="23293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8352"/>
              </a:tblGrid>
              <a:tr h="38823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  <a:tr h="38823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8823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  <a:tr h="38823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8823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8823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Conservation biology, vocabulary</a:t>
            </a:r>
            <a:endParaRPr lang="en-US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9694" y="678740"/>
            <a:ext cx="5556393" cy="33855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lphaLcParenR"/>
            </a:pPr>
            <a:r>
              <a:rPr lang="en-US" sz="1400" dirty="0"/>
              <a:t>all the features of an area that can be seen when looking across it</a:t>
            </a:r>
          </a:p>
          <a:p>
            <a:pPr marL="342900" indent="-342900">
              <a:buFont typeface="+mj-lt"/>
              <a:buAutoNum type="alphaLcParenR"/>
            </a:pPr>
            <a:r>
              <a:rPr lang="en-US" sz="1400" dirty="0"/>
              <a:t>the prevention of loss, waste, damage, destruction</a:t>
            </a:r>
          </a:p>
          <a:p>
            <a:pPr marL="342900" indent="-342900">
              <a:buFont typeface="+mj-lt"/>
              <a:buAutoNum type="alphaLcParenR"/>
            </a:pPr>
            <a:r>
              <a:rPr lang="en-US" sz="1400" dirty="0"/>
              <a:t>to keep something alive or in existence</a:t>
            </a:r>
          </a:p>
          <a:p>
            <a:pPr marL="342900" indent="-342900">
              <a:buFont typeface="+mj-lt"/>
              <a:buAutoNum type="alphaLcParenR"/>
            </a:pPr>
            <a:r>
              <a:rPr lang="en-US" sz="1400" dirty="0"/>
              <a:t>breaking or making something break into small parts</a:t>
            </a:r>
          </a:p>
          <a:p>
            <a:pPr marL="342900" indent="-342900">
              <a:buFont typeface="+mj-lt"/>
              <a:buAutoNum type="alphaLcParenR"/>
            </a:pPr>
            <a:r>
              <a:rPr lang="en-US" sz="1400" dirty="0"/>
              <a:t>the boundary of an area</a:t>
            </a:r>
          </a:p>
          <a:p>
            <a:pPr marL="342900" indent="-342900">
              <a:buFont typeface="+mj-lt"/>
              <a:buAutoNum type="alphaLcParenR"/>
            </a:pPr>
            <a:r>
              <a:rPr lang="en-US" sz="1400" dirty="0"/>
              <a:t>a group of animals or plants living in the same place</a:t>
            </a:r>
          </a:p>
          <a:p>
            <a:pPr marL="342900" indent="-342900">
              <a:buFont typeface="+mj-lt"/>
              <a:buAutoNum type="alphaLcParenR"/>
            </a:pPr>
            <a:r>
              <a:rPr lang="en-US" sz="1400" dirty="0"/>
              <a:t>a long narrow passage</a:t>
            </a:r>
          </a:p>
          <a:p>
            <a:pPr marL="342900" indent="-342900">
              <a:buFont typeface="+mj-lt"/>
              <a:buAutoNum type="alphaLcParenR"/>
            </a:pPr>
            <a:r>
              <a:rPr lang="en-US" sz="1400" dirty="0"/>
              <a:t>to keep something in its original state or in </a:t>
            </a:r>
            <a:r>
              <a:rPr lang="cs-CZ" sz="1400" dirty="0"/>
              <a:t>a </a:t>
            </a:r>
            <a:r>
              <a:rPr lang="en-US" sz="1400" dirty="0"/>
              <a:t>good condition</a:t>
            </a:r>
          </a:p>
          <a:p>
            <a:pPr marL="342900" indent="-342900">
              <a:buFont typeface="+mj-lt"/>
              <a:buAutoNum type="alphaLcParenR"/>
            </a:pPr>
            <a:r>
              <a:rPr lang="en-US" sz="1400" dirty="0"/>
              <a:t>to keep something safe from harm</a:t>
            </a:r>
          </a:p>
          <a:p>
            <a:pPr marL="342900" indent="-342900">
              <a:buFont typeface="+mj-lt"/>
              <a:buAutoNum type="alphaLcParenR"/>
            </a:pPr>
            <a:r>
              <a:rPr lang="en-US" sz="1400" dirty="0"/>
              <a:t>a piece of land reserved as a protected area for animals and plants</a:t>
            </a:r>
          </a:p>
          <a:p>
            <a:pPr marL="342900" indent="-342900">
              <a:buFont typeface="+mj-lt"/>
              <a:buAutoNum type="alphaLcParenR"/>
            </a:pPr>
            <a:r>
              <a:rPr lang="en-US" sz="1400" dirty="0"/>
              <a:t>a device for reducing the effect of an impact esp. on a railway vehicle</a:t>
            </a:r>
          </a:p>
          <a:p>
            <a:pPr marL="342900" indent="-342900">
              <a:buFont typeface="+mj-lt"/>
              <a:buAutoNum type="alphaLcParenR"/>
            </a:pPr>
            <a:r>
              <a:rPr lang="en-US" sz="1400" dirty="0"/>
              <a:t>a land that is not under cultivation</a:t>
            </a:r>
          </a:p>
          <a:p>
            <a:pPr marL="342900" indent="-342900">
              <a:buFont typeface="+mj-lt"/>
              <a:buAutoNum type="alphaLcParenR"/>
            </a:pPr>
            <a:r>
              <a:rPr lang="en-US" sz="1400" dirty="0"/>
              <a:t>using a natural recourses for one‘s own profit</a:t>
            </a:r>
          </a:p>
          <a:p>
            <a:pPr marL="342900" indent="-342900">
              <a:buFont typeface="+mj-lt"/>
              <a:buAutoNum type="alphaLcParenR"/>
            </a:pPr>
            <a:r>
              <a:rPr lang="en-US" sz="1400" dirty="0"/>
              <a:t>not interfered with</a:t>
            </a:r>
          </a:p>
          <a:p>
            <a:endParaRPr lang="en-US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372029"/>
            <a:ext cx="307597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1. </a:t>
            </a:r>
            <a:r>
              <a:rPr lang="en-US" sz="1400" dirty="0" smtClean="0"/>
              <a:t>What words are described in the list?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427388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67544" y="0"/>
            <a:ext cx="8412752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>
                <a:solidFill>
                  <a:srgbClr val="002060"/>
                </a:solidFill>
              </a:rPr>
              <a:t>                        </a:t>
            </a:r>
            <a:r>
              <a:rPr lang="en-US" sz="2200" dirty="0" smtClean="0">
                <a:solidFill>
                  <a:srgbClr val="002060"/>
                </a:solidFill>
              </a:rPr>
              <a:t>Match the words with their definitions.</a:t>
            </a:r>
            <a:endParaRPr lang="cs-CZ" sz="2200" dirty="0" smtClean="0">
              <a:solidFill>
                <a:srgbClr val="002060"/>
              </a:solidFill>
            </a:endParaRPr>
          </a:p>
          <a:p>
            <a:endParaRPr lang="en-US" sz="2200" dirty="0" smtClean="0"/>
          </a:p>
          <a:p>
            <a:pPr marL="342900" indent="-342900">
              <a:buFont typeface="+mj-lt"/>
              <a:buAutoNum type="alphaLcParenR"/>
            </a:pPr>
            <a:r>
              <a:rPr lang="en-US" sz="2200" dirty="0" smtClean="0"/>
              <a:t>all the features of an area that can be seen when looking across it</a:t>
            </a:r>
          </a:p>
          <a:p>
            <a:pPr marL="342900" indent="-342900">
              <a:buFont typeface="+mj-lt"/>
              <a:buAutoNum type="alphaLcParenR"/>
            </a:pPr>
            <a:r>
              <a:rPr lang="en-US" sz="2200" dirty="0" smtClean="0"/>
              <a:t>the prevention of loss, waste, damage, destruction</a:t>
            </a:r>
          </a:p>
          <a:p>
            <a:pPr marL="342900" indent="-342900">
              <a:buFont typeface="+mj-lt"/>
              <a:buAutoNum type="alphaLcParenR"/>
            </a:pPr>
            <a:r>
              <a:rPr lang="en-US" sz="2200" dirty="0" smtClean="0"/>
              <a:t>to keep something alive or in existence</a:t>
            </a:r>
          </a:p>
          <a:p>
            <a:pPr marL="342900" indent="-342900">
              <a:buFont typeface="+mj-lt"/>
              <a:buAutoNum type="alphaLcParenR"/>
            </a:pPr>
            <a:r>
              <a:rPr lang="en-US" sz="2200" dirty="0" smtClean="0"/>
              <a:t>breaking or making something break into small parts</a:t>
            </a:r>
          </a:p>
          <a:p>
            <a:pPr marL="342900" indent="-342900">
              <a:buFont typeface="+mj-lt"/>
              <a:buAutoNum type="alphaLcParenR"/>
            </a:pPr>
            <a:r>
              <a:rPr lang="en-US" sz="2200" dirty="0" smtClean="0"/>
              <a:t>the boundary of an area</a:t>
            </a:r>
          </a:p>
          <a:p>
            <a:pPr marL="342900" indent="-342900">
              <a:buFont typeface="+mj-lt"/>
              <a:buAutoNum type="alphaLcParenR"/>
            </a:pPr>
            <a:r>
              <a:rPr lang="en-US" sz="2200" dirty="0" smtClean="0"/>
              <a:t>a group of animals or plants living in the same place</a:t>
            </a:r>
          </a:p>
          <a:p>
            <a:pPr marL="342900" indent="-342900">
              <a:buFont typeface="+mj-lt"/>
              <a:buAutoNum type="alphaLcParenR"/>
            </a:pPr>
            <a:r>
              <a:rPr lang="en-US" sz="2200" dirty="0" smtClean="0"/>
              <a:t>a long narrow passage</a:t>
            </a:r>
          </a:p>
          <a:p>
            <a:pPr marL="342900" indent="-342900">
              <a:buFont typeface="+mj-lt"/>
              <a:buAutoNum type="alphaLcParenR"/>
            </a:pPr>
            <a:r>
              <a:rPr lang="en-US" sz="2200" dirty="0" smtClean="0"/>
              <a:t>to keep something in its original state or in </a:t>
            </a:r>
            <a:r>
              <a:rPr lang="cs-CZ" sz="2200" dirty="0" smtClean="0"/>
              <a:t>a </a:t>
            </a:r>
            <a:r>
              <a:rPr lang="en-US" sz="2200" dirty="0" smtClean="0"/>
              <a:t>good condition</a:t>
            </a:r>
          </a:p>
          <a:p>
            <a:pPr marL="342900" indent="-342900">
              <a:buFont typeface="+mj-lt"/>
              <a:buAutoNum type="alphaLcParenR"/>
            </a:pPr>
            <a:r>
              <a:rPr lang="en-US" sz="2200" dirty="0" smtClean="0"/>
              <a:t>to keep something safe from harm</a:t>
            </a:r>
          </a:p>
          <a:p>
            <a:pPr marL="342900" indent="-342900">
              <a:buFont typeface="+mj-lt"/>
              <a:buAutoNum type="alphaLcParenR"/>
            </a:pPr>
            <a:r>
              <a:rPr lang="en-US" sz="2200" dirty="0" smtClean="0"/>
              <a:t>a piece of land reserved as a protected area for animals and plants</a:t>
            </a:r>
          </a:p>
          <a:p>
            <a:pPr marL="342900" indent="-342900">
              <a:buFont typeface="+mj-lt"/>
              <a:buAutoNum type="alphaLcParenR"/>
            </a:pPr>
            <a:r>
              <a:rPr lang="en-US" sz="2200" dirty="0" smtClean="0"/>
              <a:t>a device for reducing the effect of an impact esp. on a railway vehicle</a:t>
            </a:r>
          </a:p>
          <a:p>
            <a:pPr marL="342900" indent="-342900">
              <a:buFont typeface="+mj-lt"/>
              <a:buAutoNum type="alphaLcParenR"/>
            </a:pPr>
            <a:r>
              <a:rPr lang="en-US" sz="2200" dirty="0" smtClean="0"/>
              <a:t>a land that is not under cultivation</a:t>
            </a:r>
          </a:p>
          <a:p>
            <a:pPr marL="342900" indent="-342900">
              <a:buFont typeface="+mj-lt"/>
              <a:buAutoNum type="alphaLcParenR"/>
            </a:pPr>
            <a:r>
              <a:rPr lang="en-US" sz="2200" dirty="0" smtClean="0"/>
              <a:t>using a natural recourses for one‘s own profit</a:t>
            </a:r>
          </a:p>
          <a:p>
            <a:pPr marL="342900" indent="-342900">
              <a:buFont typeface="+mj-lt"/>
              <a:buAutoNum type="alphaLcParenR"/>
            </a:pPr>
            <a:r>
              <a:rPr lang="en-US" sz="2200" dirty="0" smtClean="0"/>
              <a:t>not interfered with</a:t>
            </a:r>
            <a:endParaRPr lang="en-US" sz="2200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0763403"/>
              </p:ext>
            </p:extLst>
          </p:nvPr>
        </p:nvGraphicFramePr>
        <p:xfrm>
          <a:off x="467544" y="5486778"/>
          <a:ext cx="7933590" cy="109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6718"/>
                <a:gridCol w="1586718"/>
                <a:gridCol w="1586718"/>
                <a:gridCol w="1586718"/>
                <a:gridCol w="1586718"/>
              </a:tblGrid>
              <a:tr h="320869">
                <a:tc>
                  <a:txBody>
                    <a:bodyPr/>
                    <a:lstStyle/>
                    <a:p>
                      <a:r>
                        <a:rPr lang="en-US" noProof="0" dirty="0" smtClean="0"/>
                        <a:t>reserve</a:t>
                      </a:r>
                      <a:endParaRPr lang="en-US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noProof="0" dirty="0" smtClean="0"/>
                        <a:t>exploitation</a:t>
                      </a:r>
                      <a:endParaRPr lang="en-US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noProof="0" smtClean="0"/>
                        <a:t>landscape</a:t>
                      </a:r>
                      <a:endParaRPr lang="en-US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noProof="0" smtClean="0"/>
                        <a:t>conservation</a:t>
                      </a:r>
                      <a:endParaRPr lang="en-US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noProof="0" smtClean="0"/>
                        <a:t>undisturbed</a:t>
                      </a:r>
                      <a:endParaRPr lang="en-US" noProof="0"/>
                    </a:p>
                  </a:txBody>
                  <a:tcPr/>
                </a:tc>
              </a:tr>
              <a:tr h="325326">
                <a:tc>
                  <a:txBody>
                    <a:bodyPr/>
                    <a:lstStyle/>
                    <a:p>
                      <a:r>
                        <a:rPr lang="en-US" noProof="0" dirty="0" smtClean="0"/>
                        <a:t>corridor</a:t>
                      </a:r>
                      <a:endParaRPr lang="en-US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noProof="0" smtClean="0"/>
                        <a:t>wildland</a:t>
                      </a:r>
                      <a:endParaRPr lang="en-US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noProof="0" dirty="0" smtClean="0"/>
                        <a:t>edge</a:t>
                      </a:r>
                      <a:endParaRPr lang="en-US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noProof="0" smtClean="0"/>
                        <a:t>fragmentation</a:t>
                      </a:r>
                      <a:endParaRPr lang="en-US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noProof="0" smtClean="0"/>
                        <a:t>to</a:t>
                      </a:r>
                      <a:r>
                        <a:rPr lang="en-US" baseline="0" noProof="0" smtClean="0"/>
                        <a:t> preserve</a:t>
                      </a:r>
                      <a:endParaRPr lang="en-US" noProof="0"/>
                    </a:p>
                  </a:txBody>
                  <a:tcPr/>
                </a:tc>
              </a:tr>
              <a:tr h="325326">
                <a:tc>
                  <a:txBody>
                    <a:bodyPr/>
                    <a:lstStyle/>
                    <a:p>
                      <a:r>
                        <a:rPr lang="en-US" noProof="0" dirty="0" smtClean="0"/>
                        <a:t>buffer</a:t>
                      </a:r>
                      <a:endParaRPr lang="en-US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noProof="0" smtClean="0"/>
                        <a:t>to sustain</a:t>
                      </a:r>
                      <a:endParaRPr lang="en-US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noProof="0" dirty="0" smtClean="0"/>
                        <a:t>protected</a:t>
                      </a:r>
                      <a:endParaRPr lang="en-US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noProof="0" smtClean="0"/>
                        <a:t>community</a:t>
                      </a:r>
                      <a:endParaRPr lang="en-US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noProof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Conservation biology, vocabulary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1959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692696"/>
            <a:ext cx="8593378" cy="560153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                                                                </a:t>
            </a:r>
            <a:r>
              <a:rPr lang="en-US" sz="2000" dirty="0" smtClean="0"/>
              <a:t>Answers:</a:t>
            </a:r>
            <a:endParaRPr lang="cs-CZ" sz="2000" dirty="0" smtClean="0"/>
          </a:p>
          <a:p>
            <a:endParaRPr lang="en-US" sz="2000" dirty="0" smtClean="0"/>
          </a:p>
          <a:p>
            <a:endParaRPr lang="en-US" sz="2000" dirty="0" smtClean="0"/>
          </a:p>
          <a:p>
            <a:pPr marL="342900" indent="-342900">
              <a:buFont typeface="+mj-lt"/>
              <a:buAutoNum type="alphaLcParenR"/>
            </a:pPr>
            <a:r>
              <a:rPr lang="en-US" sz="2000" dirty="0" smtClean="0"/>
              <a:t>all the features of an area that can be seen when looking across it - </a:t>
            </a:r>
            <a:r>
              <a:rPr lang="en-US" sz="2000" dirty="0" smtClean="0">
                <a:solidFill>
                  <a:srgbClr val="FF0000"/>
                </a:solidFill>
              </a:rPr>
              <a:t>landscape</a:t>
            </a:r>
            <a:endParaRPr lang="en-US" sz="2000" dirty="0" smtClean="0"/>
          </a:p>
          <a:p>
            <a:pPr marL="342900" indent="-342900">
              <a:buFont typeface="+mj-lt"/>
              <a:buAutoNum type="alphaLcParenR"/>
            </a:pPr>
            <a:r>
              <a:rPr lang="en-US" sz="2000" dirty="0" smtClean="0"/>
              <a:t>the prevention of loss, waste, damage, destruction- </a:t>
            </a:r>
            <a:r>
              <a:rPr lang="en-US" sz="2000" dirty="0" smtClean="0">
                <a:solidFill>
                  <a:srgbClr val="FF0000"/>
                </a:solidFill>
              </a:rPr>
              <a:t>conservation</a:t>
            </a:r>
            <a:endParaRPr lang="en-US" sz="2000" dirty="0" smtClean="0"/>
          </a:p>
          <a:p>
            <a:pPr marL="342900" indent="-342900">
              <a:buFont typeface="+mj-lt"/>
              <a:buAutoNum type="alphaLcParenR"/>
            </a:pPr>
            <a:r>
              <a:rPr lang="en-US" sz="2000" dirty="0" smtClean="0"/>
              <a:t>to keep something alive or in existence- </a:t>
            </a:r>
            <a:r>
              <a:rPr lang="en-US" sz="2000" dirty="0" smtClean="0">
                <a:solidFill>
                  <a:srgbClr val="FF0000"/>
                </a:solidFill>
              </a:rPr>
              <a:t>to sustain</a:t>
            </a:r>
            <a:endParaRPr lang="en-US" sz="2000" dirty="0" smtClean="0"/>
          </a:p>
          <a:p>
            <a:pPr marL="342900" indent="-342900">
              <a:buFont typeface="+mj-lt"/>
              <a:buAutoNum type="alphaLcParenR"/>
            </a:pPr>
            <a:r>
              <a:rPr lang="en-US" sz="2000" dirty="0" smtClean="0"/>
              <a:t>breaking or making something break into small parts- </a:t>
            </a:r>
            <a:r>
              <a:rPr lang="en-US" sz="2000" dirty="0" smtClean="0">
                <a:solidFill>
                  <a:srgbClr val="FF0000"/>
                </a:solidFill>
              </a:rPr>
              <a:t>fragmentation</a:t>
            </a:r>
            <a:endParaRPr lang="en-US" sz="2000" dirty="0" smtClean="0"/>
          </a:p>
          <a:p>
            <a:pPr marL="342900" indent="-342900">
              <a:buFont typeface="+mj-lt"/>
              <a:buAutoNum type="alphaLcParenR"/>
            </a:pPr>
            <a:r>
              <a:rPr lang="en-US" sz="2000" dirty="0" smtClean="0"/>
              <a:t>the boundary of an area - </a:t>
            </a:r>
            <a:r>
              <a:rPr lang="en-US" sz="2000" dirty="0" smtClean="0">
                <a:solidFill>
                  <a:srgbClr val="FF0000"/>
                </a:solidFill>
              </a:rPr>
              <a:t>edge</a:t>
            </a:r>
            <a:endParaRPr lang="en-US" sz="2000" dirty="0" smtClean="0"/>
          </a:p>
          <a:p>
            <a:pPr marL="342900" indent="-342900">
              <a:buFont typeface="+mj-lt"/>
              <a:buAutoNum type="alphaLcParenR"/>
            </a:pPr>
            <a:r>
              <a:rPr lang="en-US" sz="2000" dirty="0" smtClean="0"/>
              <a:t>a group of animals or plants living in the same place - </a:t>
            </a:r>
            <a:r>
              <a:rPr lang="en-US" sz="2000" dirty="0" smtClean="0">
                <a:solidFill>
                  <a:srgbClr val="FF0000"/>
                </a:solidFill>
              </a:rPr>
              <a:t>community</a:t>
            </a:r>
            <a:endParaRPr lang="en-US" sz="2000" dirty="0" smtClean="0"/>
          </a:p>
          <a:p>
            <a:pPr marL="342900" indent="-342900">
              <a:buFont typeface="+mj-lt"/>
              <a:buAutoNum type="alphaLcParenR"/>
            </a:pPr>
            <a:r>
              <a:rPr lang="en-US" sz="2000" dirty="0" smtClean="0"/>
              <a:t>a long narrow passage - </a:t>
            </a:r>
            <a:r>
              <a:rPr lang="en-US" sz="2000" dirty="0" smtClean="0">
                <a:solidFill>
                  <a:srgbClr val="FF0000"/>
                </a:solidFill>
              </a:rPr>
              <a:t>corridor</a:t>
            </a:r>
            <a:endParaRPr lang="en-US" sz="2000" dirty="0" smtClean="0"/>
          </a:p>
          <a:p>
            <a:pPr marL="342900" indent="-342900">
              <a:buFont typeface="+mj-lt"/>
              <a:buAutoNum type="alphaLcParenR"/>
            </a:pPr>
            <a:r>
              <a:rPr lang="en-US" sz="2000" dirty="0" smtClean="0"/>
              <a:t>to keep something in its original state or in good condition – </a:t>
            </a:r>
            <a:r>
              <a:rPr lang="en-US" sz="2000" dirty="0" smtClean="0">
                <a:solidFill>
                  <a:srgbClr val="FF0000"/>
                </a:solidFill>
              </a:rPr>
              <a:t>to preserve</a:t>
            </a:r>
            <a:endParaRPr lang="en-US" sz="2000" dirty="0" smtClean="0"/>
          </a:p>
          <a:p>
            <a:pPr marL="342900" indent="-342900">
              <a:buFont typeface="+mj-lt"/>
              <a:buAutoNum type="alphaLcParenR"/>
            </a:pPr>
            <a:r>
              <a:rPr lang="en-US" sz="2000" dirty="0" smtClean="0"/>
              <a:t>to keep something safe from harm - </a:t>
            </a:r>
            <a:r>
              <a:rPr lang="en-US" sz="2000" dirty="0" smtClean="0">
                <a:solidFill>
                  <a:srgbClr val="FF0000"/>
                </a:solidFill>
              </a:rPr>
              <a:t>protected</a:t>
            </a:r>
            <a:endParaRPr lang="en-US" sz="2000" dirty="0" smtClean="0"/>
          </a:p>
          <a:p>
            <a:pPr marL="342900" indent="-342900">
              <a:buFont typeface="+mj-lt"/>
              <a:buAutoNum type="alphaLcParenR"/>
            </a:pPr>
            <a:r>
              <a:rPr lang="en-US" sz="2000" dirty="0" smtClean="0"/>
              <a:t>a piece of land reserved as a protected area for animals and plants - </a:t>
            </a:r>
            <a:r>
              <a:rPr lang="en-US" sz="2000" dirty="0" smtClean="0">
                <a:solidFill>
                  <a:srgbClr val="FF0000"/>
                </a:solidFill>
              </a:rPr>
              <a:t>reserve</a:t>
            </a:r>
            <a:endParaRPr lang="en-US" sz="2000" dirty="0" smtClean="0"/>
          </a:p>
          <a:p>
            <a:pPr marL="342900" indent="-342900">
              <a:buFont typeface="+mj-lt"/>
              <a:buAutoNum type="alphaLcParenR"/>
            </a:pPr>
            <a:r>
              <a:rPr lang="en-US" sz="2000" dirty="0" smtClean="0"/>
              <a:t>a device for reducing the effect of an impact esp. on a railway vehicle - </a:t>
            </a:r>
            <a:r>
              <a:rPr lang="en-US" sz="2000" dirty="0" smtClean="0">
                <a:solidFill>
                  <a:srgbClr val="FF0000"/>
                </a:solidFill>
              </a:rPr>
              <a:t>buffer</a:t>
            </a:r>
            <a:endParaRPr lang="en-US" sz="2000" dirty="0" smtClean="0"/>
          </a:p>
          <a:p>
            <a:pPr marL="342900" indent="-342900">
              <a:buFont typeface="+mj-lt"/>
              <a:buAutoNum type="alphaLcParenR"/>
            </a:pPr>
            <a:r>
              <a:rPr lang="en-US" sz="2000" dirty="0" smtClean="0"/>
              <a:t>a land that is not under cultivation - </a:t>
            </a:r>
            <a:r>
              <a:rPr lang="en-US" sz="2000" dirty="0" err="1" smtClean="0">
                <a:solidFill>
                  <a:srgbClr val="FF0000"/>
                </a:solidFill>
              </a:rPr>
              <a:t>wildland</a:t>
            </a:r>
            <a:endParaRPr lang="en-US" sz="2000" dirty="0" smtClean="0"/>
          </a:p>
          <a:p>
            <a:pPr marL="342900" indent="-342900">
              <a:buFont typeface="+mj-lt"/>
              <a:buAutoNum type="alphaLcParenR"/>
            </a:pPr>
            <a:r>
              <a:rPr lang="en-US" sz="2000" dirty="0" smtClean="0"/>
              <a:t>using a natural recourses for one‘s own profit - </a:t>
            </a:r>
            <a:r>
              <a:rPr lang="en-US" sz="2000" dirty="0" smtClean="0">
                <a:solidFill>
                  <a:srgbClr val="FF0000"/>
                </a:solidFill>
              </a:rPr>
              <a:t>exploitation</a:t>
            </a:r>
            <a:endParaRPr lang="en-US" sz="2000" dirty="0" smtClean="0"/>
          </a:p>
          <a:p>
            <a:pPr marL="342900" indent="-342900">
              <a:buFont typeface="+mj-lt"/>
              <a:buAutoNum type="alphaLcParenR"/>
            </a:pPr>
            <a:r>
              <a:rPr lang="en-US" sz="2000" dirty="0" smtClean="0"/>
              <a:t>not interfered with - </a:t>
            </a:r>
            <a:r>
              <a:rPr lang="en-US" sz="2000" dirty="0" smtClean="0">
                <a:solidFill>
                  <a:srgbClr val="FF0000"/>
                </a:solidFill>
              </a:rPr>
              <a:t>undisturbed</a:t>
            </a:r>
            <a:endParaRPr lang="en-US" sz="2000" dirty="0" smtClean="0"/>
          </a:p>
          <a:p>
            <a:endParaRPr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Conservation biology, vocabulary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3928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3661409"/>
              </p:ext>
            </p:extLst>
          </p:nvPr>
        </p:nvGraphicFramePr>
        <p:xfrm>
          <a:off x="1691680" y="1628800"/>
          <a:ext cx="6096000" cy="457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dirty="0" smtClean="0"/>
                        <a:t>landscape</a:t>
                      </a:r>
                      <a:endParaRPr lang="en-US" sz="2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smtClean="0"/>
                        <a:t>biodiversity</a:t>
                      </a:r>
                      <a:endParaRPr lang="en-US" sz="2400" noProof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dirty="0" smtClean="0"/>
                        <a:t>edge</a:t>
                      </a:r>
                      <a:endParaRPr lang="en-US" sz="2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smtClean="0"/>
                        <a:t>area</a:t>
                      </a:r>
                      <a:endParaRPr lang="en-US" sz="2400" noProof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dirty="0" smtClean="0"/>
                        <a:t>protected</a:t>
                      </a:r>
                      <a:endParaRPr lang="en-US" sz="2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smtClean="0"/>
                        <a:t>communities</a:t>
                      </a:r>
                      <a:endParaRPr lang="en-US" sz="2400" noProof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dirty="0" smtClean="0"/>
                        <a:t>buffer</a:t>
                      </a:r>
                      <a:endParaRPr lang="en-US" sz="2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smtClean="0"/>
                        <a:t>exploitation</a:t>
                      </a:r>
                      <a:endParaRPr lang="en-US" sz="2400" noProof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dirty="0" err="1" smtClean="0"/>
                        <a:t>wildland</a:t>
                      </a:r>
                      <a:endParaRPr lang="en-US" sz="2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dirty="0" smtClean="0"/>
                        <a:t>area</a:t>
                      </a:r>
                      <a:endParaRPr lang="en-US" sz="2400" noProof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dirty="0" smtClean="0"/>
                        <a:t>regional</a:t>
                      </a:r>
                      <a:endParaRPr lang="en-US" sz="2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dirty="0" smtClean="0"/>
                        <a:t>conservation</a:t>
                      </a:r>
                      <a:endParaRPr lang="en-US" sz="2400" noProof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dirty="0" smtClean="0"/>
                        <a:t>reduced</a:t>
                      </a:r>
                      <a:endParaRPr lang="en-US" sz="2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dirty="0" smtClean="0"/>
                        <a:t>reserve</a:t>
                      </a:r>
                      <a:endParaRPr lang="en-US" sz="2400" noProof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dirty="0" smtClean="0"/>
                        <a:t>movement</a:t>
                      </a:r>
                      <a:endParaRPr lang="en-US" sz="2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dirty="0" smtClean="0"/>
                        <a:t>zone</a:t>
                      </a:r>
                      <a:endParaRPr lang="en-US" sz="2400" noProof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smtClean="0"/>
                        <a:t>nature</a:t>
                      </a:r>
                      <a:endParaRPr lang="en-US" sz="24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dirty="0" smtClean="0"/>
                        <a:t>corridor</a:t>
                      </a:r>
                      <a:endParaRPr lang="en-US" sz="2400" noProof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smtClean="0"/>
                        <a:t>human</a:t>
                      </a:r>
                      <a:endParaRPr lang="en-US" sz="24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noProof="0" smtClean="0"/>
                        <a:t>ecology</a:t>
                      </a:r>
                      <a:endParaRPr lang="en-US" sz="2400" noProof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3183445" y="646486"/>
            <a:ext cx="34061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solidFill>
                  <a:srgbClr val="002060"/>
                </a:solidFill>
              </a:rPr>
              <a:t>Find suitable collocations</a:t>
            </a:r>
            <a:r>
              <a:rPr lang="cs-CZ" sz="2400" dirty="0" smtClean="0">
                <a:solidFill>
                  <a:srgbClr val="002060"/>
                </a:solidFill>
              </a:rPr>
              <a:t>:</a:t>
            </a:r>
            <a:endParaRPr lang="en-US" sz="2400" dirty="0">
              <a:solidFill>
                <a:srgbClr val="00206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Conservation biology, vocabulary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2925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5425252"/>
              </p:ext>
            </p:extLst>
          </p:nvPr>
        </p:nvGraphicFramePr>
        <p:xfrm>
          <a:off x="1475656" y="1628800"/>
          <a:ext cx="6096000" cy="457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dirty="0" smtClean="0"/>
                        <a:t>landscape</a:t>
                      </a:r>
                      <a:endParaRPr lang="en-US" sz="2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smtClean="0"/>
                        <a:t>ecology</a:t>
                      </a:r>
                      <a:endParaRPr lang="en-US" sz="2400" noProof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dirty="0" smtClean="0"/>
                        <a:t>edge</a:t>
                      </a:r>
                      <a:endParaRPr lang="en-US" sz="2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smtClean="0"/>
                        <a:t>communities</a:t>
                      </a:r>
                      <a:endParaRPr lang="en-US" sz="2400" noProof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dirty="0" smtClean="0"/>
                        <a:t>protected</a:t>
                      </a:r>
                      <a:endParaRPr lang="en-US" sz="2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smtClean="0"/>
                        <a:t>area</a:t>
                      </a:r>
                      <a:endParaRPr lang="en-US" sz="2400" noProof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dirty="0" smtClean="0"/>
                        <a:t>buffer</a:t>
                      </a:r>
                      <a:endParaRPr lang="en-US" sz="2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smtClean="0"/>
                        <a:t>zone</a:t>
                      </a:r>
                      <a:endParaRPr lang="en-US" sz="2400" noProof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dirty="0" err="1" smtClean="0"/>
                        <a:t>wildland</a:t>
                      </a:r>
                      <a:endParaRPr lang="en-US" sz="2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smtClean="0"/>
                        <a:t>area</a:t>
                      </a:r>
                      <a:endParaRPr lang="en-US" sz="2400" noProof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dirty="0" smtClean="0"/>
                        <a:t>regional</a:t>
                      </a:r>
                      <a:endParaRPr lang="en-US" sz="2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dirty="0" smtClean="0"/>
                        <a:t>conservation</a:t>
                      </a:r>
                      <a:endParaRPr lang="en-US" sz="2400" noProof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smtClean="0"/>
                        <a:t>reduced</a:t>
                      </a:r>
                      <a:endParaRPr lang="en-US" sz="24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dirty="0" smtClean="0"/>
                        <a:t>biodiversity</a:t>
                      </a:r>
                      <a:endParaRPr lang="en-US" sz="2400" noProof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smtClean="0"/>
                        <a:t>movement</a:t>
                      </a:r>
                      <a:endParaRPr lang="en-US" sz="24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dirty="0" smtClean="0"/>
                        <a:t>corridor</a:t>
                      </a:r>
                      <a:endParaRPr lang="en-US" sz="2400" noProof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smtClean="0"/>
                        <a:t>nature</a:t>
                      </a:r>
                      <a:endParaRPr lang="en-US" sz="24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dirty="0" smtClean="0"/>
                        <a:t>reserve</a:t>
                      </a:r>
                      <a:endParaRPr lang="en-US" sz="2400" noProof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smtClean="0"/>
                        <a:t>human</a:t>
                      </a:r>
                      <a:endParaRPr lang="en-US" sz="24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noProof="0" dirty="0" smtClean="0"/>
                        <a:t>exploitation</a:t>
                      </a:r>
                      <a:endParaRPr lang="en-US" sz="2400" noProof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3995934" y="779512"/>
            <a:ext cx="13181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solidFill>
                  <a:prstClr val="black"/>
                </a:solidFill>
              </a:rPr>
              <a:t>Answers:</a:t>
            </a:r>
            <a:endParaRPr lang="en-US" sz="2400" dirty="0">
              <a:solidFill>
                <a:prstClr val="black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Conservation biology, vocabulary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1419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836711"/>
            <a:ext cx="4846391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200" dirty="0" smtClean="0">
                <a:solidFill>
                  <a:srgbClr val="002060"/>
                </a:solidFill>
              </a:rPr>
              <a:t>Fill in the gaps with suitable collocations:</a:t>
            </a:r>
            <a:endParaRPr lang="en-US" sz="2200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1916832"/>
            <a:ext cx="6712543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arenR"/>
            </a:pPr>
            <a:r>
              <a:rPr lang="en-US" sz="2200" dirty="0" smtClean="0"/>
              <a:t>The surrounding habitats serve as … against</a:t>
            </a:r>
          </a:p>
          <a:p>
            <a:r>
              <a:rPr lang="en-US" sz="2200" dirty="0" smtClean="0"/>
              <a:t>      intrusion into undisturbed area.</a:t>
            </a:r>
          </a:p>
          <a:p>
            <a:pPr marL="342900" indent="-342900">
              <a:buAutoNum type="arabicParenR" startAt="2"/>
            </a:pPr>
            <a:r>
              <a:rPr lang="en-US" sz="2200" dirty="0" smtClean="0"/>
              <a:t>…are being established in order to slow </a:t>
            </a:r>
          </a:p>
          <a:p>
            <a:r>
              <a:rPr lang="en-US" sz="2200" dirty="0" smtClean="0"/>
              <a:t>      biodiversity loss.</a:t>
            </a:r>
          </a:p>
          <a:p>
            <a:pPr marL="342900" indent="-342900">
              <a:buAutoNum type="arabicParenR" startAt="3"/>
            </a:pPr>
            <a:r>
              <a:rPr lang="en-US" sz="2200" dirty="0" smtClean="0"/>
              <a:t>The likelihood of long-term survival of a conserved</a:t>
            </a:r>
          </a:p>
          <a:p>
            <a:r>
              <a:rPr lang="en-US" sz="2200" dirty="0" smtClean="0"/>
              <a:t>      …is proportional to the stability of the society.</a:t>
            </a:r>
          </a:p>
          <a:p>
            <a:pPr marL="342900" indent="-342900">
              <a:buAutoNum type="arabicParenR" startAt="4"/>
            </a:pPr>
            <a:r>
              <a:rPr lang="en-US" sz="2200" dirty="0" smtClean="0"/>
              <a:t>In fragmented habitats, the presence of a … can be</a:t>
            </a:r>
          </a:p>
          <a:p>
            <a:r>
              <a:rPr lang="en-US" sz="2200" dirty="0" smtClean="0"/>
              <a:t>      extremely important for conserving biodiversity.</a:t>
            </a:r>
          </a:p>
          <a:p>
            <a:pPr marL="342900" indent="-342900">
              <a:buAutoNum type="arabicParenR" startAt="5"/>
            </a:pPr>
            <a:r>
              <a:rPr lang="en-US" sz="2200" dirty="0" smtClean="0"/>
              <a:t>… is a land managed for the purpose of providing</a:t>
            </a:r>
          </a:p>
          <a:p>
            <a:r>
              <a:rPr lang="en-US" sz="2200" dirty="0" smtClean="0"/>
              <a:t>      special opportunities for the study.</a:t>
            </a:r>
          </a:p>
          <a:p>
            <a:pPr marL="342900" indent="-342900">
              <a:buAutoNum type="arabicParenR" startAt="6"/>
            </a:pPr>
            <a:r>
              <a:rPr lang="en-US" sz="2200" dirty="0" smtClean="0"/>
              <a:t>Some organisms prefer … because they gain resources</a:t>
            </a:r>
          </a:p>
          <a:p>
            <a:r>
              <a:rPr lang="en-US" sz="2200" dirty="0" smtClean="0"/>
              <a:t>      from both areas.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5428908"/>
              </p:ext>
            </p:extLst>
          </p:nvPr>
        </p:nvGraphicFramePr>
        <p:xfrm>
          <a:off x="6444208" y="404664"/>
          <a:ext cx="2520280" cy="31683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20280"/>
              </a:tblGrid>
              <a:tr h="528059"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smtClean="0"/>
                        <a:t>nature reserve</a:t>
                      </a:r>
                      <a:endParaRPr lang="en-US" sz="2000" noProof="0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smtClean="0"/>
                        <a:t>movement corridor</a:t>
                      </a:r>
                      <a:endParaRPr lang="en-US" sz="2000" noProof="0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smtClean="0"/>
                        <a:t>wildland area</a:t>
                      </a:r>
                      <a:endParaRPr lang="en-US" sz="2000" noProof="0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smtClean="0"/>
                        <a:t>buffer zones</a:t>
                      </a:r>
                      <a:endParaRPr lang="en-US" sz="2000" noProof="0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smtClean="0"/>
                        <a:t>edge communities</a:t>
                      </a:r>
                      <a:endParaRPr lang="en-US" sz="2000" noProof="0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dirty="0" smtClean="0"/>
                        <a:t>protected</a:t>
                      </a:r>
                      <a:r>
                        <a:rPr lang="en-US" sz="2000" baseline="0" noProof="0" dirty="0" smtClean="0"/>
                        <a:t> areas</a:t>
                      </a:r>
                      <a:endParaRPr lang="en-US" sz="2000" noProof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Conservation biology, vocabulary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52242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513564"/>
            <a:ext cx="122437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200" dirty="0" smtClean="0"/>
              <a:t>Answers:</a:t>
            </a:r>
            <a:endParaRPr lang="en-US" sz="2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1268760"/>
            <a:ext cx="8748464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arenR"/>
            </a:pPr>
            <a:r>
              <a:rPr lang="en-US" sz="2200" dirty="0" smtClean="0"/>
              <a:t>The surrounding habitats serve as </a:t>
            </a:r>
            <a:r>
              <a:rPr lang="en-US" sz="2200" dirty="0" smtClean="0">
                <a:solidFill>
                  <a:srgbClr val="C00000"/>
                </a:solidFill>
              </a:rPr>
              <a:t>buffer zones </a:t>
            </a:r>
            <a:r>
              <a:rPr lang="en-US" sz="2200" dirty="0" smtClean="0"/>
              <a:t>against</a:t>
            </a:r>
          </a:p>
          <a:p>
            <a:r>
              <a:rPr lang="en-US" sz="2200" dirty="0" smtClean="0"/>
              <a:t>      intrusion into undisturbed area.</a:t>
            </a:r>
          </a:p>
          <a:p>
            <a:pPr marL="342900" indent="-342900">
              <a:buAutoNum type="arabicParenR" startAt="2"/>
            </a:pPr>
            <a:r>
              <a:rPr lang="en-US" sz="2200" dirty="0" smtClean="0">
                <a:solidFill>
                  <a:srgbClr val="C00000"/>
                </a:solidFill>
              </a:rPr>
              <a:t>Protected areas </a:t>
            </a:r>
            <a:r>
              <a:rPr lang="en-US" sz="2200" dirty="0" smtClean="0"/>
              <a:t>are being established in order to slow </a:t>
            </a:r>
          </a:p>
          <a:p>
            <a:r>
              <a:rPr lang="en-US" sz="2200" dirty="0" smtClean="0"/>
              <a:t>      biodiversity loss.</a:t>
            </a:r>
          </a:p>
          <a:p>
            <a:pPr marL="342900" indent="-342900">
              <a:buAutoNum type="arabicParenR" startAt="3"/>
            </a:pPr>
            <a:r>
              <a:rPr lang="en-US" sz="2200" dirty="0" smtClean="0"/>
              <a:t>The likelihood of long-term survival of a conserved</a:t>
            </a:r>
          </a:p>
          <a:p>
            <a:r>
              <a:rPr lang="en-US" sz="2200" dirty="0" smtClean="0"/>
              <a:t>      </a:t>
            </a:r>
            <a:r>
              <a:rPr lang="en-US" sz="2200" dirty="0" err="1" smtClean="0">
                <a:solidFill>
                  <a:srgbClr val="C00000"/>
                </a:solidFill>
              </a:rPr>
              <a:t>wildland</a:t>
            </a:r>
            <a:r>
              <a:rPr lang="en-US" sz="2200" dirty="0" smtClean="0">
                <a:solidFill>
                  <a:srgbClr val="C00000"/>
                </a:solidFill>
              </a:rPr>
              <a:t> area </a:t>
            </a:r>
            <a:r>
              <a:rPr lang="en-US" sz="2200" dirty="0" smtClean="0"/>
              <a:t>is proportional to the stability of the society.</a:t>
            </a:r>
          </a:p>
          <a:p>
            <a:pPr marL="342900" indent="-342900">
              <a:buAutoNum type="arabicParenR" startAt="4"/>
            </a:pPr>
            <a:r>
              <a:rPr lang="en-US" sz="2200" dirty="0" smtClean="0"/>
              <a:t>In fragmented habitats, the presence of a </a:t>
            </a:r>
            <a:r>
              <a:rPr lang="en-US" sz="2200" dirty="0" smtClean="0">
                <a:solidFill>
                  <a:srgbClr val="C00000"/>
                </a:solidFill>
              </a:rPr>
              <a:t>movement corridor </a:t>
            </a:r>
            <a:r>
              <a:rPr lang="en-US" sz="2200" dirty="0" smtClean="0"/>
              <a:t>can be</a:t>
            </a:r>
          </a:p>
          <a:p>
            <a:r>
              <a:rPr lang="en-US" sz="2200" dirty="0" smtClean="0"/>
              <a:t>      extremely important for conserving biodiversity.</a:t>
            </a:r>
          </a:p>
          <a:p>
            <a:pPr marL="342900" indent="-342900">
              <a:buAutoNum type="arabicParenR" startAt="5"/>
            </a:pPr>
            <a:r>
              <a:rPr lang="en-US" sz="2200" dirty="0" smtClean="0">
                <a:solidFill>
                  <a:srgbClr val="C00000"/>
                </a:solidFill>
              </a:rPr>
              <a:t>Nature reserve </a:t>
            </a:r>
            <a:r>
              <a:rPr lang="en-US" sz="2200" dirty="0" smtClean="0"/>
              <a:t>is a land managed for the purpose of providing</a:t>
            </a:r>
          </a:p>
          <a:p>
            <a:r>
              <a:rPr lang="en-US" sz="2200" dirty="0" smtClean="0"/>
              <a:t>      special opportunities for the study.</a:t>
            </a:r>
          </a:p>
          <a:p>
            <a:pPr marL="342900" indent="-342900">
              <a:buAutoNum type="arabicParenR" startAt="6"/>
            </a:pPr>
            <a:r>
              <a:rPr lang="en-US" sz="2200" dirty="0" smtClean="0"/>
              <a:t>Some organisms prefer </a:t>
            </a:r>
            <a:r>
              <a:rPr lang="en-US" sz="2200" dirty="0" smtClean="0">
                <a:solidFill>
                  <a:srgbClr val="C00000"/>
                </a:solidFill>
              </a:rPr>
              <a:t>edge communities </a:t>
            </a:r>
            <a:r>
              <a:rPr lang="en-US" sz="2200" dirty="0" smtClean="0"/>
              <a:t>because they gain resources</a:t>
            </a:r>
          </a:p>
          <a:p>
            <a:r>
              <a:rPr lang="en-US" sz="2200" dirty="0" smtClean="0"/>
              <a:t>      from both areas.</a:t>
            </a:r>
          </a:p>
          <a:p>
            <a:endParaRPr lang="en-US" sz="2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4410" y="5865873"/>
            <a:ext cx="465659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200" dirty="0" smtClean="0">
                <a:solidFill>
                  <a:srgbClr val="002060"/>
                </a:solidFill>
              </a:rPr>
              <a:t>Explain the meaning of the statements</a:t>
            </a:r>
            <a:r>
              <a:rPr lang="cs-CZ" dirty="0" smtClean="0">
                <a:solidFill>
                  <a:srgbClr val="002060"/>
                </a:solidFill>
              </a:rPr>
              <a:t>.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Conservation biology, vocabulary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505363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1048</Words>
  <Application>Microsoft Office PowerPoint</Application>
  <PresentationFormat>Předvádění na obrazovce (4:3)</PresentationFormat>
  <Paragraphs>218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1</cp:revision>
  <dcterms:created xsi:type="dcterms:W3CDTF">2013-09-25T12:30:57Z</dcterms:created>
  <dcterms:modified xsi:type="dcterms:W3CDTF">2013-09-25T12:31:39Z</dcterms:modified>
</cp:coreProperties>
</file>