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71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4FCABA-15E0-4701-9491-46BF97998565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A931AE-5AC2-4EFD-A73D-87C71EDFFB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20525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31104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3B7DD-60FF-4FCC-AAE6-2E81427B4080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6DC8F-D5C1-4FDE-8B18-E27B097A13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37621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3B7DD-60FF-4FCC-AAE6-2E81427B4080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6DC8F-D5C1-4FDE-8B18-E27B097A13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3152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3B7DD-60FF-4FCC-AAE6-2E81427B4080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6DC8F-D5C1-4FDE-8B18-E27B097A13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76547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3B7DD-60FF-4FCC-AAE6-2E81427B4080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6DC8F-D5C1-4FDE-8B18-E27B097A13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87255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3B7DD-60FF-4FCC-AAE6-2E81427B4080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6DC8F-D5C1-4FDE-8B18-E27B097A13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5798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3B7DD-60FF-4FCC-AAE6-2E81427B4080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6DC8F-D5C1-4FDE-8B18-E27B097A13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42618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3B7DD-60FF-4FCC-AAE6-2E81427B4080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6DC8F-D5C1-4FDE-8B18-E27B097A13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638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3B7DD-60FF-4FCC-AAE6-2E81427B4080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6DC8F-D5C1-4FDE-8B18-E27B097A13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45851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3B7DD-60FF-4FCC-AAE6-2E81427B4080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6DC8F-D5C1-4FDE-8B18-E27B097A13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00246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3B7DD-60FF-4FCC-AAE6-2E81427B4080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6DC8F-D5C1-4FDE-8B18-E27B097A13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04318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3B7DD-60FF-4FCC-AAE6-2E81427B4080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6DC8F-D5C1-4FDE-8B18-E27B097A13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60097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73B7DD-60FF-4FCC-AAE6-2E81427B4080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36DC8F-D5C1-4FDE-8B18-E27B097A13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82724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2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5541" y="0"/>
            <a:ext cx="4158567" cy="9087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A9A57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2F2B2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DFDCB7"/>
                  </a:outerShdw>
                </a:effectLst>
              </a14:hiddenEffects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2045541" y="908718"/>
            <a:ext cx="4220579" cy="3744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12696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Cambria" pitchFamily="18" charset="0"/>
                <a:ea typeface="Calibri" pitchFamily="34" charset="0"/>
                <a:cs typeface="Arial" pitchFamily="34" charset="0"/>
              </a:rPr>
              <a:t>Conservation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mbria" pitchFamily="18" charset="0"/>
                <a:ea typeface="Calibri" pitchFamily="34" charset="0"/>
                <a:cs typeface="Arial" pitchFamily="34" charset="0"/>
              </a:rPr>
              <a:t> biology, </a:t>
            </a:r>
            <a:r>
              <a:rPr lang="cs-CZ" sz="1600" b="1" dirty="0" err="1">
                <a:latin typeface="Cambria" pitchFamily="18" charset="0"/>
              </a:rPr>
              <a:t>different</a:t>
            </a:r>
            <a:r>
              <a:rPr lang="cs-CZ" sz="1600" b="1" dirty="0">
                <a:latin typeface="Cambria" pitchFamily="18" charset="0"/>
              </a:rPr>
              <a:t> </a:t>
            </a:r>
            <a:r>
              <a:rPr lang="cs-CZ" sz="1600" b="1" dirty="0" err="1">
                <a:latin typeface="Cambria" pitchFamily="18" charset="0"/>
              </a:rPr>
              <a:t>approaches</a:t>
            </a:r>
            <a:endParaRPr kumimoji="0" lang="cs-CZ" sz="1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mbria" pitchFamily="18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37486" y="6309320"/>
            <a:ext cx="13928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Metodické pokyny</a:t>
            </a:r>
            <a:r>
              <a:rPr lang="cs-CZ" dirty="0" smtClean="0"/>
              <a:t>:</a:t>
            </a:r>
            <a:endParaRPr lang="en-US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7567184"/>
              </p:ext>
            </p:extLst>
          </p:nvPr>
        </p:nvGraphicFramePr>
        <p:xfrm>
          <a:off x="2021937" y="1319701"/>
          <a:ext cx="4679199" cy="5030229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733660"/>
                <a:gridCol w="2945539"/>
              </a:tblGrid>
              <a:tr h="17981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 dirty="0">
                          <a:effectLst/>
                        </a:rPr>
                        <a:t>Číslo projektu</a:t>
                      </a:r>
                      <a:endParaRPr lang="en-US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CZ.1.07/1.5.00/34.0950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</a:tr>
              <a:tr h="17981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Kódování materiálu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700">
                          <a:effectLst/>
                        </a:rPr>
                        <a:t>vy_32_INOVACE_bio_evo07 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</a:tr>
              <a:tr h="17981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Označení materiálu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evo07_Conservation biology_different approaches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</a:tr>
              <a:tr h="17981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Název školy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Gymnázium Kladno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</a:tr>
              <a:tr h="17981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Autor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Mgr. Veronika Nedvědová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</a:tr>
              <a:tr h="47644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Anotace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Základní informace o současných i minulých principech ochrany přírody. Podklady umožňují práci na principu CLIL výuky biologie v anglickém jazyce.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</a:tr>
              <a:tr h="17981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Předmět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BIO- biologie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</a:tr>
              <a:tr h="17981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Tematická oblast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Environmentální výchova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</a:tr>
              <a:tr h="17981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Téma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Ochrana přírody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</a:tr>
              <a:tr h="63525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Očekávané výstupy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Pochopení základních principů ochrany přírody u nás i ve světě. Důraz je kladen na aktivitu žáků, formulaci názorů a zaujímání postojů. Základním principem je stimulace komunikace v rámci tématu.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</a:tr>
              <a:tr h="31762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Klíčová slova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Chráněná území, ekosystém, ekotony, nárazníkové zony, fragmentace prostředí.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</a:tr>
              <a:tr h="17981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Druh učebního materiálu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Výklad s kontrolními otázkami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</a:tr>
              <a:tr h="17981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Ročník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3. a 4. 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</a:tr>
              <a:tr h="17981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Cílová skupina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vyšší stupeň osmiletého gymnázia, čtyřleté gymnázium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</a:tr>
              <a:tr h="17981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Ověřeno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11. 9. 2013</a:t>
                      </a:r>
                      <a:endParaRPr lang="en-US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</a:tr>
              <a:tr h="1443129">
                <a:tc gridSpan="2"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Použitá literatura: → </a:t>
                      </a:r>
                      <a:r>
                        <a:rPr lang="cs-CZ" sz="800" dirty="0" err="1">
                          <a:effectLst/>
                        </a:rPr>
                        <a:t>J.B.Reece</a:t>
                      </a:r>
                      <a:r>
                        <a:rPr lang="cs-CZ" sz="800" dirty="0">
                          <a:effectLst/>
                        </a:rPr>
                        <a:t> a kol.: </a:t>
                      </a:r>
                      <a:r>
                        <a:rPr lang="cs-CZ" sz="800" dirty="0" err="1">
                          <a:effectLst/>
                        </a:rPr>
                        <a:t>Campbell</a:t>
                      </a:r>
                      <a:r>
                        <a:rPr lang="cs-CZ" sz="800" dirty="0">
                          <a:effectLst/>
                        </a:rPr>
                        <a:t> Biology, </a:t>
                      </a:r>
                      <a:r>
                        <a:rPr lang="cs-CZ" sz="800" dirty="0" err="1">
                          <a:effectLst/>
                        </a:rPr>
                        <a:t>Pearson</a:t>
                      </a:r>
                      <a:r>
                        <a:rPr lang="cs-CZ" sz="800" dirty="0">
                          <a:effectLst/>
                        </a:rPr>
                        <a:t>, </a:t>
                      </a:r>
                      <a:r>
                        <a:rPr lang="cs-CZ" sz="800" dirty="0" err="1">
                          <a:effectLst/>
                        </a:rPr>
                        <a:t>Ninth</a:t>
                      </a:r>
                      <a:r>
                        <a:rPr lang="cs-CZ" sz="800" dirty="0">
                          <a:effectLst/>
                        </a:rPr>
                        <a:t> Edition,2O11. </a:t>
                      </a:r>
                      <a:endParaRPr lang="en-US" sz="700" dirty="0">
                        <a:effectLst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                             →Hájková J. a kol.: Slovník ekologie a životního prostředí, Fontána a Živá </a:t>
                      </a:r>
                      <a:endParaRPr lang="en-US" sz="700" dirty="0">
                        <a:effectLst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                                 Planeta, 1998.</a:t>
                      </a:r>
                      <a:endParaRPr lang="en-US" sz="700" dirty="0">
                        <a:effectLst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                             →Oxford </a:t>
                      </a:r>
                      <a:r>
                        <a:rPr lang="cs-CZ" sz="800" dirty="0" err="1">
                          <a:effectLst/>
                        </a:rPr>
                        <a:t>Advanced</a:t>
                      </a:r>
                      <a:r>
                        <a:rPr lang="cs-CZ" sz="800" dirty="0">
                          <a:effectLst/>
                        </a:rPr>
                        <a:t> </a:t>
                      </a:r>
                      <a:r>
                        <a:rPr lang="cs-CZ" sz="800" dirty="0" err="1">
                          <a:effectLst/>
                        </a:rPr>
                        <a:t>Learner’s</a:t>
                      </a:r>
                      <a:r>
                        <a:rPr lang="cs-CZ" sz="800" dirty="0">
                          <a:effectLst/>
                        </a:rPr>
                        <a:t> </a:t>
                      </a:r>
                      <a:r>
                        <a:rPr lang="cs-CZ" sz="800" dirty="0" err="1">
                          <a:effectLst/>
                        </a:rPr>
                        <a:t>Dictionary</a:t>
                      </a:r>
                      <a:r>
                        <a:rPr lang="cs-CZ" sz="800" dirty="0">
                          <a:effectLst/>
                        </a:rPr>
                        <a:t> </a:t>
                      </a:r>
                      <a:r>
                        <a:rPr lang="cs-CZ" sz="800" dirty="0" err="1">
                          <a:effectLst/>
                        </a:rPr>
                        <a:t>of</a:t>
                      </a:r>
                      <a:r>
                        <a:rPr lang="cs-CZ" sz="800" dirty="0">
                          <a:effectLst/>
                        </a:rPr>
                        <a:t> </a:t>
                      </a:r>
                      <a:r>
                        <a:rPr lang="cs-CZ" sz="800" dirty="0" err="1">
                          <a:effectLst/>
                        </a:rPr>
                        <a:t>Current</a:t>
                      </a:r>
                      <a:r>
                        <a:rPr lang="cs-CZ" sz="800" dirty="0">
                          <a:effectLst/>
                        </a:rPr>
                        <a:t> </a:t>
                      </a:r>
                      <a:r>
                        <a:rPr lang="cs-CZ" sz="800" dirty="0" err="1">
                          <a:effectLst/>
                        </a:rPr>
                        <a:t>English</a:t>
                      </a:r>
                      <a:r>
                        <a:rPr lang="cs-CZ" sz="800" dirty="0">
                          <a:effectLst/>
                        </a:rPr>
                        <a:t>, Oxford </a:t>
                      </a:r>
                      <a:endParaRPr lang="en-US" sz="700" dirty="0">
                        <a:effectLst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                                University </a:t>
                      </a:r>
                      <a:r>
                        <a:rPr lang="cs-CZ" sz="800" dirty="0" err="1">
                          <a:effectLst/>
                        </a:rPr>
                        <a:t>Press</a:t>
                      </a:r>
                      <a:r>
                        <a:rPr lang="cs-CZ" sz="800" dirty="0">
                          <a:effectLst/>
                        </a:rPr>
                        <a:t>, </a:t>
                      </a:r>
                      <a:r>
                        <a:rPr lang="cs-CZ" sz="800" dirty="0" err="1">
                          <a:effectLst/>
                        </a:rPr>
                        <a:t>Fifth</a:t>
                      </a:r>
                      <a:r>
                        <a:rPr lang="cs-CZ" sz="800" dirty="0">
                          <a:effectLst/>
                        </a:rPr>
                        <a:t> </a:t>
                      </a:r>
                      <a:r>
                        <a:rPr lang="cs-CZ" sz="800" dirty="0" err="1">
                          <a:effectLst/>
                        </a:rPr>
                        <a:t>Edition</a:t>
                      </a:r>
                      <a:r>
                        <a:rPr lang="cs-CZ" sz="800" dirty="0">
                          <a:effectLst/>
                        </a:rPr>
                        <a:t>, 1995.</a:t>
                      </a:r>
                      <a:endParaRPr lang="en-US" sz="700" dirty="0">
                        <a:effectLst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 Fotografie se svolením Vít Homér.</a:t>
                      </a:r>
                      <a:endParaRPr lang="en-US" sz="700" dirty="0">
                        <a:effectLst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Ostatní materiály z vlastních zdrojů.         </a:t>
                      </a:r>
                      <a:endParaRPr lang="en-US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6595" marR="46595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9673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47056" y="562101"/>
            <a:ext cx="8496944" cy="56630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                                   </a:t>
            </a:r>
            <a:r>
              <a:rPr lang="en-US" sz="3200" dirty="0" smtClean="0">
                <a:solidFill>
                  <a:srgbClr val="002060"/>
                </a:solidFill>
              </a:rPr>
              <a:t>Answer the questions:</a:t>
            </a:r>
            <a:endParaRPr lang="cs-CZ" sz="3200" dirty="0" smtClean="0">
              <a:solidFill>
                <a:srgbClr val="002060"/>
              </a:solidFill>
            </a:endParaRPr>
          </a:p>
          <a:p>
            <a:endParaRPr lang="en-US" sz="2200" dirty="0" smtClean="0"/>
          </a:p>
          <a:p>
            <a:endParaRPr lang="en-US" sz="2200" dirty="0" smtClean="0"/>
          </a:p>
          <a:p>
            <a:pPr marL="342900" indent="-342900">
              <a:buFont typeface="+mj-lt"/>
              <a:buAutoNum type="arabicParenR"/>
            </a:pPr>
            <a:r>
              <a:rPr lang="en-US" sz="2200" dirty="0" smtClean="0"/>
              <a:t>When and where was the first national park established?</a:t>
            </a:r>
          </a:p>
          <a:p>
            <a:pPr marL="342900" indent="-342900">
              <a:buFont typeface="+mj-lt"/>
              <a:buAutoNum type="arabicParenR"/>
            </a:pPr>
            <a:endParaRPr lang="en-US" sz="2200" dirty="0" smtClean="0"/>
          </a:p>
          <a:p>
            <a:pPr marL="342900" indent="-342900">
              <a:buFont typeface="+mj-lt"/>
              <a:buAutoNum type="arabicParenR"/>
            </a:pPr>
            <a:r>
              <a:rPr lang="en-US" sz="2200" dirty="0" smtClean="0"/>
              <a:t>Can you name all four national parks in the Czech Republic?</a:t>
            </a:r>
          </a:p>
          <a:p>
            <a:pPr marL="342900" indent="-342900">
              <a:buFont typeface="+mj-lt"/>
              <a:buAutoNum type="arabicParenR"/>
            </a:pPr>
            <a:endParaRPr lang="en-US" sz="2200" dirty="0" smtClean="0"/>
          </a:p>
          <a:p>
            <a:pPr marL="342900" indent="-342900">
              <a:buFont typeface="+mj-lt"/>
              <a:buAutoNum type="arabicParenR"/>
            </a:pPr>
            <a:r>
              <a:rPr lang="en-US" sz="2200" dirty="0" smtClean="0"/>
              <a:t>Which of them is the oldest and which one has been declared most recently?</a:t>
            </a:r>
          </a:p>
          <a:p>
            <a:pPr marL="342900" indent="-342900">
              <a:buFont typeface="+mj-lt"/>
              <a:buAutoNum type="arabicParenR"/>
            </a:pPr>
            <a:endParaRPr lang="en-US" sz="2200" dirty="0" smtClean="0"/>
          </a:p>
          <a:p>
            <a:pPr marL="342900" indent="-342900">
              <a:buFont typeface="+mj-lt"/>
              <a:buAutoNum type="arabicParenR"/>
            </a:pPr>
            <a:r>
              <a:rPr lang="en-US" sz="2200" dirty="0" smtClean="0"/>
              <a:t>Give examples of natural reserves in your </a:t>
            </a:r>
            <a:r>
              <a:rPr lang="en-US" sz="2200" dirty="0" err="1" smtClean="0"/>
              <a:t>neighbourhood</a:t>
            </a:r>
            <a:r>
              <a:rPr lang="en-US" sz="2200" dirty="0" smtClean="0"/>
              <a:t>. </a:t>
            </a:r>
          </a:p>
          <a:p>
            <a:r>
              <a:rPr lang="en-US" sz="2200" dirty="0" smtClean="0"/>
              <a:t>       Why are they protected?</a:t>
            </a:r>
          </a:p>
          <a:p>
            <a:endParaRPr lang="en-US" sz="2200" dirty="0" smtClean="0"/>
          </a:p>
          <a:p>
            <a:pPr marL="342900" indent="-342900">
              <a:buAutoNum type="arabicParenR" startAt="5"/>
            </a:pPr>
            <a:r>
              <a:rPr lang="en-US" sz="2200" dirty="0" smtClean="0"/>
              <a:t>Have you been to any protected areas abroad? Where was it?</a:t>
            </a:r>
          </a:p>
          <a:p>
            <a:pPr marL="342900" indent="-342900">
              <a:buAutoNum type="arabicParenR" startAt="5"/>
            </a:pPr>
            <a:endParaRPr lang="en-US" sz="2200" dirty="0" smtClean="0"/>
          </a:p>
          <a:p>
            <a:pPr marL="342900" indent="-342900">
              <a:buAutoNum type="arabicParenR" startAt="5"/>
            </a:pPr>
            <a:r>
              <a:rPr lang="en-US" sz="2200" dirty="0" smtClean="0"/>
              <a:t>Do you consider the topic of conservation important or not?</a:t>
            </a:r>
            <a:endParaRPr lang="en-US" sz="2200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Conservation biology, different approaches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7546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7056" y="1844824"/>
            <a:ext cx="756084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AutoNum type="arabicParenR"/>
            </a:pPr>
            <a:r>
              <a:rPr lang="en-US" sz="2400" dirty="0" smtClean="0"/>
              <a:t>Yellowstone National </a:t>
            </a:r>
            <a:r>
              <a:rPr lang="cs-CZ" sz="2400" dirty="0" smtClean="0"/>
              <a:t>Park 1872</a:t>
            </a:r>
          </a:p>
          <a:p>
            <a:pPr marL="342900" indent="-342900">
              <a:lnSpc>
                <a:spcPct val="150000"/>
              </a:lnSpc>
              <a:buAutoNum type="arabicParenR"/>
            </a:pPr>
            <a:r>
              <a:rPr lang="cs-CZ" sz="2400" dirty="0" smtClean="0"/>
              <a:t>KRNAP, České Švýcarsko, Podyjí, Šumava</a:t>
            </a:r>
          </a:p>
          <a:p>
            <a:pPr marL="342900" indent="-342900">
              <a:lnSpc>
                <a:spcPct val="150000"/>
              </a:lnSpc>
              <a:buAutoNum type="arabicParenR"/>
            </a:pPr>
            <a:r>
              <a:rPr lang="cs-CZ" sz="2400" dirty="0" smtClean="0"/>
              <a:t>KRNAP – 1963 and České Švýcarsko - 2000</a:t>
            </a:r>
          </a:p>
          <a:p>
            <a:pPr marL="342900" indent="-342900">
              <a:buAutoNum type="arabicParenR"/>
            </a:pPr>
            <a:endParaRPr lang="cs-CZ" dirty="0" smtClean="0"/>
          </a:p>
          <a:p>
            <a:pPr marL="342900" indent="-342900">
              <a:buAutoNum type="arabicParenR"/>
            </a:pPr>
            <a:endParaRPr lang="en-US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51920" y="518483"/>
            <a:ext cx="1696555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solidFill>
                  <a:srgbClr val="002060"/>
                </a:solidFill>
              </a:rPr>
              <a:t>Answer</a:t>
            </a:r>
            <a:r>
              <a:rPr lang="cs-CZ" sz="3200" dirty="0">
                <a:solidFill>
                  <a:srgbClr val="002060"/>
                </a:solidFill>
              </a:rPr>
              <a:t>s</a:t>
            </a:r>
            <a:r>
              <a:rPr lang="en-US" sz="3200" dirty="0">
                <a:solidFill>
                  <a:srgbClr val="002060"/>
                </a:solidFill>
              </a:rPr>
              <a:t>:</a:t>
            </a:r>
            <a:endParaRPr lang="cs-CZ" sz="3200" dirty="0">
              <a:solidFill>
                <a:srgbClr val="002060"/>
              </a:solidFill>
            </a:endParaRPr>
          </a:p>
          <a:p>
            <a:endParaRPr lang="en-US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Conservation biology, different approaches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8695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502800"/>
            <a:ext cx="8193725" cy="59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´´</a:t>
            </a:r>
            <a:r>
              <a:rPr lang="en-US" sz="2000" i="1" dirty="0" smtClean="0"/>
              <a:t>The protection, improvement, and use of natural resources according </a:t>
            </a:r>
          </a:p>
          <a:p>
            <a:r>
              <a:rPr lang="en-US" sz="2000" i="1" dirty="0" smtClean="0"/>
              <a:t>to principles that will assure their highest and economic or social benefits</a:t>
            </a:r>
          </a:p>
          <a:p>
            <a:r>
              <a:rPr lang="en-US" sz="2000" i="1" dirty="0" smtClean="0"/>
              <a:t>for man and his environment now and into future.</a:t>
            </a:r>
            <a:r>
              <a:rPr lang="cs-CZ" sz="2000" dirty="0" smtClean="0"/>
              <a:t>´´</a:t>
            </a:r>
          </a:p>
          <a:p>
            <a:endParaRPr lang="cs-CZ" sz="2000" dirty="0" smtClean="0"/>
          </a:p>
          <a:p>
            <a:endParaRPr lang="en-US" sz="2000" dirty="0" smtClean="0"/>
          </a:p>
          <a:p>
            <a:r>
              <a:rPr lang="cs-CZ" sz="2000" dirty="0" smtClean="0"/>
              <a:t>´´</a:t>
            </a:r>
            <a:r>
              <a:rPr lang="en-US" sz="2000" i="1" dirty="0" smtClean="0"/>
              <a:t>The care and management of the natural environment.</a:t>
            </a:r>
            <a:r>
              <a:rPr lang="cs-CZ" sz="2000" dirty="0" smtClean="0"/>
              <a:t>´´</a:t>
            </a:r>
            <a:endParaRPr lang="en-US" sz="2000" dirty="0" smtClean="0"/>
          </a:p>
          <a:p>
            <a:endParaRPr lang="en-US" sz="2000" dirty="0" smtClean="0"/>
          </a:p>
          <a:p>
            <a:endParaRPr lang="en-US" sz="2000" dirty="0" smtClean="0"/>
          </a:p>
          <a:p>
            <a:endParaRPr lang="en-US" sz="2000" dirty="0" smtClean="0"/>
          </a:p>
          <a:p>
            <a:endParaRPr lang="en-US" sz="2000" dirty="0" smtClean="0"/>
          </a:p>
          <a:p>
            <a:r>
              <a:rPr lang="cs-CZ" sz="2400" dirty="0" smtClean="0"/>
              <a:t>                    </a:t>
            </a:r>
            <a:r>
              <a:rPr lang="en-US" sz="2400" dirty="0" smtClean="0"/>
              <a:t>What was and is </a:t>
            </a:r>
            <a:r>
              <a:rPr lang="en-US" sz="2400" dirty="0" smtClean="0">
                <a:solidFill>
                  <a:srgbClr val="00B050"/>
                </a:solidFill>
              </a:rPr>
              <a:t>conservation </a:t>
            </a:r>
            <a:r>
              <a:rPr lang="en-US" sz="2400" dirty="0" smtClean="0"/>
              <a:t>focused on?</a:t>
            </a:r>
          </a:p>
          <a:p>
            <a:endParaRPr lang="cs-CZ" sz="2000" dirty="0" smtClean="0"/>
          </a:p>
          <a:p>
            <a:endParaRPr lang="en-US" sz="20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en-US" sz="2000" dirty="0" smtClean="0"/>
              <a:t>saving  individual species</a:t>
            </a:r>
            <a:endParaRPr lang="cs-CZ" sz="2000" dirty="0" smtClean="0"/>
          </a:p>
          <a:p>
            <a:endParaRPr lang="en-US" sz="20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en-US" sz="2000" dirty="0" smtClean="0"/>
              <a:t>biodiversity of animals</a:t>
            </a:r>
            <a:r>
              <a:rPr lang="cs-CZ" sz="2000" dirty="0" smtClean="0"/>
              <a:t>, </a:t>
            </a:r>
            <a:r>
              <a:rPr lang="en-US" sz="2000" dirty="0" smtClean="0"/>
              <a:t>plants</a:t>
            </a:r>
          </a:p>
          <a:p>
            <a:endParaRPr lang="en-US" sz="20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en-US" sz="2000" dirty="0" smtClean="0"/>
              <a:t>whole ecosystems</a:t>
            </a:r>
          </a:p>
          <a:p>
            <a:endParaRPr lang="en-US" dirty="0"/>
          </a:p>
        </p:txBody>
      </p:sp>
      <p:sp>
        <p:nvSpPr>
          <p:cNvPr id="2" name="TextovéPole 1"/>
          <p:cNvSpPr txBox="1"/>
          <p:nvPr/>
        </p:nvSpPr>
        <p:spPr>
          <a:xfrm>
            <a:off x="4117869" y="1484784"/>
            <a:ext cx="453650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Hájková J. a kol., Slovník ekologie a životního prostředí; </a:t>
            </a:r>
            <a:r>
              <a:rPr lang="cs-CZ" sz="900" dirty="0"/>
              <a:t>Fontána </a:t>
            </a:r>
            <a:r>
              <a:rPr lang="en-US" sz="900" dirty="0"/>
              <a:t>&amp;</a:t>
            </a:r>
            <a:r>
              <a:rPr lang="cs-CZ" sz="900" dirty="0"/>
              <a:t> živá </a:t>
            </a:r>
            <a:r>
              <a:rPr lang="cs-CZ" sz="700" dirty="0"/>
              <a:t>planeta</a:t>
            </a:r>
            <a:r>
              <a:rPr lang="cs-CZ" sz="900" dirty="0"/>
              <a:t> (</a:t>
            </a:r>
            <a:r>
              <a:rPr lang="cs-CZ" sz="900" dirty="0" smtClean="0"/>
              <a:t>1998)</a:t>
            </a:r>
            <a:endParaRPr lang="en-US" sz="9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15677" y="2520017"/>
            <a:ext cx="4983447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 smtClean="0"/>
              <a:t>Oxford Advanced Learner´s Dictionary of Current English; Oxford University Press, 5</a:t>
            </a:r>
            <a:r>
              <a:rPr lang="en-US" sz="800" baseline="30000" dirty="0" smtClean="0"/>
              <a:t>th</a:t>
            </a:r>
            <a:r>
              <a:rPr lang="en-US" sz="800" b="1" dirty="0" smtClean="0"/>
              <a:t> </a:t>
            </a:r>
            <a:r>
              <a:rPr lang="en-US" sz="800" dirty="0" smtClean="0"/>
              <a:t>edition (1995)</a:t>
            </a:r>
          </a:p>
          <a:p>
            <a:endParaRPr lang="en-US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Conservation biology, different approaches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6262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476672"/>
            <a:ext cx="9177064" cy="57554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</a:rPr>
              <a:t>                                          </a:t>
            </a:r>
            <a:r>
              <a:rPr lang="en-US" sz="2800" dirty="0" smtClean="0">
                <a:solidFill>
                  <a:srgbClr val="C00000"/>
                </a:solidFill>
              </a:rPr>
              <a:t>ESTABLISHING PROTECTED AREAS</a:t>
            </a:r>
          </a:p>
          <a:p>
            <a:endParaRPr lang="en-US" sz="2000" dirty="0" smtClean="0"/>
          </a:p>
          <a:p>
            <a:endParaRPr lang="en-US" sz="20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  </a:t>
            </a:r>
            <a:r>
              <a:rPr lang="en-US" sz="2000" dirty="0" smtClean="0"/>
              <a:t>set aside</a:t>
            </a:r>
          </a:p>
          <a:p>
            <a:endParaRPr lang="en-US" sz="20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en-US" sz="2000" dirty="0" smtClean="0"/>
              <a:t> nature reserves are biodiversity islands in a sea of habitat degraded by human</a:t>
            </a:r>
          </a:p>
          <a:p>
            <a:r>
              <a:rPr lang="en-US" sz="2000" dirty="0" smtClean="0"/>
              <a:t>     activity</a:t>
            </a:r>
            <a:endParaRPr lang="cs-CZ" sz="2000" dirty="0" smtClean="0"/>
          </a:p>
          <a:p>
            <a:endParaRPr lang="en-US" sz="20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en-US" sz="2000" dirty="0" smtClean="0"/>
              <a:t>based on the premise that ecosystems are balanced, stable</a:t>
            </a:r>
            <a:r>
              <a:rPr lang="cs-CZ" sz="2000" dirty="0" smtClean="0"/>
              <a:t> and</a:t>
            </a:r>
            <a:r>
              <a:rPr lang="en-US" sz="2000" dirty="0" smtClean="0"/>
              <a:t> self regulating units</a:t>
            </a:r>
          </a:p>
          <a:p>
            <a:endParaRPr lang="en-US" sz="2000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sz="2000" dirty="0" smtClean="0"/>
          </a:p>
          <a:p>
            <a:r>
              <a:rPr lang="en-US" sz="2000" dirty="0" smtClean="0">
                <a:solidFill>
                  <a:srgbClr val="C00000"/>
                </a:solidFill>
              </a:rPr>
              <a:t>?</a:t>
            </a:r>
            <a:r>
              <a:rPr lang="en-US" sz="2000" dirty="0" smtClean="0"/>
              <a:t> more numerous and small reserves  → easier management</a:t>
            </a:r>
          </a:p>
          <a:p>
            <a:r>
              <a:rPr lang="en-US" sz="2000" dirty="0" smtClean="0">
                <a:solidFill>
                  <a:srgbClr val="C00000"/>
                </a:solidFill>
              </a:rPr>
              <a:t>?</a:t>
            </a:r>
            <a:r>
              <a:rPr lang="en-US" sz="2000" dirty="0" smtClean="0"/>
              <a:t> fewer large reserves → far-ranging animals</a:t>
            </a:r>
          </a:p>
          <a:p>
            <a:endParaRPr lang="en-US" sz="2000" dirty="0" smtClean="0"/>
          </a:p>
          <a:p>
            <a:endParaRPr lang="en-US" sz="2000" dirty="0" smtClean="0"/>
          </a:p>
          <a:p>
            <a:r>
              <a:rPr lang="en-US" sz="2000" dirty="0" smtClean="0"/>
              <a:t>≈ </a:t>
            </a:r>
            <a:r>
              <a:rPr lang="en-US" sz="2000" dirty="0" smtClean="0">
                <a:solidFill>
                  <a:srgbClr val="FF0000"/>
                </a:solidFill>
              </a:rPr>
              <a:t>fragmented habitat </a:t>
            </a:r>
            <a:r>
              <a:rPr lang="en-US" sz="2000" dirty="0" smtClean="0"/>
              <a:t>→ limited migration, increase of inbreeding, if any disturbance</a:t>
            </a:r>
          </a:p>
          <a:p>
            <a:r>
              <a:rPr lang="en-US" sz="2000" dirty="0" smtClean="0"/>
              <a:t>                                            appears- the ecosystem is unbalanced and recovers</a:t>
            </a:r>
          </a:p>
          <a:p>
            <a:r>
              <a:rPr lang="en-US" sz="2000" dirty="0" smtClean="0"/>
              <a:t>                                            with difficulties</a:t>
            </a: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Conservation biology, different approaches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204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73687" y="332656"/>
            <a:ext cx="6126805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>
                <a:solidFill>
                  <a:srgbClr val="C00000"/>
                </a:solidFill>
              </a:rPr>
              <a:t>                                  </a:t>
            </a:r>
            <a:r>
              <a:rPr lang="en-US" sz="2400" dirty="0" smtClean="0">
                <a:solidFill>
                  <a:srgbClr val="C00000"/>
                </a:solidFill>
              </a:rPr>
              <a:t>MOVEMENT CORRIDORS</a:t>
            </a:r>
          </a:p>
          <a:p>
            <a:endParaRPr lang="en-US" sz="22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en-US" sz="2200" dirty="0" smtClean="0"/>
              <a:t>a narrow strip or series of small clumps of habitat</a:t>
            </a:r>
            <a:endParaRPr lang="cs-CZ" sz="2200" dirty="0" smtClean="0"/>
          </a:p>
          <a:p>
            <a:r>
              <a:rPr lang="cs-CZ" sz="2200" dirty="0"/>
              <a:t> </a:t>
            </a:r>
            <a:r>
              <a:rPr lang="cs-CZ" sz="2200" dirty="0" smtClean="0"/>
              <a:t>  </a:t>
            </a:r>
            <a:r>
              <a:rPr lang="en-US" sz="2200" dirty="0" smtClean="0"/>
              <a:t> connecting isolated patches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827584" y="6277962"/>
            <a:ext cx="371172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≈</a:t>
            </a:r>
            <a:r>
              <a:rPr lang="en-US" dirty="0" smtClean="0">
                <a:solidFill>
                  <a:srgbClr val="FF0000"/>
                </a:solidFill>
              </a:rPr>
              <a:t> </a:t>
            </a:r>
            <a:r>
              <a:rPr lang="en-US" sz="2200" dirty="0" smtClean="0">
                <a:solidFill>
                  <a:srgbClr val="FF0000"/>
                </a:solidFill>
              </a:rPr>
              <a:t>a net of interconnected areas</a:t>
            </a:r>
            <a:endParaRPr lang="en-US" sz="22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4772" y="1950726"/>
            <a:ext cx="3281204" cy="414257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2511" y="1950726"/>
            <a:ext cx="3281204" cy="4142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129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458" y="404664"/>
            <a:ext cx="9010573" cy="56015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                                                    </a:t>
            </a:r>
            <a:r>
              <a:rPr lang="en-US" sz="2800" dirty="0" smtClean="0">
                <a:solidFill>
                  <a:srgbClr val="C00000"/>
                </a:solidFill>
              </a:rPr>
              <a:t>EDGES</a:t>
            </a:r>
          </a:p>
          <a:p>
            <a:endParaRPr lang="cs-CZ" sz="2200" dirty="0"/>
          </a:p>
          <a:p>
            <a:endParaRPr lang="en-US" sz="22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en-US" sz="2200" dirty="0" smtClean="0"/>
              <a:t>some organisms thrive in edge communities → gain resources from both areas</a:t>
            </a:r>
          </a:p>
          <a:p>
            <a:pPr marL="285750" indent="-285750">
              <a:buFont typeface="Arial" pitchFamily="34" charset="0"/>
              <a:buChar char="•"/>
            </a:pPr>
            <a:endParaRPr lang="en-US" sz="2200" dirty="0" smtClean="0"/>
          </a:p>
          <a:p>
            <a:r>
              <a:rPr lang="en-US" sz="2200" dirty="0" smtClean="0"/>
              <a:t>      - </a:t>
            </a:r>
            <a:r>
              <a:rPr lang="en-US" sz="2200" u="sng" dirty="0" smtClean="0"/>
              <a:t>deer</a:t>
            </a:r>
            <a:r>
              <a:rPr lang="en-US" sz="2200" dirty="0" smtClean="0"/>
              <a:t>- forest for shelter X meadows for grazing</a:t>
            </a:r>
            <a:endParaRPr lang="cs-CZ" sz="2200" dirty="0" smtClean="0"/>
          </a:p>
          <a:p>
            <a:endParaRPr lang="en-US" sz="2200" dirty="0" smtClean="0"/>
          </a:p>
          <a:p>
            <a:r>
              <a:rPr lang="en-US" sz="2200" dirty="0" smtClean="0"/>
              <a:t>      - </a:t>
            </a:r>
            <a:r>
              <a:rPr lang="en-US" sz="2200" u="sng" dirty="0" smtClean="0"/>
              <a:t>brown headed cowbird</a:t>
            </a:r>
            <a:r>
              <a:rPr lang="en-US" sz="2200" dirty="0" smtClean="0"/>
              <a:t>- lays its eggs in the nests of migrating songbirds </a:t>
            </a:r>
            <a:r>
              <a:rPr lang="cs-CZ" sz="2200" dirty="0" smtClean="0"/>
              <a:t>                                                                       </a:t>
            </a:r>
            <a:endParaRPr lang="en-US" sz="2200" dirty="0" smtClean="0"/>
          </a:p>
          <a:p>
            <a:r>
              <a:rPr lang="en-US" sz="2200" dirty="0" smtClean="0"/>
              <a:t>                                                   </a:t>
            </a:r>
            <a:r>
              <a:rPr lang="cs-CZ" sz="2200" dirty="0" smtClean="0"/>
              <a:t> in </a:t>
            </a:r>
            <a:r>
              <a:rPr lang="en-US" sz="2200" dirty="0" smtClean="0"/>
              <a:t>the forest X open fields to forage on insects</a:t>
            </a:r>
          </a:p>
          <a:p>
            <a:r>
              <a:rPr lang="en-US" sz="2200" dirty="0" smtClean="0"/>
              <a:t>     </a:t>
            </a:r>
            <a:r>
              <a:rPr lang="cs-CZ" sz="2200" dirty="0" smtClean="0"/>
              <a:t>                                              </a:t>
            </a:r>
            <a:r>
              <a:rPr lang="en-US" sz="2200" dirty="0" smtClean="0"/>
              <a:t> ≈ </a:t>
            </a:r>
            <a:r>
              <a:rPr lang="en-US" sz="2200" dirty="0" smtClean="0">
                <a:solidFill>
                  <a:srgbClr val="FF0000"/>
                </a:solidFill>
              </a:rPr>
              <a:t>edge adapted</a:t>
            </a:r>
            <a:endParaRPr lang="cs-CZ" sz="2200" dirty="0" smtClean="0">
              <a:solidFill>
                <a:srgbClr val="FF0000"/>
              </a:solidFill>
            </a:endParaRPr>
          </a:p>
          <a:p>
            <a:endParaRPr lang="cs-CZ" sz="2200" dirty="0" smtClean="0"/>
          </a:p>
          <a:p>
            <a:endParaRPr lang="cs-CZ" sz="2200" dirty="0" smtClean="0"/>
          </a:p>
          <a:p>
            <a:endParaRPr lang="en-US" sz="2200" dirty="0" smtClean="0"/>
          </a:p>
          <a:p>
            <a:endParaRPr lang="en-US" sz="2200" dirty="0" smtClean="0">
              <a:solidFill>
                <a:srgbClr val="FF000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US" sz="2200" dirty="0" smtClean="0"/>
              <a:t>may be important sites of speciation</a:t>
            </a: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Conservation biology, different approaches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6228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76444" y="0"/>
            <a:ext cx="8280920" cy="67710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                                </a:t>
            </a:r>
            <a:r>
              <a:rPr lang="en-US" sz="2800" dirty="0" smtClean="0">
                <a:solidFill>
                  <a:srgbClr val="C00000"/>
                </a:solidFill>
              </a:rPr>
              <a:t>ZONED RESERVE APPROACH</a:t>
            </a:r>
          </a:p>
          <a:p>
            <a:endParaRPr lang="en-US" sz="2000" dirty="0" smtClean="0"/>
          </a:p>
          <a:p>
            <a:endParaRPr lang="en-US" sz="20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en-US" sz="2400" dirty="0" smtClean="0"/>
              <a:t>extensive region- consists of relatively undisturbed center (zone 1) that is surrounded by areas that have been changed by human activity and are used for economic gain (zones 2,3,4) ≈ </a:t>
            </a:r>
            <a:r>
              <a:rPr lang="en-US" sz="2400" dirty="0" smtClean="0">
                <a:solidFill>
                  <a:srgbClr val="FF0000"/>
                </a:solidFill>
              </a:rPr>
              <a:t>buffer zones – </a:t>
            </a:r>
            <a:r>
              <a:rPr lang="en-US" sz="2400" dirty="0" smtClean="0"/>
              <a:t>prevent harm to protected area</a:t>
            </a:r>
          </a:p>
          <a:p>
            <a:endParaRPr lang="en-US" sz="2000" dirty="0" smtClean="0">
              <a:solidFill>
                <a:srgbClr val="FF0000"/>
              </a:solidFill>
            </a:endParaRPr>
          </a:p>
          <a:p>
            <a:endParaRPr lang="en-US" sz="2000" dirty="0" smtClean="0"/>
          </a:p>
          <a:p>
            <a:r>
              <a:rPr lang="en-US" sz="2000" dirty="0" smtClean="0"/>
              <a:t>→ </a:t>
            </a:r>
            <a:r>
              <a:rPr lang="en-US" sz="2400" dirty="0" smtClean="0"/>
              <a:t>protects relatively large areas</a:t>
            </a:r>
          </a:p>
          <a:p>
            <a:endParaRPr lang="en-US" sz="2400" dirty="0" smtClean="0"/>
          </a:p>
          <a:p>
            <a:r>
              <a:rPr lang="en-US" sz="2400" dirty="0" smtClean="0"/>
              <a:t>→ preserves the whole habitat</a:t>
            </a:r>
          </a:p>
          <a:p>
            <a:endParaRPr lang="en-US" sz="2400" dirty="0" smtClean="0"/>
          </a:p>
          <a:p>
            <a:r>
              <a:rPr lang="en-US" sz="2400" dirty="0" smtClean="0"/>
              <a:t>→ supports human activities ≈ stable economic base for people        living there</a:t>
            </a:r>
          </a:p>
          <a:p>
            <a:r>
              <a:rPr lang="en-US" sz="2400" dirty="0" smtClean="0"/>
              <a:t>                                                    ≈ stability of the society</a:t>
            </a:r>
          </a:p>
          <a:p>
            <a:endParaRPr lang="en-US" sz="2400" dirty="0" smtClean="0"/>
          </a:p>
          <a:p>
            <a:r>
              <a:rPr lang="en-US" sz="2400" dirty="0" smtClean="0"/>
              <a:t>→ represents  environmentally sustainable policy</a:t>
            </a:r>
          </a:p>
          <a:p>
            <a:endParaRPr lang="en-US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Conservation biology, different approaches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7810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30" y="188640"/>
            <a:ext cx="8784976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                                        </a:t>
            </a:r>
            <a:r>
              <a:rPr lang="en-US" sz="2800" dirty="0" smtClean="0">
                <a:solidFill>
                  <a:srgbClr val="C00000"/>
                </a:solidFill>
              </a:rPr>
              <a:t>HOT SPOTS</a:t>
            </a:r>
          </a:p>
          <a:p>
            <a:endParaRPr lang="en-US" sz="22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en-US" sz="2200" dirty="0" smtClean="0"/>
              <a:t>hot spot is  relatively small area with  a lot of endemic ( not found anywhere</a:t>
            </a:r>
            <a:r>
              <a:rPr lang="cs-CZ" sz="2200" dirty="0" smtClean="0"/>
              <a:t> </a:t>
            </a:r>
            <a:r>
              <a:rPr lang="en-US" sz="2200" dirty="0"/>
              <a:t>else in the world) and endangered </a:t>
            </a:r>
            <a:r>
              <a:rPr lang="en-US" sz="2200" dirty="0" smtClean="0"/>
              <a:t>species</a:t>
            </a:r>
            <a:endParaRPr lang="cs-CZ" sz="2200" dirty="0" smtClean="0"/>
          </a:p>
          <a:p>
            <a:endParaRPr lang="en-US" sz="2200" dirty="0" smtClean="0"/>
          </a:p>
          <a:p>
            <a:pPr marL="285750" indent="-285750">
              <a:buFontTx/>
              <a:buChar char="-"/>
            </a:pPr>
            <a:r>
              <a:rPr lang="en-US" sz="2200" dirty="0" smtClean="0"/>
              <a:t>terrestrial-  cover 1.5 per cent of Earth‘s surface </a:t>
            </a:r>
            <a:endParaRPr lang="cs-CZ" sz="2200" dirty="0" smtClean="0"/>
          </a:p>
          <a:p>
            <a:r>
              <a:rPr lang="cs-CZ" sz="2200" dirty="0"/>
              <a:t> </a:t>
            </a:r>
            <a:r>
              <a:rPr lang="cs-CZ" sz="2200" dirty="0" smtClean="0"/>
              <a:t>                         </a:t>
            </a:r>
            <a:r>
              <a:rPr lang="en-US" sz="2200" dirty="0" smtClean="0"/>
              <a:t>and include about one third of all species</a:t>
            </a:r>
          </a:p>
          <a:p>
            <a:pPr marL="285750" indent="-285750">
              <a:buFontTx/>
              <a:buChar char="-"/>
            </a:pPr>
            <a:r>
              <a:rPr lang="en-US" sz="2200" dirty="0" smtClean="0"/>
              <a:t>marine – corral reefs, river systems </a:t>
            </a:r>
            <a:endParaRPr lang="en-US" sz="2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5852" y="3116897"/>
            <a:ext cx="5715000" cy="2962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530" y="6095030"/>
            <a:ext cx="864095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err="1" smtClean="0"/>
              <a:t>From</a:t>
            </a:r>
            <a:r>
              <a:rPr lang="cs-CZ" sz="900" dirty="0"/>
              <a:t> http://www.berkeley.edu/news/media/releases/2009/02/05_atlanticforest.shtml </a:t>
            </a:r>
            <a:endParaRPr lang="en-US" sz="900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Conservation biology, different approaches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2905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486213" y="116632"/>
            <a:ext cx="19936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rgbClr val="002060"/>
                </a:solidFill>
              </a:rPr>
              <a:t>Worksheet</a:t>
            </a:r>
            <a:endParaRPr lang="en-US" sz="3200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85926" y="1144777"/>
            <a:ext cx="4859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rgbClr val="002060"/>
                </a:solidFill>
              </a:rPr>
              <a:t>Decide whether  the statements are true or false.</a:t>
            </a: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91680" y="1585035"/>
            <a:ext cx="6655092" cy="477053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arenR"/>
            </a:pPr>
            <a:r>
              <a:rPr lang="en-US" sz="1600" dirty="0" smtClean="0"/>
              <a:t>Zoned reserve approach preserves only animals, not the whole habitat.</a:t>
            </a:r>
            <a:endParaRPr lang="cs-CZ" sz="1600" dirty="0" smtClean="0"/>
          </a:p>
          <a:p>
            <a:pPr marL="342900" indent="-342900">
              <a:buFont typeface="+mj-lt"/>
              <a:buAutoNum type="arabicParenR"/>
            </a:pPr>
            <a:endParaRPr lang="en-US" sz="1600" dirty="0" smtClean="0"/>
          </a:p>
          <a:p>
            <a:pPr marL="342900" indent="-342900">
              <a:buFont typeface="+mj-lt"/>
              <a:buAutoNum type="arabicParenR"/>
            </a:pPr>
            <a:r>
              <a:rPr lang="en-US" sz="1600" dirty="0" smtClean="0"/>
              <a:t>Fragmented habitat causes limited migration.</a:t>
            </a:r>
            <a:endParaRPr lang="cs-CZ" sz="1600" dirty="0" smtClean="0"/>
          </a:p>
          <a:p>
            <a:pPr marL="342900" indent="-342900">
              <a:buFont typeface="+mj-lt"/>
              <a:buAutoNum type="arabicParenR"/>
            </a:pPr>
            <a:endParaRPr lang="en-US" sz="1600" dirty="0" smtClean="0"/>
          </a:p>
          <a:p>
            <a:pPr marL="342900" indent="-342900">
              <a:buFont typeface="+mj-lt"/>
              <a:buAutoNum type="arabicParenR"/>
            </a:pPr>
            <a:r>
              <a:rPr lang="en-US" sz="1600" dirty="0" smtClean="0"/>
              <a:t>Edge adapted animals never gain resources  from both areas.</a:t>
            </a:r>
            <a:endParaRPr lang="cs-CZ" sz="1600" dirty="0" smtClean="0"/>
          </a:p>
          <a:p>
            <a:pPr marL="342900" indent="-342900">
              <a:buFont typeface="+mj-lt"/>
              <a:buAutoNum type="arabicParenR"/>
            </a:pPr>
            <a:endParaRPr lang="en-US" sz="1600" dirty="0" smtClean="0"/>
          </a:p>
          <a:p>
            <a:pPr marL="342900" indent="-342900">
              <a:buFont typeface="+mj-lt"/>
              <a:buAutoNum type="arabicParenR"/>
            </a:pPr>
            <a:r>
              <a:rPr lang="en-US" sz="1600" dirty="0" smtClean="0"/>
              <a:t>Hot spots are large areas with a lot of endemic and endangered species.</a:t>
            </a:r>
            <a:endParaRPr lang="cs-CZ" sz="1600" dirty="0" smtClean="0"/>
          </a:p>
          <a:p>
            <a:pPr marL="342900" indent="-342900">
              <a:buFont typeface="+mj-lt"/>
              <a:buAutoNum type="arabicParenR"/>
            </a:pPr>
            <a:endParaRPr lang="en-US" sz="1600" dirty="0" smtClean="0"/>
          </a:p>
          <a:p>
            <a:pPr marL="342900" indent="-342900">
              <a:buFont typeface="+mj-lt"/>
              <a:buAutoNum type="arabicParenR"/>
            </a:pPr>
            <a:r>
              <a:rPr lang="en-US" sz="1600" dirty="0" smtClean="0"/>
              <a:t>When protected areas are smaller, their management is easier.</a:t>
            </a:r>
            <a:endParaRPr lang="cs-CZ" sz="1600" dirty="0" smtClean="0"/>
          </a:p>
          <a:p>
            <a:pPr marL="342900" indent="-342900">
              <a:buFont typeface="+mj-lt"/>
              <a:buAutoNum type="arabicParenR"/>
            </a:pPr>
            <a:endParaRPr lang="en-US" sz="1600" dirty="0" smtClean="0"/>
          </a:p>
          <a:p>
            <a:pPr marL="342900" indent="-342900">
              <a:buFont typeface="+mj-lt"/>
              <a:buAutoNum type="arabicParenR"/>
            </a:pPr>
            <a:r>
              <a:rPr lang="en-US" sz="1600" dirty="0" smtClean="0"/>
              <a:t>Movement corridors may be important  sites of speciation.</a:t>
            </a:r>
            <a:endParaRPr lang="cs-CZ" sz="1600" dirty="0" smtClean="0"/>
          </a:p>
          <a:p>
            <a:pPr marL="342900" indent="-342900">
              <a:buFont typeface="+mj-lt"/>
              <a:buAutoNum type="arabicParenR"/>
            </a:pPr>
            <a:endParaRPr lang="en-US" sz="1600" dirty="0" smtClean="0"/>
          </a:p>
          <a:p>
            <a:pPr marL="342900" indent="-342900">
              <a:buFont typeface="+mj-lt"/>
              <a:buAutoNum type="arabicParenR"/>
            </a:pPr>
            <a:r>
              <a:rPr lang="en-US" sz="1600" dirty="0" smtClean="0"/>
              <a:t>There are regulations in buffer zones to prevent harm to protected areas.</a:t>
            </a:r>
            <a:endParaRPr lang="cs-CZ" sz="1600" dirty="0" smtClean="0"/>
          </a:p>
          <a:p>
            <a:pPr marL="342900" indent="-342900">
              <a:buFont typeface="+mj-lt"/>
              <a:buAutoNum type="arabicParenR"/>
            </a:pPr>
            <a:endParaRPr lang="en-US" sz="1600" dirty="0" smtClean="0"/>
          </a:p>
          <a:p>
            <a:pPr marL="342900" indent="-342900">
              <a:buFont typeface="+mj-lt"/>
              <a:buAutoNum type="arabicParenR"/>
            </a:pPr>
            <a:r>
              <a:rPr lang="en-US" sz="1600" dirty="0" smtClean="0"/>
              <a:t>A net of interconnected areas is called movement reserve.</a:t>
            </a:r>
            <a:endParaRPr lang="cs-CZ" sz="1600" dirty="0" smtClean="0"/>
          </a:p>
          <a:p>
            <a:pPr marL="342900" indent="-342900">
              <a:buFont typeface="+mj-lt"/>
              <a:buAutoNum type="arabicParenR"/>
            </a:pPr>
            <a:endParaRPr lang="en-US" sz="1600" dirty="0" smtClean="0"/>
          </a:p>
          <a:p>
            <a:pPr marL="342900" indent="-342900">
              <a:buFont typeface="+mj-lt"/>
              <a:buAutoNum type="arabicParenR"/>
            </a:pPr>
            <a:r>
              <a:rPr lang="en-US" sz="1600" dirty="0" smtClean="0"/>
              <a:t>Zoned reserve approach represents environmentally unsustainable policy.</a:t>
            </a:r>
            <a:endParaRPr lang="cs-CZ" sz="1600" dirty="0" smtClean="0"/>
          </a:p>
          <a:p>
            <a:pPr marL="342900" indent="-342900">
              <a:buFont typeface="+mj-lt"/>
              <a:buAutoNum type="arabicParenR"/>
            </a:pPr>
            <a:endParaRPr lang="en-US" sz="1600" dirty="0" smtClean="0"/>
          </a:p>
          <a:p>
            <a:pPr marL="342900" indent="-342900">
              <a:buFont typeface="+mj-lt"/>
              <a:buAutoNum type="arabicParenR"/>
            </a:pPr>
            <a:r>
              <a:rPr lang="en-US" sz="1600" dirty="0" smtClean="0"/>
              <a:t>Terrestrial hot spots cover about 15% of Earth‘s  surface.</a:t>
            </a: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Conservation biology, different approaches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12242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278815"/>
            <a:ext cx="60047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solidFill>
                  <a:srgbClr val="002060"/>
                </a:solidFill>
              </a:rPr>
              <a:t>Worksheet</a:t>
            </a:r>
            <a:r>
              <a:rPr lang="cs-CZ" sz="3200" dirty="0" smtClean="0">
                <a:solidFill>
                  <a:srgbClr val="002060"/>
                </a:solidFill>
              </a:rPr>
              <a:t>- </a:t>
            </a:r>
            <a:r>
              <a:rPr lang="en-US" sz="3200" dirty="0" smtClean="0">
                <a:solidFill>
                  <a:srgbClr val="002060"/>
                </a:solidFill>
              </a:rPr>
              <a:t>answers</a:t>
            </a:r>
            <a:endParaRPr lang="en-US" sz="32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8148" y="1340768"/>
            <a:ext cx="7444282" cy="477053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arenR"/>
            </a:pPr>
            <a:r>
              <a:rPr lang="en-US" sz="1600" dirty="0" smtClean="0">
                <a:solidFill>
                  <a:srgbClr val="FF0000"/>
                </a:solidFill>
              </a:rPr>
              <a:t>Zoned reserve approach preserves the whole habitat.</a:t>
            </a:r>
          </a:p>
          <a:p>
            <a:pPr marL="342900" indent="-342900">
              <a:buFont typeface="+mj-lt"/>
              <a:buAutoNum type="arabicParenR"/>
            </a:pPr>
            <a:endParaRPr lang="en-US" sz="1600" dirty="0" smtClean="0"/>
          </a:p>
          <a:p>
            <a:pPr marL="342900" indent="-342900">
              <a:buFont typeface="+mj-lt"/>
              <a:buAutoNum type="arabicParenR"/>
            </a:pPr>
            <a:r>
              <a:rPr lang="en-US" sz="1600" dirty="0" smtClean="0"/>
              <a:t>Fragmented habitat causes limited migration.</a:t>
            </a:r>
          </a:p>
          <a:p>
            <a:pPr marL="342900" indent="-342900">
              <a:buFont typeface="+mj-lt"/>
              <a:buAutoNum type="arabicParenR"/>
            </a:pPr>
            <a:endParaRPr lang="en-US" sz="1600" dirty="0" smtClean="0"/>
          </a:p>
          <a:p>
            <a:pPr marL="342900" indent="-342900">
              <a:buFont typeface="+mj-lt"/>
              <a:buAutoNum type="arabicParenR"/>
            </a:pPr>
            <a:r>
              <a:rPr lang="en-US" sz="1600" dirty="0" smtClean="0">
                <a:solidFill>
                  <a:srgbClr val="FF0000"/>
                </a:solidFill>
              </a:rPr>
              <a:t>Edge adapted animals  gain resources  from both areas.</a:t>
            </a:r>
          </a:p>
          <a:p>
            <a:pPr marL="342900" indent="-342900">
              <a:buFont typeface="+mj-lt"/>
              <a:buAutoNum type="arabicParenR"/>
            </a:pPr>
            <a:endParaRPr lang="en-US" sz="1600" dirty="0" smtClean="0"/>
          </a:p>
          <a:p>
            <a:pPr marL="342900" indent="-342900">
              <a:buFont typeface="+mj-lt"/>
              <a:buAutoNum type="arabicParenR"/>
            </a:pPr>
            <a:r>
              <a:rPr lang="en-US" sz="1600" dirty="0" smtClean="0">
                <a:solidFill>
                  <a:srgbClr val="FF0000"/>
                </a:solidFill>
              </a:rPr>
              <a:t>Hot spots are relatively small  areas with a lot of endemic </a:t>
            </a:r>
            <a:r>
              <a:rPr lang="cs-CZ" sz="1600" dirty="0" smtClean="0">
                <a:solidFill>
                  <a:srgbClr val="FF0000"/>
                </a:solidFill>
              </a:rPr>
              <a:t> </a:t>
            </a:r>
            <a:r>
              <a:rPr lang="en-US" sz="1600" dirty="0" smtClean="0">
                <a:solidFill>
                  <a:srgbClr val="FF0000"/>
                </a:solidFill>
              </a:rPr>
              <a:t>and endangered species.</a:t>
            </a:r>
          </a:p>
          <a:p>
            <a:pPr marL="342900" indent="-342900">
              <a:buFont typeface="+mj-lt"/>
              <a:buAutoNum type="arabicParenR"/>
            </a:pPr>
            <a:endParaRPr lang="en-US" sz="1600" dirty="0" smtClean="0"/>
          </a:p>
          <a:p>
            <a:pPr marL="342900" indent="-342900">
              <a:buFont typeface="+mj-lt"/>
              <a:buAutoNum type="arabicParenR"/>
            </a:pPr>
            <a:r>
              <a:rPr lang="en-US" sz="1600" dirty="0" smtClean="0"/>
              <a:t>When protected areas are smaller, their management is easier.</a:t>
            </a:r>
          </a:p>
          <a:p>
            <a:pPr marL="342900" indent="-342900">
              <a:buFont typeface="+mj-lt"/>
              <a:buAutoNum type="arabicParenR"/>
            </a:pPr>
            <a:endParaRPr lang="en-US" sz="1600" dirty="0" smtClean="0"/>
          </a:p>
          <a:p>
            <a:pPr marL="342900" indent="-342900">
              <a:buFont typeface="+mj-lt"/>
              <a:buAutoNum type="arabicParenR"/>
            </a:pPr>
            <a:r>
              <a:rPr lang="en-US" sz="1600" dirty="0" smtClean="0">
                <a:solidFill>
                  <a:srgbClr val="FF0000"/>
                </a:solidFill>
              </a:rPr>
              <a:t>Edges may be important  sites of speciation.</a:t>
            </a:r>
          </a:p>
          <a:p>
            <a:pPr marL="342900" indent="-342900">
              <a:buFont typeface="+mj-lt"/>
              <a:buAutoNum type="arabicParenR"/>
            </a:pPr>
            <a:endParaRPr lang="en-US" sz="1600" dirty="0" smtClean="0"/>
          </a:p>
          <a:p>
            <a:pPr marL="342900" indent="-342900">
              <a:buFont typeface="+mj-lt"/>
              <a:buAutoNum type="arabicParenR"/>
            </a:pPr>
            <a:r>
              <a:rPr lang="en-US" sz="1600" dirty="0" smtClean="0"/>
              <a:t>There are regulations in buffer zones to prevent harm to protected areas.</a:t>
            </a:r>
          </a:p>
          <a:p>
            <a:pPr marL="342900" indent="-342900">
              <a:buFont typeface="+mj-lt"/>
              <a:buAutoNum type="arabicParenR"/>
            </a:pPr>
            <a:endParaRPr lang="en-US" sz="1600" dirty="0" smtClean="0"/>
          </a:p>
          <a:p>
            <a:pPr marL="342900" indent="-342900">
              <a:buFont typeface="+mj-lt"/>
              <a:buAutoNum type="arabicParenR"/>
            </a:pPr>
            <a:r>
              <a:rPr lang="en-US" sz="1600" dirty="0" smtClean="0">
                <a:solidFill>
                  <a:srgbClr val="FF0000"/>
                </a:solidFill>
              </a:rPr>
              <a:t>A net of interconnected areas is called movement corridor.</a:t>
            </a:r>
          </a:p>
          <a:p>
            <a:pPr marL="342900" indent="-342900">
              <a:buFont typeface="+mj-lt"/>
              <a:buAutoNum type="arabicParenR"/>
            </a:pPr>
            <a:endParaRPr lang="en-US" sz="1600" dirty="0" smtClean="0"/>
          </a:p>
          <a:p>
            <a:pPr marL="342900" indent="-342900">
              <a:buFont typeface="+mj-lt"/>
              <a:buAutoNum type="arabicParenR"/>
            </a:pPr>
            <a:r>
              <a:rPr lang="en-US" sz="1600" dirty="0" smtClean="0">
                <a:solidFill>
                  <a:srgbClr val="FF0000"/>
                </a:solidFill>
              </a:rPr>
              <a:t>Zoned reserve approach represents environmentally sustainable policy.</a:t>
            </a:r>
          </a:p>
          <a:p>
            <a:pPr marL="342900" indent="-342900">
              <a:buFont typeface="+mj-lt"/>
              <a:buAutoNum type="arabicParenR"/>
            </a:pPr>
            <a:endParaRPr lang="en-US" sz="1600" dirty="0" smtClean="0"/>
          </a:p>
          <a:p>
            <a:pPr marL="342900" indent="-342900">
              <a:buFont typeface="+mj-lt"/>
              <a:buAutoNum type="arabicParenR"/>
            </a:pPr>
            <a:r>
              <a:rPr lang="en-US" sz="1600" dirty="0" smtClean="0">
                <a:solidFill>
                  <a:srgbClr val="FF0000"/>
                </a:solidFill>
              </a:rPr>
              <a:t>Terrestrial hot spots cover about 1.5% of Earth‘s  surface.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Conservation biology, different approaches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048567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953</Words>
  <Application>Microsoft Office PowerPoint</Application>
  <PresentationFormat>Předvádění na obrazovce (4:3)</PresentationFormat>
  <Paragraphs>188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1</cp:revision>
  <dcterms:created xsi:type="dcterms:W3CDTF">2013-09-25T12:31:41Z</dcterms:created>
  <dcterms:modified xsi:type="dcterms:W3CDTF">2013-09-25T12:33:01Z</dcterms:modified>
</cp:coreProperties>
</file>