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107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3728C-0FDF-436C-946C-D90692D2E583}" type="datetimeFigureOut">
              <a:rPr lang="en-US" smtClean="0"/>
              <a:t>9/25/2013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97F598-A5EC-4E5F-AC39-E4304EF97B1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73105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3728C-0FDF-436C-946C-D90692D2E583}" type="datetimeFigureOut">
              <a:rPr lang="en-US" smtClean="0"/>
              <a:t>9/25/2013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97F598-A5EC-4E5F-AC39-E4304EF97B1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82653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3728C-0FDF-436C-946C-D90692D2E583}" type="datetimeFigureOut">
              <a:rPr lang="en-US" smtClean="0"/>
              <a:t>9/25/2013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97F598-A5EC-4E5F-AC39-E4304EF97B1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36736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3728C-0FDF-436C-946C-D90692D2E583}" type="datetimeFigureOut">
              <a:rPr lang="en-US" smtClean="0"/>
              <a:t>9/25/2013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97F598-A5EC-4E5F-AC39-E4304EF97B1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88205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3728C-0FDF-436C-946C-D90692D2E583}" type="datetimeFigureOut">
              <a:rPr lang="en-US" smtClean="0"/>
              <a:t>9/25/2013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97F598-A5EC-4E5F-AC39-E4304EF97B1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11717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3728C-0FDF-436C-946C-D90692D2E583}" type="datetimeFigureOut">
              <a:rPr lang="en-US" smtClean="0"/>
              <a:t>9/25/2013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97F598-A5EC-4E5F-AC39-E4304EF97B1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71320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3728C-0FDF-436C-946C-D90692D2E583}" type="datetimeFigureOut">
              <a:rPr lang="en-US" smtClean="0"/>
              <a:t>9/25/2013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97F598-A5EC-4E5F-AC39-E4304EF97B1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35544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3728C-0FDF-436C-946C-D90692D2E583}" type="datetimeFigureOut">
              <a:rPr lang="en-US" smtClean="0"/>
              <a:t>9/25/2013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97F598-A5EC-4E5F-AC39-E4304EF97B1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2251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3728C-0FDF-436C-946C-D90692D2E583}" type="datetimeFigureOut">
              <a:rPr lang="en-US" smtClean="0"/>
              <a:t>9/25/2013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97F598-A5EC-4E5F-AC39-E4304EF97B1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9885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3728C-0FDF-436C-946C-D90692D2E583}" type="datetimeFigureOut">
              <a:rPr lang="en-US" smtClean="0"/>
              <a:t>9/25/2013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97F598-A5EC-4E5F-AC39-E4304EF97B1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91466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3728C-0FDF-436C-946C-D90692D2E583}" type="datetimeFigureOut">
              <a:rPr lang="en-US" smtClean="0"/>
              <a:t>9/25/2013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97F598-A5EC-4E5F-AC39-E4304EF97B1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58363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DC3728C-0FDF-436C-946C-D90692D2E583}" type="datetimeFigureOut">
              <a:rPr lang="en-US" smtClean="0"/>
              <a:t>9/25/2013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097F598-A5EC-4E5F-AC39-E4304EF97B1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92558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7" Type="http://schemas.openxmlformats.org/officeDocument/2006/relationships/image" Target="../media/image13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1526940"/>
              </p:ext>
            </p:extLst>
          </p:nvPr>
        </p:nvGraphicFramePr>
        <p:xfrm>
          <a:off x="2021937" y="1319701"/>
          <a:ext cx="4679199" cy="5030229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733660"/>
                <a:gridCol w="2945539"/>
              </a:tblGrid>
              <a:tr h="17981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Číslo projektu</a:t>
                      </a:r>
                      <a:endParaRPr lang="en-US" sz="8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  <a:latin typeface="Calibri"/>
                          <a:ea typeface="Times New Roman"/>
                          <a:cs typeface="Times New Roman,Bold"/>
                        </a:rPr>
                        <a:t>CZ.1.07/1.5.00/34.0950</a:t>
                      </a:r>
                      <a:endParaRPr lang="en-US" sz="8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7981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Kódování materiálu</a:t>
                      </a:r>
                      <a:endParaRPr lang="en-US" sz="8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vy_32_INOVACE_bio_evo08 </a:t>
                      </a:r>
                      <a:endParaRPr lang="en-US" sz="8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7981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Označení materiálu</a:t>
                      </a:r>
                      <a:endParaRPr lang="en-US" sz="8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  <a:latin typeface="Calibri"/>
                          <a:ea typeface="Times New Roman"/>
                          <a:cs typeface="Times New Roman,Bold"/>
                        </a:rPr>
                        <a:t>evo08_Ecosystems_discussion</a:t>
                      </a:r>
                      <a:endParaRPr lang="en-US" sz="8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7981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Název školy</a:t>
                      </a:r>
                      <a:endParaRPr lang="en-US" sz="8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  <a:latin typeface="Calibri"/>
                          <a:ea typeface="Times New Roman"/>
                          <a:cs typeface="Times New Roman,Bold"/>
                        </a:rPr>
                        <a:t>Gymnázium Kladno</a:t>
                      </a:r>
                      <a:endParaRPr lang="en-US" sz="8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7981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Autor</a:t>
                      </a:r>
                      <a:endParaRPr lang="en-US" sz="8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  <a:latin typeface="Calibri"/>
                          <a:ea typeface="Times New Roman"/>
                          <a:cs typeface="Times New Roman,Bold"/>
                        </a:rPr>
                        <a:t>Mgr. Veronika Nedvědová</a:t>
                      </a:r>
                      <a:endParaRPr lang="en-US" sz="8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76440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Anotace</a:t>
                      </a:r>
                      <a:endParaRPr lang="en-US" sz="8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  <a:latin typeface="Calibri"/>
                          <a:ea typeface="Times New Roman"/>
                          <a:cs typeface="Times New Roman,Bold"/>
                        </a:rPr>
                        <a:t>Diskuze je založena na porovnávání obrázků různých druhů organizmů a jejich postavení v ekosystému. Podklady umožňují práci na principu CLIL výuky biologie v anglickém jazyce.</a:t>
                      </a:r>
                      <a:endParaRPr lang="en-US" sz="8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7981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Předmět</a:t>
                      </a:r>
                      <a:endParaRPr lang="en-US" sz="8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  <a:latin typeface="Calibri"/>
                          <a:ea typeface="Times New Roman"/>
                          <a:cs typeface="Times New Roman,Bold"/>
                        </a:rPr>
                        <a:t>BIO- biologie</a:t>
                      </a:r>
                      <a:endParaRPr lang="en-US" sz="8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7981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Tematická oblast</a:t>
                      </a:r>
                      <a:endParaRPr lang="en-US" sz="8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  <a:latin typeface="Calibri"/>
                          <a:ea typeface="Times New Roman"/>
                          <a:cs typeface="Times New Roman,Bold"/>
                        </a:rPr>
                        <a:t>Environmentální výchova</a:t>
                      </a:r>
                      <a:endParaRPr lang="en-US" sz="8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7981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Téma</a:t>
                      </a:r>
                      <a:endParaRPr lang="en-US" sz="8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  <a:latin typeface="Calibri"/>
                          <a:ea typeface="Times New Roman"/>
                          <a:cs typeface="Times New Roman,Bold"/>
                        </a:rPr>
                        <a:t>Ekosystém</a:t>
                      </a:r>
                      <a:endParaRPr lang="en-US" sz="8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635253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Očekávané výstupy</a:t>
                      </a:r>
                      <a:endParaRPr lang="en-US" sz="8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  <a:latin typeface="Calibri"/>
                          <a:ea typeface="Times New Roman"/>
                          <a:cs typeface="Times New Roman,Bold"/>
                        </a:rPr>
                        <a:t>Navození problematiky. Důraz je kladen na aktivitu žáků, formulaci názorů a zaujímání postojů. Základním principem je stimulace komunikace v rámci tématu.</a:t>
                      </a:r>
                      <a:endParaRPr lang="en-US" sz="8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1762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en-US" sz="8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  <a:latin typeface="Calibri"/>
                          <a:ea typeface="Times New Roman"/>
                          <a:cs typeface="Times New Roman,Bold"/>
                        </a:rPr>
                        <a:t>producenti, konzumenti prvního, druhého a třetího řádu, rozkladači, trofické úrovně</a:t>
                      </a:r>
                      <a:endParaRPr lang="en-US" sz="8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7981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en-US" sz="8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  <a:latin typeface="Calibri"/>
                          <a:ea typeface="Times New Roman"/>
                          <a:cs typeface="Times New Roman,Bold"/>
                        </a:rPr>
                        <a:t>Inspirační fotografie k diskusi</a:t>
                      </a:r>
                      <a:endParaRPr lang="en-US" sz="8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7981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Ročník</a:t>
                      </a:r>
                      <a:endParaRPr lang="en-US" sz="8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  <a:latin typeface="Calibri"/>
                          <a:ea typeface="Times New Roman"/>
                          <a:cs typeface="Times New Roman,Bold"/>
                        </a:rPr>
                        <a:t>3. a 4. </a:t>
                      </a:r>
                      <a:endParaRPr lang="en-US" sz="8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7981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en-US" sz="8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  <a:latin typeface="Calibri"/>
                          <a:ea typeface="Times New Roman"/>
                          <a:cs typeface="Times New Roman,Bold"/>
                        </a:rPr>
                        <a:t>vyšší stupeň osmiletého gymnázia, čtyřleté gymnázium</a:t>
                      </a:r>
                      <a:endParaRPr lang="en-US" sz="8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7981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Ověřeno</a:t>
                      </a:r>
                      <a:endParaRPr lang="en-US" sz="8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  <a:latin typeface="Calibri"/>
                          <a:ea typeface="Times New Roman"/>
                          <a:cs typeface="Times New Roman,Bold"/>
                        </a:rPr>
                        <a:t>18.9.2013</a:t>
                      </a:r>
                      <a:endParaRPr lang="en-US" sz="8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443129">
                <a:tc gridSpan="2"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Použitá literatura: → </a:t>
                      </a:r>
                      <a:r>
                        <a:rPr lang="cs-CZ" sz="800" dirty="0" err="1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J.B.Reece</a:t>
                      </a:r>
                      <a:r>
                        <a:rPr lang="cs-CZ" sz="800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 a kol.: </a:t>
                      </a:r>
                      <a:r>
                        <a:rPr lang="cs-CZ" sz="800" dirty="0" err="1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Campbell</a:t>
                      </a:r>
                      <a:r>
                        <a:rPr lang="cs-CZ" sz="800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 Biology, </a:t>
                      </a:r>
                      <a:r>
                        <a:rPr lang="cs-CZ" sz="800" dirty="0" err="1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Pearson</a:t>
                      </a:r>
                      <a:r>
                        <a:rPr lang="cs-CZ" sz="800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, </a:t>
                      </a:r>
                      <a:r>
                        <a:rPr lang="cs-CZ" sz="800" dirty="0" err="1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Ninth</a:t>
                      </a:r>
                      <a:r>
                        <a:rPr lang="cs-CZ" sz="800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 Edition,2O11. </a:t>
                      </a:r>
                      <a:endParaRPr lang="en-US" sz="8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                             →Hájková J. a kol.: Slovník ekologie a životního prostředí, Fontána a Živá </a:t>
                      </a:r>
                      <a:endParaRPr lang="en-US" sz="8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                                 Planeta, 1998.</a:t>
                      </a:r>
                      <a:endParaRPr lang="en-US" sz="8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                             →Oxford </a:t>
                      </a:r>
                      <a:r>
                        <a:rPr lang="cs-CZ" sz="800" dirty="0" err="1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Advanced</a:t>
                      </a:r>
                      <a:r>
                        <a:rPr lang="cs-CZ" sz="800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800" dirty="0" err="1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Learner’s</a:t>
                      </a:r>
                      <a:r>
                        <a:rPr lang="cs-CZ" sz="800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800" dirty="0" err="1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Dictionary</a:t>
                      </a:r>
                      <a:r>
                        <a:rPr lang="cs-CZ" sz="800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800" dirty="0" err="1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of</a:t>
                      </a:r>
                      <a:r>
                        <a:rPr lang="cs-CZ" sz="800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800" dirty="0" err="1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Current</a:t>
                      </a:r>
                      <a:r>
                        <a:rPr lang="cs-CZ" sz="800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800" dirty="0" err="1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English</a:t>
                      </a:r>
                      <a:r>
                        <a:rPr lang="cs-CZ" sz="800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, Oxford </a:t>
                      </a:r>
                      <a:endParaRPr lang="en-US" sz="8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                                University </a:t>
                      </a:r>
                      <a:r>
                        <a:rPr lang="cs-CZ" sz="800" dirty="0" err="1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Press</a:t>
                      </a:r>
                      <a:r>
                        <a:rPr lang="cs-CZ" sz="800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, </a:t>
                      </a:r>
                      <a:r>
                        <a:rPr lang="cs-CZ" sz="800" dirty="0" err="1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Fifth</a:t>
                      </a:r>
                      <a:r>
                        <a:rPr lang="cs-CZ" sz="800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800" dirty="0" err="1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Edition</a:t>
                      </a:r>
                      <a:r>
                        <a:rPr lang="cs-CZ" sz="800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, 1995.</a:t>
                      </a:r>
                      <a:endParaRPr lang="en-US" sz="8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 Fotografie se svolením Vít Homér.</a:t>
                      </a:r>
                      <a:endParaRPr lang="en-US" sz="8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Ostatní materiály z vlastních zdrojů.         </a:t>
                      </a:r>
                      <a:endParaRPr lang="en-US" sz="8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45541" y="0"/>
            <a:ext cx="4158567" cy="9087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A9A57C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2F2B2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DFDCB7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619672" y="908720"/>
            <a:ext cx="54726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err="1" smtClean="0">
                <a:latin typeface="Cambria" pitchFamily="18" charset="0"/>
              </a:rPr>
              <a:t>Ecosystems</a:t>
            </a:r>
            <a:r>
              <a:rPr lang="cs-CZ" sz="1600" b="1" dirty="0" smtClean="0">
                <a:latin typeface="Cambria" pitchFamily="18" charset="0"/>
              </a:rPr>
              <a:t>, </a:t>
            </a:r>
            <a:r>
              <a:rPr lang="cs-CZ" sz="1600" b="1" dirty="0" err="1" smtClean="0">
                <a:latin typeface="Cambria" pitchFamily="18" charset="0"/>
              </a:rPr>
              <a:t>discussion</a:t>
            </a:r>
            <a:r>
              <a:rPr lang="cs-CZ" dirty="0" smtClean="0"/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7205444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99152778"/>
              </p:ext>
            </p:extLst>
          </p:nvPr>
        </p:nvGraphicFramePr>
        <p:xfrm>
          <a:off x="971600" y="461665"/>
          <a:ext cx="7152455" cy="577804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92088"/>
                <a:gridCol w="1656184"/>
                <a:gridCol w="1843201"/>
                <a:gridCol w="1430491"/>
                <a:gridCol w="1430491"/>
              </a:tblGrid>
              <a:tr h="570885">
                <a:tc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noProof="0" smtClean="0"/>
                        <a:t>similarities</a:t>
                      </a:r>
                      <a:endParaRPr lang="en-US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noProof="0" smtClean="0"/>
                        <a:t>differences</a:t>
                      </a:r>
                      <a:endParaRPr lang="en-US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noProof="0" smtClean="0"/>
                        <a:t>names</a:t>
                      </a:r>
                      <a:endParaRPr lang="en-US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noProof="0" dirty="0" smtClean="0"/>
                        <a:t>trophic level in ecosystem</a:t>
                      </a:r>
                      <a:endParaRPr lang="en-US" noProof="0" dirty="0"/>
                    </a:p>
                  </a:txBody>
                  <a:tcPr/>
                </a:tc>
              </a:tr>
              <a:tr h="570885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en-US" dirty="0"/>
                    </a:p>
                  </a:txBody>
                  <a:tcPr/>
                </a:tc>
                <a:tc rowSpan="2"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US"/>
                    </a:p>
                  </a:txBody>
                  <a:tcPr/>
                </a:tc>
                <a:tc rowSpan="6"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/>
                </a:tc>
              </a:tr>
              <a:tr h="570885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</a:t>
                      </a:r>
                      <a:endParaRPr lang="en-US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U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</a:tr>
              <a:tr h="570885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C</a:t>
                      </a:r>
                      <a:endParaRPr lang="en-US" dirty="0"/>
                    </a:p>
                  </a:txBody>
                  <a:tcPr/>
                </a:tc>
                <a:tc rowSpan="2"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U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</a:tr>
              <a:tr h="570885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</a:t>
                      </a:r>
                      <a:endParaRPr lang="en-US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U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</a:tr>
              <a:tr h="570885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en-US" dirty="0"/>
                    </a:p>
                  </a:txBody>
                  <a:tcPr/>
                </a:tc>
                <a:tc rowSpan="2"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</a:tr>
              <a:tr h="570885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F</a:t>
                      </a:r>
                      <a:endParaRPr lang="en-US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</a:tr>
              <a:tr h="570885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G</a:t>
                      </a:r>
                      <a:endParaRPr lang="en-US" dirty="0"/>
                    </a:p>
                  </a:txBody>
                  <a:tcPr/>
                </a:tc>
                <a:tc rowSpan="3"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/>
                </a:tc>
              </a:tr>
              <a:tr h="570885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H</a:t>
                      </a:r>
                      <a:endParaRPr lang="en-US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US"/>
                    </a:p>
                  </a:txBody>
                  <a:tcPr/>
                </a:tc>
                <a:tc rowSpan="2"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/>
                </a:tc>
              </a:tr>
              <a:tr h="570885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</a:t>
                      </a:r>
                      <a:endParaRPr lang="en-US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8056217" y="694200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*</a:t>
            </a:r>
            <a:endParaRPr lang="en-US" dirty="0"/>
          </a:p>
        </p:txBody>
      </p:sp>
      <p:sp>
        <p:nvSpPr>
          <p:cNvPr id="6" name="TextovéPole 5"/>
          <p:cNvSpPr txBox="1"/>
          <p:nvPr/>
        </p:nvSpPr>
        <p:spPr>
          <a:xfrm>
            <a:off x="827584" y="6258147"/>
            <a:ext cx="61427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*</a:t>
            </a:r>
            <a:r>
              <a:rPr lang="cs-CZ" dirty="0" smtClean="0"/>
              <a:t> </a:t>
            </a:r>
            <a:r>
              <a:rPr lang="en-US" dirty="0" smtClean="0"/>
              <a:t>primary consumers, secondary consumers, primary producers</a:t>
            </a:r>
            <a:endParaRPr lang="en-US" dirty="0"/>
          </a:p>
        </p:txBody>
      </p:sp>
      <p:sp>
        <p:nvSpPr>
          <p:cNvPr id="7" name="TextovéPole 6"/>
          <p:cNvSpPr txBox="1"/>
          <p:nvPr/>
        </p:nvSpPr>
        <p:spPr>
          <a:xfrm>
            <a:off x="3563888" y="0"/>
            <a:ext cx="154253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 smtClean="0">
                <a:solidFill>
                  <a:srgbClr val="002060"/>
                </a:solidFill>
              </a:rPr>
              <a:t>Worksheet</a:t>
            </a:r>
            <a:endParaRPr lang="en-US" sz="2400" dirty="0">
              <a:solidFill>
                <a:srgbClr val="002060"/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3131840" y="6502776"/>
            <a:ext cx="2895600" cy="365125"/>
          </a:xfrm>
        </p:spPr>
        <p:txBody>
          <a:bodyPr/>
          <a:lstStyle/>
          <a:p>
            <a:r>
              <a:rPr lang="cs-CZ" dirty="0" err="1" smtClean="0"/>
              <a:t>Ecosystems</a:t>
            </a:r>
            <a:r>
              <a:rPr lang="cs-CZ" dirty="0" smtClean="0"/>
              <a:t>, </a:t>
            </a:r>
            <a:r>
              <a:rPr lang="cs-CZ" dirty="0" err="1" smtClean="0"/>
              <a:t>discussion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0940735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0619"/>
          <a:stretch/>
        </p:blipFill>
        <p:spPr>
          <a:xfrm>
            <a:off x="467544" y="2327423"/>
            <a:ext cx="3797323" cy="403244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1411" y="1220622"/>
            <a:ext cx="3456384" cy="5112568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2273839" y="1835532"/>
            <a:ext cx="3882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A)</a:t>
            </a:r>
            <a:endParaRPr lang="en-US" dirty="0"/>
          </a:p>
        </p:txBody>
      </p:sp>
      <p:sp>
        <p:nvSpPr>
          <p:cNvPr id="7" name="TextovéPole 6"/>
          <p:cNvSpPr txBox="1"/>
          <p:nvPr/>
        </p:nvSpPr>
        <p:spPr>
          <a:xfrm>
            <a:off x="6732240" y="692696"/>
            <a:ext cx="3802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B)</a:t>
            </a:r>
            <a:endParaRPr lang="en-US" dirty="0"/>
          </a:p>
        </p:txBody>
      </p:sp>
      <p:sp>
        <p:nvSpPr>
          <p:cNvPr id="8" name="TextovéPole 7"/>
          <p:cNvSpPr txBox="1"/>
          <p:nvPr/>
        </p:nvSpPr>
        <p:spPr>
          <a:xfrm>
            <a:off x="179512" y="292587"/>
            <a:ext cx="643907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 smtClean="0">
                <a:solidFill>
                  <a:srgbClr val="002060"/>
                </a:solidFill>
              </a:rPr>
              <a:t>Compare and contrast these pictures</a:t>
            </a:r>
            <a:r>
              <a:rPr lang="cs-CZ" sz="3200" dirty="0" smtClean="0">
                <a:solidFill>
                  <a:srgbClr val="002060"/>
                </a:solidFill>
              </a:rPr>
              <a:t>:</a:t>
            </a:r>
            <a:endParaRPr lang="en-US" sz="3200" dirty="0">
              <a:solidFill>
                <a:srgbClr val="002060"/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Ecosystems, discussion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080124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974"/>
          <a:stretch/>
        </p:blipFill>
        <p:spPr>
          <a:xfrm>
            <a:off x="251520" y="2060848"/>
            <a:ext cx="4180899" cy="425214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033" r="17529"/>
          <a:stretch/>
        </p:blipFill>
        <p:spPr>
          <a:xfrm>
            <a:off x="4716016" y="2064524"/>
            <a:ext cx="4216630" cy="4248472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1331640" y="560202"/>
            <a:ext cx="6439070" cy="86177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>
                <a:solidFill>
                  <a:srgbClr val="002060"/>
                </a:solidFill>
              </a:rPr>
              <a:t>Compare and contrast these pictures</a:t>
            </a:r>
            <a:r>
              <a:rPr lang="cs-CZ" sz="3200" dirty="0">
                <a:solidFill>
                  <a:srgbClr val="002060"/>
                </a:solidFill>
              </a:rPr>
              <a:t>:</a:t>
            </a:r>
            <a:endParaRPr lang="en-US" sz="3200" dirty="0">
              <a:solidFill>
                <a:srgbClr val="002060"/>
              </a:solidFill>
            </a:endParaRPr>
          </a:p>
          <a:p>
            <a:endParaRPr lang="en-US" dirty="0"/>
          </a:p>
        </p:txBody>
      </p:sp>
      <p:sp>
        <p:nvSpPr>
          <p:cNvPr id="7" name="TextovéPole 6"/>
          <p:cNvSpPr txBox="1"/>
          <p:nvPr/>
        </p:nvSpPr>
        <p:spPr>
          <a:xfrm>
            <a:off x="2267744" y="1599073"/>
            <a:ext cx="3786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C)</a:t>
            </a:r>
            <a:endParaRPr lang="en-US" dirty="0"/>
          </a:p>
        </p:txBody>
      </p:sp>
      <p:sp>
        <p:nvSpPr>
          <p:cNvPr id="8" name="TextovéPole 7"/>
          <p:cNvSpPr txBox="1"/>
          <p:nvPr/>
        </p:nvSpPr>
        <p:spPr>
          <a:xfrm>
            <a:off x="6516216" y="1599073"/>
            <a:ext cx="3978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D)</a:t>
            </a:r>
            <a:endParaRPr lang="en-US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Ecosystems, discussion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353282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003" t="4036" r="4604"/>
          <a:stretch/>
        </p:blipFill>
        <p:spPr>
          <a:xfrm>
            <a:off x="395536" y="1268760"/>
            <a:ext cx="3657600" cy="529457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368" b="2175"/>
          <a:stretch/>
        </p:blipFill>
        <p:spPr>
          <a:xfrm>
            <a:off x="4860032" y="1268759"/>
            <a:ext cx="3804607" cy="5294579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395536" y="97761"/>
            <a:ext cx="6439070" cy="86177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>
                <a:solidFill>
                  <a:srgbClr val="002060"/>
                </a:solidFill>
              </a:rPr>
              <a:t>Compare and contrast these pictures</a:t>
            </a:r>
            <a:r>
              <a:rPr lang="cs-CZ" sz="3200" dirty="0">
                <a:solidFill>
                  <a:srgbClr val="002060"/>
                </a:solidFill>
              </a:rPr>
              <a:t>:</a:t>
            </a:r>
            <a:endParaRPr lang="en-US" sz="3200" dirty="0">
              <a:solidFill>
                <a:srgbClr val="002060"/>
              </a:solidFill>
            </a:endParaRPr>
          </a:p>
          <a:p>
            <a:endParaRPr lang="en-US" dirty="0"/>
          </a:p>
        </p:txBody>
      </p:sp>
      <p:sp>
        <p:nvSpPr>
          <p:cNvPr id="7" name="TextovéPole 6"/>
          <p:cNvSpPr txBox="1"/>
          <p:nvPr/>
        </p:nvSpPr>
        <p:spPr>
          <a:xfrm>
            <a:off x="2163416" y="808853"/>
            <a:ext cx="3674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E)</a:t>
            </a:r>
            <a:endParaRPr lang="en-US" dirty="0"/>
          </a:p>
        </p:txBody>
      </p:sp>
      <p:sp>
        <p:nvSpPr>
          <p:cNvPr id="8" name="TextovéPole 7"/>
          <p:cNvSpPr txBox="1"/>
          <p:nvPr/>
        </p:nvSpPr>
        <p:spPr>
          <a:xfrm>
            <a:off x="6762335" y="820534"/>
            <a:ext cx="3609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F)</a:t>
            </a:r>
            <a:endParaRPr lang="en-US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Ecosystems, discussion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133069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585007" y="1196752"/>
            <a:ext cx="5754460" cy="37856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71500" indent="-571500" algn="ctr">
              <a:buFont typeface="Wingdings" pitchFamily="2" charset="2"/>
              <a:buChar char="v"/>
            </a:pPr>
            <a:r>
              <a:rPr lang="en-US" sz="4000" dirty="0" smtClean="0">
                <a:solidFill>
                  <a:srgbClr val="002060"/>
                </a:solidFill>
              </a:rPr>
              <a:t>What kind of plants</a:t>
            </a:r>
            <a:endParaRPr lang="cs-CZ" sz="4000" dirty="0" smtClean="0">
              <a:solidFill>
                <a:srgbClr val="002060"/>
              </a:solidFill>
            </a:endParaRPr>
          </a:p>
          <a:p>
            <a:pPr algn="ctr"/>
            <a:endParaRPr lang="cs-CZ" sz="4000" dirty="0" smtClean="0">
              <a:solidFill>
                <a:srgbClr val="002060"/>
              </a:solidFill>
            </a:endParaRPr>
          </a:p>
          <a:p>
            <a:pPr algn="ctr"/>
            <a:r>
              <a:rPr lang="en-US" sz="4000" dirty="0" smtClean="0">
                <a:solidFill>
                  <a:srgbClr val="002060"/>
                </a:solidFill>
              </a:rPr>
              <a:t> </a:t>
            </a:r>
            <a:r>
              <a:rPr lang="cs-CZ" sz="4000" dirty="0" smtClean="0">
                <a:solidFill>
                  <a:srgbClr val="002060"/>
                </a:solidFill>
              </a:rPr>
              <a:t>a</a:t>
            </a:r>
            <a:r>
              <a:rPr lang="en-US" sz="4000" dirty="0" smtClean="0">
                <a:solidFill>
                  <a:srgbClr val="002060"/>
                </a:solidFill>
              </a:rPr>
              <a:t>re in the pictures A) – F)?</a:t>
            </a:r>
            <a:endParaRPr lang="cs-CZ" sz="4000" dirty="0" smtClean="0">
              <a:solidFill>
                <a:srgbClr val="002060"/>
              </a:solidFill>
            </a:endParaRPr>
          </a:p>
          <a:p>
            <a:pPr algn="ctr"/>
            <a:endParaRPr lang="cs-CZ" sz="4000" dirty="0" smtClean="0">
              <a:solidFill>
                <a:srgbClr val="002060"/>
              </a:solidFill>
            </a:endParaRPr>
          </a:p>
          <a:p>
            <a:pPr algn="ctr"/>
            <a:endParaRPr lang="cs-CZ" sz="4000" dirty="0">
              <a:solidFill>
                <a:srgbClr val="002060"/>
              </a:solidFill>
            </a:endParaRPr>
          </a:p>
          <a:p>
            <a:pPr marL="571500" indent="-571500" algn="ctr">
              <a:buFont typeface="Wingdings" pitchFamily="2" charset="2"/>
              <a:buChar char="v"/>
            </a:pPr>
            <a:r>
              <a:rPr lang="en-US" sz="4000" dirty="0" smtClean="0">
                <a:solidFill>
                  <a:srgbClr val="002060"/>
                </a:solidFill>
              </a:rPr>
              <a:t>Name them</a:t>
            </a:r>
            <a:r>
              <a:rPr lang="cs-CZ" sz="4000" dirty="0" smtClean="0">
                <a:solidFill>
                  <a:srgbClr val="002060"/>
                </a:solidFill>
              </a:rPr>
              <a:t>.</a:t>
            </a:r>
            <a:endParaRPr lang="en-US" sz="4000" dirty="0">
              <a:solidFill>
                <a:srgbClr val="002060"/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Ecosystems, discussion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353002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0619"/>
          <a:stretch/>
        </p:blipFill>
        <p:spPr>
          <a:xfrm>
            <a:off x="450454" y="248729"/>
            <a:ext cx="1898662" cy="2130237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02703" y="248729"/>
            <a:ext cx="2000420" cy="2130237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445645" y="248729"/>
            <a:ext cx="3882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A)</a:t>
            </a:r>
            <a:endParaRPr lang="en-US" dirty="0"/>
          </a:p>
        </p:txBody>
      </p:sp>
      <p:sp>
        <p:nvSpPr>
          <p:cNvPr id="7" name="TextovéPole 6"/>
          <p:cNvSpPr txBox="1"/>
          <p:nvPr/>
        </p:nvSpPr>
        <p:spPr>
          <a:xfrm>
            <a:off x="3601934" y="248729"/>
            <a:ext cx="3802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B)</a:t>
            </a:r>
            <a:endParaRPr lang="en-US" dirty="0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974"/>
          <a:stretch/>
        </p:blipFill>
        <p:spPr>
          <a:xfrm>
            <a:off x="6566593" y="248729"/>
            <a:ext cx="2026066" cy="2130237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033" r="17529"/>
          <a:stretch/>
        </p:blipFill>
        <p:spPr>
          <a:xfrm>
            <a:off x="445645" y="3432860"/>
            <a:ext cx="2173063" cy="2950577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6566593" y="248729"/>
            <a:ext cx="3786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C)</a:t>
            </a:r>
            <a:endParaRPr lang="en-US" dirty="0"/>
          </a:p>
        </p:txBody>
      </p:sp>
      <p:sp>
        <p:nvSpPr>
          <p:cNvPr id="3" name="TextovéPole 2"/>
          <p:cNvSpPr txBox="1"/>
          <p:nvPr/>
        </p:nvSpPr>
        <p:spPr>
          <a:xfrm>
            <a:off x="450454" y="3441223"/>
            <a:ext cx="3978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D)</a:t>
            </a:r>
            <a:endParaRPr lang="en-US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488627" y="3431020"/>
            <a:ext cx="3609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F)</a:t>
            </a:r>
            <a:endParaRPr lang="en-US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833893" y="2378966"/>
            <a:ext cx="11966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Blackthorn</a:t>
            </a:r>
            <a:endParaRPr lang="en-US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211619" y="2378966"/>
            <a:ext cx="7825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Maple</a:t>
            </a:r>
            <a:endParaRPr lang="en-US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7052806" y="2380362"/>
            <a:ext cx="10541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Lady fern</a:t>
            </a:r>
            <a:endParaRPr lang="en-US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99255" y="6383437"/>
            <a:ext cx="16658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Spruce &amp; Beech</a:t>
            </a:r>
            <a:endParaRPr lang="en-US" dirty="0"/>
          </a:p>
        </p:txBody>
      </p:sp>
      <p:pic>
        <p:nvPicPr>
          <p:cNvPr id="23" name="Obrázek 22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003" t="4036" r="4604"/>
          <a:stretch/>
        </p:blipFill>
        <p:spPr>
          <a:xfrm>
            <a:off x="3481040" y="2996952"/>
            <a:ext cx="2124237" cy="2950577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368" b="2175"/>
          <a:stretch/>
        </p:blipFill>
        <p:spPr>
          <a:xfrm>
            <a:off x="6434358" y="3390501"/>
            <a:ext cx="2158302" cy="2954214"/>
          </a:xfrm>
          <a:prstGeom prst="rect">
            <a:avLst/>
          </a:prstGeom>
        </p:spPr>
      </p:pic>
      <p:sp>
        <p:nvSpPr>
          <p:cNvPr id="22" name="TextovéPole 21"/>
          <p:cNvSpPr txBox="1"/>
          <p:nvPr/>
        </p:nvSpPr>
        <p:spPr>
          <a:xfrm>
            <a:off x="3481040" y="2996952"/>
            <a:ext cx="3674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E)</a:t>
            </a:r>
            <a:endParaRPr lang="en-US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6434358" y="3390501"/>
            <a:ext cx="3609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F)</a:t>
            </a:r>
            <a:endParaRPr lang="en-US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3745626" y="5963903"/>
            <a:ext cx="17145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Common Thistle</a:t>
            </a:r>
            <a:endParaRPr lang="en-US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7380312" y="6341078"/>
            <a:ext cx="5934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Pine</a:t>
            </a:r>
            <a:endParaRPr lang="en-US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95358" y="6425418"/>
            <a:ext cx="2895600" cy="365125"/>
          </a:xfrm>
        </p:spPr>
        <p:txBody>
          <a:bodyPr/>
          <a:lstStyle/>
          <a:p>
            <a:r>
              <a:rPr lang="cs-CZ" dirty="0" err="1" smtClean="0"/>
              <a:t>Ecosystems</a:t>
            </a:r>
            <a:r>
              <a:rPr lang="cs-CZ" dirty="0" smtClean="0"/>
              <a:t>, </a:t>
            </a:r>
            <a:r>
              <a:rPr lang="cs-CZ" dirty="0" err="1" smtClean="0"/>
              <a:t>discussion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818334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321" r="25100"/>
          <a:stretch/>
        </p:blipFill>
        <p:spPr>
          <a:xfrm>
            <a:off x="224362" y="1998132"/>
            <a:ext cx="2363109" cy="4463917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477" t="13421" r="9345" b="5826"/>
          <a:stretch/>
        </p:blipFill>
        <p:spPr>
          <a:xfrm>
            <a:off x="2771800" y="1998132"/>
            <a:ext cx="3384376" cy="4463917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72200" y="1998131"/>
            <a:ext cx="2592288" cy="4463917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1136441" y="476672"/>
            <a:ext cx="6439070" cy="86177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>
                <a:solidFill>
                  <a:srgbClr val="002060"/>
                </a:solidFill>
              </a:rPr>
              <a:t>Compare and contrast these pictures</a:t>
            </a:r>
            <a:r>
              <a:rPr lang="cs-CZ" sz="3200" dirty="0">
                <a:solidFill>
                  <a:srgbClr val="002060"/>
                </a:solidFill>
              </a:rPr>
              <a:t>:</a:t>
            </a:r>
            <a:endParaRPr lang="en-US" sz="3200" dirty="0">
              <a:solidFill>
                <a:srgbClr val="002060"/>
              </a:solidFill>
            </a:endParaRPr>
          </a:p>
          <a:p>
            <a:endParaRPr lang="en-US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361066" y="1628800"/>
            <a:ext cx="4010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G)</a:t>
            </a:r>
            <a:endParaRPr lang="en-US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355976" y="1628800"/>
            <a:ext cx="3994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H)</a:t>
            </a:r>
            <a:endParaRPr lang="en-US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511891" y="1628800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I)</a:t>
            </a:r>
            <a:endParaRPr lang="en-US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3107910" y="6492875"/>
            <a:ext cx="2895600" cy="365125"/>
          </a:xfrm>
        </p:spPr>
        <p:txBody>
          <a:bodyPr/>
          <a:lstStyle/>
          <a:p>
            <a:r>
              <a:rPr lang="cs-CZ" dirty="0" err="1" smtClean="0"/>
              <a:t>Ecosystems</a:t>
            </a:r>
            <a:r>
              <a:rPr lang="cs-CZ" dirty="0" smtClean="0"/>
              <a:t>, </a:t>
            </a:r>
            <a:r>
              <a:rPr lang="cs-CZ" dirty="0" err="1" smtClean="0"/>
              <a:t>discussion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0729686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565771" y="1628800"/>
            <a:ext cx="5792932" cy="31700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71500" indent="-571500" algn="ctr">
              <a:buFont typeface="Wingdings" pitchFamily="2" charset="2"/>
              <a:buChar char="v"/>
            </a:pPr>
            <a:r>
              <a:rPr lang="en-US" sz="4000" dirty="0" smtClean="0">
                <a:solidFill>
                  <a:srgbClr val="002060"/>
                </a:solidFill>
              </a:rPr>
              <a:t>What kind of animals</a:t>
            </a:r>
          </a:p>
          <a:p>
            <a:pPr algn="ctr"/>
            <a:endParaRPr lang="cs-CZ" sz="4000" dirty="0" smtClean="0">
              <a:solidFill>
                <a:srgbClr val="002060"/>
              </a:solidFill>
            </a:endParaRPr>
          </a:p>
          <a:p>
            <a:pPr algn="ctr"/>
            <a:r>
              <a:rPr lang="en-US" sz="4000" dirty="0" smtClean="0">
                <a:solidFill>
                  <a:srgbClr val="002060"/>
                </a:solidFill>
              </a:rPr>
              <a:t> </a:t>
            </a:r>
            <a:r>
              <a:rPr lang="cs-CZ" sz="4000" dirty="0" smtClean="0">
                <a:solidFill>
                  <a:srgbClr val="002060"/>
                </a:solidFill>
              </a:rPr>
              <a:t>a</a:t>
            </a:r>
            <a:r>
              <a:rPr lang="en-US" sz="4000" dirty="0" smtClean="0">
                <a:solidFill>
                  <a:srgbClr val="002060"/>
                </a:solidFill>
              </a:rPr>
              <a:t>re in the pictures A) – </a:t>
            </a:r>
            <a:r>
              <a:rPr lang="cs-CZ" sz="4000" dirty="0" smtClean="0">
                <a:solidFill>
                  <a:srgbClr val="002060"/>
                </a:solidFill>
              </a:rPr>
              <a:t>C</a:t>
            </a:r>
            <a:r>
              <a:rPr lang="en-US" sz="4000" dirty="0" smtClean="0">
                <a:solidFill>
                  <a:srgbClr val="002060"/>
                </a:solidFill>
              </a:rPr>
              <a:t>)?</a:t>
            </a:r>
            <a:endParaRPr lang="cs-CZ" sz="4000" dirty="0" smtClean="0">
              <a:solidFill>
                <a:srgbClr val="002060"/>
              </a:solidFill>
            </a:endParaRPr>
          </a:p>
          <a:p>
            <a:pPr algn="ctr"/>
            <a:endParaRPr lang="cs-CZ" sz="4000" dirty="0">
              <a:solidFill>
                <a:srgbClr val="002060"/>
              </a:solidFill>
            </a:endParaRPr>
          </a:p>
          <a:p>
            <a:pPr marL="571500" indent="-571500" algn="ctr">
              <a:buFont typeface="Wingdings" pitchFamily="2" charset="2"/>
              <a:buChar char="v"/>
            </a:pPr>
            <a:r>
              <a:rPr lang="en-US" sz="4000" dirty="0" smtClean="0">
                <a:solidFill>
                  <a:srgbClr val="002060"/>
                </a:solidFill>
              </a:rPr>
              <a:t>Name them</a:t>
            </a:r>
            <a:r>
              <a:rPr lang="cs-CZ" sz="4000" dirty="0" smtClean="0">
                <a:solidFill>
                  <a:srgbClr val="002060"/>
                </a:solidFill>
              </a:rPr>
              <a:t>.</a:t>
            </a:r>
            <a:endParaRPr lang="en-US" sz="4000" dirty="0">
              <a:solidFill>
                <a:srgbClr val="002060"/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Ecosystems, discussion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347535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321" r="25100"/>
          <a:stretch/>
        </p:blipFill>
        <p:spPr>
          <a:xfrm>
            <a:off x="247367" y="548680"/>
            <a:ext cx="2363109" cy="4463917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477" t="13421" r="9345" b="5826"/>
          <a:stretch/>
        </p:blipFill>
        <p:spPr>
          <a:xfrm>
            <a:off x="2781299" y="1124743"/>
            <a:ext cx="3384376" cy="4463917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67204" y="1484784"/>
            <a:ext cx="2592288" cy="4463917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247367" y="563279"/>
            <a:ext cx="4010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G)</a:t>
            </a:r>
            <a:endParaRPr lang="en-US" dirty="0"/>
          </a:p>
        </p:txBody>
      </p:sp>
      <p:sp>
        <p:nvSpPr>
          <p:cNvPr id="9" name="TextovéPole 8"/>
          <p:cNvSpPr txBox="1"/>
          <p:nvPr/>
        </p:nvSpPr>
        <p:spPr>
          <a:xfrm>
            <a:off x="2781299" y="1124743"/>
            <a:ext cx="3994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H)</a:t>
            </a:r>
            <a:endParaRPr lang="en-US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367204" y="1484784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I)</a:t>
            </a:r>
            <a:endParaRPr lang="en-US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985979" y="5012597"/>
            <a:ext cx="8858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Donkey</a:t>
            </a:r>
            <a:endParaRPr lang="en-US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107329" y="5579369"/>
            <a:ext cx="7323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Lizard</a:t>
            </a:r>
            <a:endParaRPr lang="en-US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197248" y="5957992"/>
            <a:ext cx="9926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Ladybird</a:t>
            </a:r>
            <a:endParaRPr lang="en-US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Ecosystems, discussion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2365723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340</Words>
  <Application>Microsoft Office PowerPoint</Application>
  <PresentationFormat>Předvádění na obrazovce (4:3)</PresentationFormat>
  <Paragraphs>106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ucitel</dc:creator>
  <cp:lastModifiedBy>ucitel</cp:lastModifiedBy>
  <cp:revision>1</cp:revision>
  <dcterms:created xsi:type="dcterms:W3CDTF">2013-09-25T12:42:20Z</dcterms:created>
  <dcterms:modified xsi:type="dcterms:W3CDTF">2013-09-25T12:43:52Z</dcterms:modified>
</cp:coreProperties>
</file>