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6" r:id="rId4"/>
    <p:sldId id="263" r:id="rId5"/>
    <p:sldId id="261" r:id="rId6"/>
    <p:sldId id="262" r:id="rId7"/>
    <p:sldId id="264" r:id="rId8"/>
    <p:sldId id="260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7" autoAdjust="0"/>
    <p:restoredTop sz="94660"/>
  </p:normalViewPr>
  <p:slideViewPr>
    <p:cSldViewPr>
      <p:cViewPr varScale="1">
        <p:scale>
          <a:sx n="51" d="100"/>
          <a:sy n="51" d="100"/>
        </p:scale>
        <p:origin x="-102" y="-8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4E6441-8A5E-4C0C-B173-FC3E5E188A6E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6112A-2F08-4B4E-9865-3E10B0AEF9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1174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6112A-2F08-4B4E-9865-3E10B0AEF9B9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93000">
              <a:srgbClr val="7030A0">
                <a:alpha val="44000"/>
              </a:srgbClr>
            </a:gs>
            <a:gs pos="100000">
              <a:srgbClr val="7030A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AC72B-2368-45AF-99B7-AEA7D2C58771}" type="datetimeFigureOut">
              <a:rPr lang="cs-CZ" smtClean="0"/>
              <a:pPr/>
              <a:t>19.7.2013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5309A-1A85-42B4-A81D-F2C4670C0D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0" y="2276872"/>
          <a:ext cx="8460432" cy="4617523"/>
        </p:xfrm>
        <a:graphic>
          <a:graphicData uri="http://schemas.openxmlformats.org/drawingml/2006/table">
            <a:tbl>
              <a:tblPr/>
              <a:tblGrid>
                <a:gridCol w="1544830"/>
                <a:gridCol w="6915602"/>
              </a:tblGrid>
              <a:tr h="678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pomocí prezentace seznamují s čtením a psaním číslice 8 a procvičují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pravo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-levou orientaci.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4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Lenka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Cílková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6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 vytvoření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únor  2013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1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Ročník</a:t>
                      </a: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I.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54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Vzdělávací oblast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tématický</a:t>
                      </a: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okruh</a:t>
                      </a: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Matematika a její aplikace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Matematika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a početní operace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8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-název učebního materiálu</a:t>
                      </a: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 a psaní číslice 8      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8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2944" marR="82944" marT="41476" marB="41476"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82944" marR="82944" marT="41476" marB="414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Picture 2" descr="\\SERVER\Ucitele\DUM 2012 -2013\logo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22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039095"/>
            <a:ext cx="7772400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Čtení a psaní číslice 8</a:t>
            </a:r>
            <a:endParaRPr lang="cs-CZ" sz="9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3" descr="C:\Documents and Settings\Jarda\Plocha\logo ZŠ.ph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560080"/>
            <a:ext cx="1428760" cy="14287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124744"/>
            <a:ext cx="49685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Víš jak napsat </a:t>
            </a:r>
            <a:r>
              <a:rPr lang="cs-CZ" sz="2800" b="1" dirty="0" smtClean="0">
                <a:solidFill>
                  <a:srgbClr val="FF0000"/>
                </a:solidFill>
              </a:rPr>
              <a:t>osmičku</a:t>
            </a:r>
            <a:r>
              <a:rPr lang="cs-CZ" sz="2800" b="1" dirty="0" smtClean="0"/>
              <a:t>?</a:t>
            </a:r>
          </a:p>
          <a:p>
            <a:pPr algn="ctr"/>
            <a:r>
              <a:rPr lang="cs-CZ" sz="2800" b="1" dirty="0"/>
              <a:t>P</a:t>
            </a:r>
            <a:r>
              <a:rPr lang="cs-CZ" sz="2800" b="1" dirty="0" smtClean="0"/>
              <a:t>řiprav místo na smyčku,</a:t>
            </a:r>
          </a:p>
          <a:p>
            <a:pPr algn="ctr"/>
            <a:r>
              <a:rPr lang="cs-CZ" sz="2800" b="1" dirty="0"/>
              <a:t>t</a:t>
            </a:r>
            <a:r>
              <a:rPr lang="cs-CZ" sz="2800" b="1" dirty="0" smtClean="0"/>
              <a:t>a tě bude čekat líně,</a:t>
            </a:r>
          </a:p>
          <a:p>
            <a:pPr algn="ctr"/>
            <a:r>
              <a:rPr lang="cs-CZ" sz="2800" b="1" dirty="0" smtClean="0"/>
              <a:t>asi někde v polovině.</a:t>
            </a:r>
          </a:p>
          <a:p>
            <a:pPr algn="ctr"/>
            <a:r>
              <a:rPr lang="cs-CZ" sz="2800" b="1" dirty="0" smtClean="0"/>
              <a:t>Levý oblouk přes střed veď, </a:t>
            </a:r>
          </a:p>
          <a:p>
            <a:pPr algn="ctr"/>
            <a:r>
              <a:rPr lang="cs-CZ" sz="2800" b="1" dirty="0"/>
              <a:t>d</a:t>
            </a:r>
            <a:r>
              <a:rPr lang="cs-CZ" sz="2800" b="1" dirty="0" smtClean="0"/>
              <a:t>ole ho pak otoč hned.</a:t>
            </a:r>
          </a:p>
          <a:p>
            <a:pPr algn="ctr"/>
            <a:r>
              <a:rPr lang="cs-CZ" sz="2800" b="1" dirty="0" smtClean="0"/>
              <a:t>Vpravo vzhůru potom miř, </a:t>
            </a:r>
          </a:p>
          <a:p>
            <a:pPr algn="ctr"/>
            <a:r>
              <a:rPr lang="cs-CZ" sz="2800" b="1" dirty="0" smtClean="0"/>
              <a:t>ať  jsi cíli čím dál blíž.</a:t>
            </a:r>
          </a:p>
          <a:p>
            <a:pPr algn="ctr"/>
            <a:r>
              <a:rPr lang="cs-CZ" sz="2800" b="1" dirty="0" smtClean="0"/>
              <a:t>Oblouk umíš a též kličku?</a:t>
            </a:r>
          </a:p>
          <a:p>
            <a:pPr algn="ctr"/>
            <a:r>
              <a:rPr lang="cs-CZ" sz="2800" b="1" dirty="0" smtClean="0"/>
              <a:t>To je základ pro </a:t>
            </a:r>
            <a:r>
              <a:rPr lang="cs-CZ" sz="2800" b="1" dirty="0" smtClean="0">
                <a:solidFill>
                  <a:srgbClr val="FF0000"/>
                </a:solidFill>
              </a:rPr>
              <a:t>osmičku</a:t>
            </a:r>
            <a:r>
              <a:rPr lang="cs-CZ" sz="2800" b="1" dirty="0" smtClean="0"/>
              <a:t>. </a:t>
            </a:r>
          </a:p>
          <a:p>
            <a:pPr algn="ctr"/>
            <a:endParaRPr lang="cs-CZ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30413" t="9598" r="35922" b="10669"/>
          <a:stretch>
            <a:fillRect/>
          </a:stretch>
        </p:blipFill>
        <p:spPr bwMode="auto">
          <a:xfrm>
            <a:off x="5436096" y="332656"/>
            <a:ext cx="3168352" cy="598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548680"/>
            <a:ext cx="1368177" cy="5743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548680"/>
            <a:ext cx="1368177" cy="5743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548680"/>
            <a:ext cx="1368177" cy="5743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5823" y="548680"/>
            <a:ext cx="1368177" cy="5743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 l="30413" t="9598" r="35922" b="10669"/>
          <a:stretch>
            <a:fillRect/>
          </a:stretch>
        </p:blipFill>
        <p:spPr bwMode="auto">
          <a:xfrm>
            <a:off x="323528" y="476672"/>
            <a:ext cx="3168352" cy="598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hasslefreeclipart.com/cart_people/images/docto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2806" y="116632"/>
            <a:ext cx="3591194" cy="674136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63063" y="404664"/>
            <a:ext cx="500688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dirty="0" smtClean="0"/>
              <a:t>Úsměv tuhne na tváři,</a:t>
            </a:r>
          </a:p>
          <a:p>
            <a:pPr algn="ctr"/>
            <a:r>
              <a:rPr lang="cs-CZ" sz="3200" b="1" dirty="0" smtClean="0"/>
              <a:t>když máme jít k zubaři.</a:t>
            </a:r>
          </a:p>
          <a:p>
            <a:pPr algn="ctr"/>
            <a:r>
              <a:rPr lang="cs-CZ" sz="3200" b="1" dirty="0" smtClean="0"/>
              <a:t>Dlouhá chvíle je nám krátká,</a:t>
            </a:r>
          </a:p>
          <a:p>
            <a:pPr algn="ctr"/>
            <a:r>
              <a:rPr lang="cs-CZ" sz="3200" b="1" dirty="0" smtClean="0"/>
              <a:t>když se dívá do zrcátka.</a:t>
            </a:r>
          </a:p>
          <a:p>
            <a:pPr algn="ctr"/>
            <a:r>
              <a:rPr lang="cs-CZ" sz="3200" b="1" dirty="0" smtClean="0"/>
              <a:t>Po zádech až běhá mráz,</a:t>
            </a:r>
          </a:p>
          <a:p>
            <a:pPr algn="ctr"/>
            <a:r>
              <a:rPr lang="cs-CZ" sz="3200" b="1" dirty="0" smtClean="0"/>
              <a:t>když nám potom najde kaz.</a:t>
            </a:r>
            <a:endParaRPr lang="cs-CZ" sz="3200" b="1" dirty="0"/>
          </a:p>
        </p:txBody>
      </p:sp>
      <p:pic>
        <p:nvPicPr>
          <p:cNvPr id="2054" name="Picture 6" descr="http://www.gify.nou.cz/lid_lekar_soubory/l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501008"/>
            <a:ext cx="3168352" cy="396044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gify.nou.cz/lid_lekar_soubory/l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0"/>
            <a:ext cx="1368152" cy="216498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39552" y="2124145"/>
            <a:ext cx="7917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Zubaři označují zuby od předních  a číslují je:  </a:t>
            </a:r>
            <a:endParaRPr lang="cs-CZ" sz="3200" b="1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5760640" y="4960270"/>
            <a:ext cx="1584176" cy="1897730"/>
            <a:chOff x="6876256" y="2420888"/>
            <a:chExt cx="1763167" cy="2086370"/>
          </a:xfrm>
        </p:grpSpPr>
        <p:pic>
          <p:nvPicPr>
            <p:cNvPr id="14" name="Obrázek 13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6256" y="2420888"/>
              <a:ext cx="1763167" cy="2086370"/>
            </a:xfrm>
            <a:prstGeom prst="rect">
              <a:avLst/>
            </a:prstGeom>
          </p:spPr>
        </p:pic>
        <p:sp>
          <p:nvSpPr>
            <p:cNvPr id="13" name="TextovéPole 12"/>
            <p:cNvSpPr txBox="1"/>
            <p:nvPr/>
          </p:nvSpPr>
          <p:spPr>
            <a:xfrm>
              <a:off x="7452320" y="2996952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8.</a:t>
              </a:r>
              <a:endParaRPr lang="cs-CZ" sz="3600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5544616" y="2791113"/>
            <a:ext cx="1584176" cy="1897730"/>
            <a:chOff x="4644008" y="4077072"/>
            <a:chExt cx="1763167" cy="2086370"/>
          </a:xfrm>
        </p:grpSpPr>
        <p:pic>
          <p:nvPicPr>
            <p:cNvPr id="20" name="Obrázek 19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44008" y="4077072"/>
              <a:ext cx="1763167" cy="2086370"/>
            </a:xfrm>
            <a:prstGeom prst="rect">
              <a:avLst/>
            </a:prstGeom>
          </p:spPr>
        </p:pic>
        <p:sp>
          <p:nvSpPr>
            <p:cNvPr id="9" name="TextovéPole 8"/>
            <p:cNvSpPr txBox="1"/>
            <p:nvPr/>
          </p:nvSpPr>
          <p:spPr>
            <a:xfrm>
              <a:off x="5292080" y="4726885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4.</a:t>
              </a:r>
              <a:endParaRPr lang="cs-CZ" sz="36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016224" y="4960270"/>
            <a:ext cx="1584176" cy="1897730"/>
            <a:chOff x="3491880" y="4771630"/>
            <a:chExt cx="1763167" cy="2086370"/>
          </a:xfrm>
        </p:grpSpPr>
        <p:pic>
          <p:nvPicPr>
            <p:cNvPr id="19" name="Obrázek 18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91880" y="4771630"/>
              <a:ext cx="1763167" cy="2086370"/>
            </a:xfrm>
            <a:prstGeom prst="rect">
              <a:avLst/>
            </a:prstGeom>
          </p:spPr>
        </p:pic>
        <p:sp>
          <p:nvSpPr>
            <p:cNvPr id="10" name="TextovéPole 9"/>
            <p:cNvSpPr txBox="1"/>
            <p:nvPr/>
          </p:nvSpPr>
          <p:spPr>
            <a:xfrm>
              <a:off x="4067944" y="5445224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6.</a:t>
              </a:r>
              <a:endParaRPr lang="cs-CZ" sz="3600" dirty="0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7416824" y="2791113"/>
            <a:ext cx="1584176" cy="1897730"/>
            <a:chOff x="6732240" y="4077072"/>
            <a:chExt cx="1763167" cy="2086370"/>
          </a:xfrm>
        </p:grpSpPr>
        <p:pic>
          <p:nvPicPr>
            <p:cNvPr id="17" name="Obrázek 16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32240" y="4077072"/>
              <a:ext cx="1763167" cy="2086370"/>
            </a:xfrm>
            <a:prstGeom prst="rect">
              <a:avLst/>
            </a:prstGeom>
          </p:spPr>
        </p:pic>
        <p:sp>
          <p:nvSpPr>
            <p:cNvPr id="11" name="TextovéPole 10"/>
            <p:cNvSpPr txBox="1"/>
            <p:nvPr/>
          </p:nvSpPr>
          <p:spPr>
            <a:xfrm>
              <a:off x="7380312" y="4725144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5.</a:t>
              </a:r>
              <a:endParaRPr lang="cs-CZ" sz="3600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3960440" y="4960270"/>
            <a:ext cx="1584176" cy="1897730"/>
            <a:chOff x="5436096" y="548680"/>
            <a:chExt cx="1763167" cy="2086370"/>
          </a:xfrm>
        </p:grpSpPr>
        <p:pic>
          <p:nvPicPr>
            <p:cNvPr id="21" name="Obrázek 20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36096" y="548680"/>
              <a:ext cx="1763167" cy="2086370"/>
            </a:xfrm>
            <a:prstGeom prst="rect">
              <a:avLst/>
            </a:prstGeom>
          </p:spPr>
        </p:pic>
        <p:sp>
          <p:nvSpPr>
            <p:cNvPr id="12" name="TextovéPole 11"/>
            <p:cNvSpPr txBox="1"/>
            <p:nvPr/>
          </p:nvSpPr>
          <p:spPr>
            <a:xfrm>
              <a:off x="6012160" y="1196752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7.</a:t>
              </a:r>
              <a:endParaRPr lang="cs-CZ" sz="3600" dirty="0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3816424" y="2791113"/>
            <a:ext cx="1584176" cy="1897730"/>
            <a:chOff x="2771800" y="4077072"/>
            <a:chExt cx="1763167" cy="2086370"/>
          </a:xfrm>
        </p:grpSpPr>
        <p:pic>
          <p:nvPicPr>
            <p:cNvPr id="25" name="Obrázek 24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1800" y="4077072"/>
              <a:ext cx="1763167" cy="2086370"/>
            </a:xfrm>
            <a:prstGeom prst="rect">
              <a:avLst/>
            </a:prstGeom>
          </p:spPr>
        </p:pic>
        <p:sp>
          <p:nvSpPr>
            <p:cNvPr id="8" name="TextovéPole 7"/>
            <p:cNvSpPr txBox="1"/>
            <p:nvPr/>
          </p:nvSpPr>
          <p:spPr>
            <a:xfrm>
              <a:off x="3419872" y="4725144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3.</a:t>
              </a:r>
              <a:endParaRPr lang="cs-CZ" sz="3600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1800200" y="2800030"/>
            <a:ext cx="1584176" cy="1897730"/>
            <a:chOff x="899592" y="4005064"/>
            <a:chExt cx="1763167" cy="2086370"/>
          </a:xfrm>
        </p:grpSpPr>
        <p:pic>
          <p:nvPicPr>
            <p:cNvPr id="26" name="Obrázek 25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99592" y="4005064"/>
              <a:ext cx="1763167" cy="2086370"/>
            </a:xfrm>
            <a:prstGeom prst="rect">
              <a:avLst/>
            </a:prstGeom>
          </p:spPr>
        </p:pic>
        <p:sp>
          <p:nvSpPr>
            <p:cNvPr id="7" name="TextovéPole 6"/>
            <p:cNvSpPr txBox="1"/>
            <p:nvPr/>
          </p:nvSpPr>
          <p:spPr>
            <a:xfrm>
              <a:off x="1547664" y="4653136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2.</a:t>
              </a:r>
              <a:endParaRPr lang="cs-CZ" sz="3600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0" y="2791113"/>
            <a:ext cx="1584176" cy="1897730"/>
            <a:chOff x="1115616" y="332656"/>
            <a:chExt cx="1763167" cy="2086370"/>
          </a:xfrm>
        </p:grpSpPr>
        <p:pic>
          <p:nvPicPr>
            <p:cNvPr id="27" name="Obrázek 26" descr="zub.bmp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15616" y="332656"/>
              <a:ext cx="1763167" cy="2086370"/>
            </a:xfrm>
            <a:prstGeom prst="rect">
              <a:avLst/>
            </a:prstGeom>
          </p:spPr>
        </p:pic>
        <p:sp>
          <p:nvSpPr>
            <p:cNvPr id="6" name="TextovéPole 5"/>
            <p:cNvSpPr txBox="1"/>
            <p:nvPr/>
          </p:nvSpPr>
          <p:spPr>
            <a:xfrm>
              <a:off x="1763688" y="908720"/>
              <a:ext cx="792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/>
                <a:t>1.</a:t>
              </a:r>
              <a:endParaRPr lang="cs-CZ" sz="36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gify.nou.cz/lid_lekar_soubory/l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04664"/>
            <a:ext cx="1368152" cy="216498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51520" y="2276872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Hra na doktora: 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068960"/>
            <a:ext cx="73448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Poznávej zuby v rozevřených ústech pacienta. </a:t>
            </a:r>
            <a:r>
              <a:rPr lang="cs-CZ" sz="4400" b="1" dirty="0" smtClean="0">
                <a:solidFill>
                  <a:srgbClr val="FF0000"/>
                </a:solidFill>
              </a:rPr>
              <a:t>Ale pozor</a:t>
            </a:r>
            <a:r>
              <a:rPr lang="cs-CZ" sz="4400" dirty="0" smtClean="0"/>
              <a:t>,  na obrázku je levá strana pravá a naopak.</a:t>
            </a:r>
            <a:endParaRPr lang="cs-CZ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Jarda\Plocha\pusa.bmp"/>
          <p:cNvPicPr>
            <a:picLocks noChangeAspect="1" noChangeArrowheads="1"/>
          </p:cNvPicPr>
          <p:nvPr/>
        </p:nvPicPr>
        <p:blipFill>
          <a:blip r:embed="rId2" cstate="print"/>
          <a:srcRect t="2930"/>
          <a:stretch>
            <a:fillRect/>
          </a:stretch>
        </p:blipFill>
        <p:spPr bwMode="auto">
          <a:xfrm>
            <a:off x="683568" y="116632"/>
            <a:ext cx="7813376" cy="662473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087216" y="3329608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 Dvojka vpravo dole 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59224" y="3329608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Šestka vlevo nahoře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871192" y="3329608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 Osmička vlevo nahoře 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39144" y="3329608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Čtyřka vpravo nahoře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59224" y="3329608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Trojka vpravo  dole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43200" y="3329608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Pětka vlevo  nahoře 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3257600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Sedmička vlevo dole </a:t>
            </a:r>
            <a:endParaRPr lang="cs-CZ" sz="48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75656" y="548680"/>
            <a:ext cx="66247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CITACE OBRAZOVÉHO MATERIÁLU</a:t>
            </a:r>
            <a:endParaRPr lang="cs-CZ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2492896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Veškeré obrázky  byly  pořízeny z domácích zdrojů nebo ze zdroje  Notebook software 10.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299695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gify.nou.cz</a:t>
            </a:r>
            <a:r>
              <a:rPr lang="cs-CZ" dirty="0" smtClean="0"/>
              <a:t>/lid_</a:t>
            </a:r>
            <a:r>
              <a:rPr lang="cs-CZ" dirty="0" err="1" smtClean="0"/>
              <a:t>lekar.htm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249</Words>
  <Application>Microsoft Office PowerPoint</Application>
  <PresentationFormat>Předvádění na obrazovce (4:3)</PresentationFormat>
  <Paragraphs>58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Čtení a psaní číslice 8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Cilkovi</dc:creator>
  <cp:lastModifiedBy>Cilkovi</cp:lastModifiedBy>
  <cp:revision>68</cp:revision>
  <dcterms:created xsi:type="dcterms:W3CDTF">2013-02-08T14:22:54Z</dcterms:created>
  <dcterms:modified xsi:type="dcterms:W3CDTF">2013-07-19T07:56:39Z</dcterms:modified>
</cp:coreProperties>
</file>