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58" r:id="rId3"/>
    <p:sldId id="259" r:id="rId4"/>
    <p:sldId id="260" r:id="rId5"/>
    <p:sldId id="261" r:id="rId6"/>
    <p:sldId id="262" r:id="rId7"/>
    <p:sldId id="263" r:id="rId8"/>
    <p:sldId id="264" r:id="rId9"/>
    <p:sldId id="265" r:id="rId10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73" d="100"/>
          <a:sy n="73" d="100"/>
        </p:scale>
        <p:origin x="-1074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5EDA561-7CA2-4A14-9536-02643E2AEEF0}" type="datetimeFigureOut">
              <a:rPr lang="en-US" smtClean="0"/>
              <a:t>9/25/2013</a:t>
            </a:fld>
            <a:endParaRPr lang="en-US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7F4A1EC-22E0-4D17-B020-BA7FE9547FB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5759624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5EDA561-7CA2-4A14-9536-02643E2AEEF0}" type="datetimeFigureOut">
              <a:rPr lang="en-US" smtClean="0"/>
              <a:t>9/25/2013</a:t>
            </a:fld>
            <a:endParaRPr lang="en-US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7F4A1EC-22E0-4D17-B020-BA7FE9547FB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2035457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5EDA561-7CA2-4A14-9536-02643E2AEEF0}" type="datetimeFigureOut">
              <a:rPr lang="en-US" smtClean="0"/>
              <a:t>9/25/2013</a:t>
            </a:fld>
            <a:endParaRPr lang="en-US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7F4A1EC-22E0-4D17-B020-BA7FE9547FB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1404138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5EDA561-7CA2-4A14-9536-02643E2AEEF0}" type="datetimeFigureOut">
              <a:rPr lang="en-US" smtClean="0"/>
              <a:t>9/25/2013</a:t>
            </a:fld>
            <a:endParaRPr lang="en-US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7F4A1EC-22E0-4D17-B020-BA7FE9547FB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1194765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5EDA561-7CA2-4A14-9536-02643E2AEEF0}" type="datetimeFigureOut">
              <a:rPr lang="en-US" smtClean="0"/>
              <a:t>9/25/2013</a:t>
            </a:fld>
            <a:endParaRPr lang="en-US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7F4A1EC-22E0-4D17-B020-BA7FE9547FB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4858727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5EDA561-7CA2-4A14-9536-02643E2AEEF0}" type="datetimeFigureOut">
              <a:rPr lang="en-US" smtClean="0"/>
              <a:t>9/25/2013</a:t>
            </a:fld>
            <a:endParaRPr lang="en-US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7F4A1EC-22E0-4D17-B020-BA7FE9547FB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7307118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5EDA561-7CA2-4A14-9536-02643E2AEEF0}" type="datetimeFigureOut">
              <a:rPr lang="en-US" smtClean="0"/>
              <a:t>9/25/2013</a:t>
            </a:fld>
            <a:endParaRPr lang="en-US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7F4A1EC-22E0-4D17-B020-BA7FE9547FB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0149331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5EDA561-7CA2-4A14-9536-02643E2AEEF0}" type="datetimeFigureOut">
              <a:rPr lang="en-US" smtClean="0"/>
              <a:t>9/25/2013</a:t>
            </a:fld>
            <a:endParaRPr lang="en-US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7F4A1EC-22E0-4D17-B020-BA7FE9547FB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1352955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5EDA561-7CA2-4A14-9536-02643E2AEEF0}" type="datetimeFigureOut">
              <a:rPr lang="en-US" smtClean="0"/>
              <a:t>9/25/2013</a:t>
            </a:fld>
            <a:endParaRPr lang="en-US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7F4A1EC-22E0-4D17-B020-BA7FE9547FB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5995273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5EDA561-7CA2-4A14-9536-02643E2AEEF0}" type="datetimeFigureOut">
              <a:rPr lang="en-US" smtClean="0"/>
              <a:t>9/25/2013</a:t>
            </a:fld>
            <a:endParaRPr lang="en-US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7F4A1EC-22E0-4D17-B020-BA7FE9547FB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4104189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5EDA561-7CA2-4A14-9536-02643E2AEEF0}" type="datetimeFigureOut">
              <a:rPr lang="en-US" smtClean="0"/>
              <a:t>9/25/2013</a:t>
            </a:fld>
            <a:endParaRPr lang="en-US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7F4A1EC-22E0-4D17-B020-BA7FE9547FB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1961132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5EDA561-7CA2-4A14-9536-02643E2AEEF0}" type="datetimeFigureOut">
              <a:rPr lang="en-US" smtClean="0"/>
              <a:t>9/25/2013</a:t>
            </a:fld>
            <a:endParaRPr lang="en-US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7F4A1EC-22E0-4D17-B020-BA7FE9547FB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9958424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45541" y="0"/>
            <a:ext cx="4158567" cy="90872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A9A57C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2F2B2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DFDCB7"/>
                  </a:outerShdw>
                </a:effectLst>
              </a14:hiddenEffects>
            </a:ext>
          </a:extLst>
        </p:spPr>
      </p:pic>
      <p:sp>
        <p:nvSpPr>
          <p:cNvPr id="6" name="TextovéPole 5"/>
          <p:cNvSpPr txBox="1"/>
          <p:nvPr/>
        </p:nvSpPr>
        <p:spPr>
          <a:xfrm>
            <a:off x="1619672" y="908720"/>
            <a:ext cx="547260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600" b="1" dirty="0" err="1" smtClean="0">
                <a:latin typeface="Cambria" pitchFamily="18" charset="0"/>
              </a:rPr>
              <a:t>Ecosystems</a:t>
            </a:r>
            <a:r>
              <a:rPr lang="cs-CZ" sz="1600" b="1" dirty="0" smtClean="0">
                <a:latin typeface="Cambria" pitchFamily="18" charset="0"/>
              </a:rPr>
              <a:t>, </a:t>
            </a:r>
            <a:r>
              <a:rPr lang="cs-CZ" sz="1600" b="1" dirty="0" err="1" smtClean="0">
                <a:latin typeface="Cambria" pitchFamily="18" charset="0"/>
              </a:rPr>
              <a:t>vocabulary</a:t>
            </a:r>
            <a:r>
              <a:rPr lang="cs-CZ" dirty="0" smtClean="0"/>
              <a:t> </a:t>
            </a:r>
            <a:endParaRPr lang="en-US" dirty="0"/>
          </a:p>
        </p:txBody>
      </p:sp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495934398"/>
              </p:ext>
            </p:extLst>
          </p:nvPr>
        </p:nvGraphicFramePr>
        <p:xfrm>
          <a:off x="2045541" y="1278052"/>
          <a:ext cx="4458602" cy="4525964"/>
        </p:xfrm>
        <a:graphic>
          <a:graphicData uri="http://schemas.openxmlformats.org/drawingml/2006/table">
            <a:tbl>
              <a:tblPr>
                <a:tableStyleId>{5C22544A-7EE6-4342-B048-85BDC9FD1C3A}</a:tableStyleId>
              </a:tblPr>
              <a:tblGrid>
                <a:gridCol w="1651928"/>
                <a:gridCol w="2806674"/>
              </a:tblGrid>
              <a:tr h="167064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800" kern="1200" dirty="0">
                          <a:effectLst/>
                          <a:latin typeface="Arial" pitchFamily="34" charset="0"/>
                          <a:cs typeface="Arial" pitchFamily="34" charset="0"/>
                        </a:rPr>
                        <a:t>Číslo projektu</a:t>
                      </a:r>
                      <a:endParaRPr lang="en-US" sz="800" dirty="0"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48114" marR="48114" marT="0" marB="0"/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800">
                          <a:effectLst/>
                          <a:latin typeface="+mn-lt"/>
                          <a:cs typeface="Arial" pitchFamily="34" charset="0"/>
                        </a:rPr>
                        <a:t>CZ.1.07/1.5.00/34.0950</a:t>
                      </a:r>
                      <a:endParaRPr lang="en-US" sz="800">
                        <a:effectLst/>
                        <a:latin typeface="+mn-lt"/>
                        <a:ea typeface="Times New Roman"/>
                        <a:cs typeface="Arial" pitchFamily="34" charset="0"/>
                      </a:endParaRPr>
                    </a:p>
                  </a:txBody>
                  <a:tcPr marL="48114" marR="48114" marT="0" marB="0"/>
                </a:tc>
              </a:tr>
              <a:tr h="167064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800" kern="1200" dirty="0">
                          <a:effectLst/>
                          <a:latin typeface="Arial" pitchFamily="34" charset="0"/>
                          <a:cs typeface="Arial" pitchFamily="34" charset="0"/>
                        </a:rPr>
                        <a:t>Kódování materiálu</a:t>
                      </a:r>
                      <a:endParaRPr lang="en-US" sz="800" dirty="0"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48114" marR="48114" marT="0" marB="0"/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800">
                          <a:effectLst/>
                          <a:latin typeface="+mn-lt"/>
                          <a:cs typeface="Arial" pitchFamily="34" charset="0"/>
                        </a:rPr>
                        <a:t>vy_32_INOVACE_bio_evo09 </a:t>
                      </a:r>
                      <a:endParaRPr lang="en-US" sz="800">
                        <a:effectLst/>
                        <a:latin typeface="+mn-lt"/>
                        <a:ea typeface="Times New Roman"/>
                        <a:cs typeface="Arial" pitchFamily="34" charset="0"/>
                      </a:endParaRPr>
                    </a:p>
                  </a:txBody>
                  <a:tcPr marL="48114" marR="48114" marT="0" marB="0"/>
                </a:tc>
              </a:tr>
              <a:tr h="167064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800" kern="1200" dirty="0">
                          <a:effectLst/>
                          <a:latin typeface="Arial" pitchFamily="34" charset="0"/>
                          <a:cs typeface="Arial" pitchFamily="34" charset="0"/>
                        </a:rPr>
                        <a:t>Označení materiálu</a:t>
                      </a:r>
                      <a:endParaRPr lang="en-US" sz="800" dirty="0"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48114" marR="48114" marT="0" marB="0"/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800">
                          <a:effectLst/>
                          <a:latin typeface="+mn-lt"/>
                          <a:cs typeface="Arial" pitchFamily="34" charset="0"/>
                        </a:rPr>
                        <a:t>evo09_Ecosystems_vocabulary</a:t>
                      </a:r>
                      <a:endParaRPr lang="en-US" sz="800">
                        <a:effectLst/>
                        <a:latin typeface="+mn-lt"/>
                        <a:ea typeface="Times New Roman"/>
                        <a:cs typeface="Arial" pitchFamily="34" charset="0"/>
                      </a:endParaRPr>
                    </a:p>
                  </a:txBody>
                  <a:tcPr marL="48114" marR="48114" marT="0" marB="0"/>
                </a:tc>
              </a:tr>
              <a:tr h="167064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800" kern="1200">
                          <a:effectLst/>
                          <a:latin typeface="Arial" pitchFamily="34" charset="0"/>
                          <a:cs typeface="Arial" pitchFamily="34" charset="0"/>
                        </a:rPr>
                        <a:t>Název školy</a:t>
                      </a:r>
                      <a:endParaRPr lang="en-US" sz="800"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48114" marR="48114" marT="0" marB="0"/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800">
                          <a:effectLst/>
                          <a:latin typeface="+mn-lt"/>
                          <a:cs typeface="Arial" pitchFamily="34" charset="0"/>
                        </a:rPr>
                        <a:t>Gymnázium Kladno</a:t>
                      </a:r>
                      <a:endParaRPr lang="en-US" sz="800">
                        <a:effectLst/>
                        <a:latin typeface="+mn-lt"/>
                        <a:ea typeface="Times New Roman"/>
                        <a:cs typeface="Arial" pitchFamily="34" charset="0"/>
                      </a:endParaRPr>
                    </a:p>
                  </a:txBody>
                  <a:tcPr marL="48114" marR="48114" marT="0" marB="0"/>
                </a:tc>
              </a:tr>
              <a:tr h="167064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800" kern="1200">
                          <a:effectLst/>
                          <a:latin typeface="Arial" pitchFamily="34" charset="0"/>
                          <a:cs typeface="Arial" pitchFamily="34" charset="0"/>
                        </a:rPr>
                        <a:t>Autor</a:t>
                      </a:r>
                      <a:endParaRPr lang="en-US" sz="800"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48114" marR="48114" marT="0" marB="0"/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800">
                          <a:effectLst/>
                          <a:latin typeface="+mn-lt"/>
                          <a:cs typeface="Arial" pitchFamily="34" charset="0"/>
                        </a:rPr>
                        <a:t>Mgr. Veronika Nedvědová</a:t>
                      </a:r>
                      <a:endParaRPr lang="en-US" sz="800">
                        <a:effectLst/>
                        <a:latin typeface="+mn-lt"/>
                        <a:ea typeface="Times New Roman"/>
                        <a:cs typeface="Arial" pitchFamily="34" charset="0"/>
                      </a:endParaRPr>
                    </a:p>
                  </a:txBody>
                  <a:tcPr marL="48114" marR="48114" marT="0" marB="0"/>
                </a:tc>
              </a:tr>
              <a:tr h="442653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800" kern="1200">
                          <a:effectLst/>
                          <a:latin typeface="Arial" pitchFamily="34" charset="0"/>
                          <a:cs typeface="Arial" pitchFamily="34" charset="0"/>
                        </a:rPr>
                        <a:t>Anotace</a:t>
                      </a:r>
                      <a:endParaRPr lang="en-US" sz="800"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48114" marR="48114" marT="0" marB="0"/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800" dirty="0">
                          <a:effectLst/>
                          <a:latin typeface="+mn-lt"/>
                          <a:cs typeface="Arial" pitchFamily="34" charset="0"/>
                        </a:rPr>
                        <a:t>Vstupní slovní zásoba nezbytná pro další výklad problematiky ekosystémů. Podklady umožňují práci na principu CLIL výuky biologie v anglickém jazyce.</a:t>
                      </a:r>
                      <a:endParaRPr lang="en-US" sz="800" dirty="0">
                        <a:effectLst/>
                        <a:latin typeface="+mn-lt"/>
                        <a:ea typeface="Times New Roman"/>
                        <a:cs typeface="Arial" pitchFamily="34" charset="0"/>
                      </a:endParaRPr>
                    </a:p>
                  </a:txBody>
                  <a:tcPr marL="48114" marR="48114" marT="0" marB="0"/>
                </a:tc>
              </a:tr>
              <a:tr h="167064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800" kern="1200">
                          <a:effectLst/>
                          <a:latin typeface="Arial" pitchFamily="34" charset="0"/>
                          <a:cs typeface="Arial" pitchFamily="34" charset="0"/>
                        </a:rPr>
                        <a:t>Předmět</a:t>
                      </a:r>
                      <a:endParaRPr lang="en-US" sz="800"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48114" marR="48114" marT="0" marB="0"/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800">
                          <a:effectLst/>
                          <a:latin typeface="+mn-lt"/>
                          <a:cs typeface="Arial" pitchFamily="34" charset="0"/>
                        </a:rPr>
                        <a:t>BIO- biologie</a:t>
                      </a:r>
                      <a:endParaRPr lang="en-US" sz="800">
                        <a:effectLst/>
                        <a:latin typeface="+mn-lt"/>
                        <a:ea typeface="Times New Roman"/>
                        <a:cs typeface="Arial" pitchFamily="34" charset="0"/>
                      </a:endParaRPr>
                    </a:p>
                  </a:txBody>
                  <a:tcPr marL="48114" marR="48114" marT="0" marB="0"/>
                </a:tc>
              </a:tr>
              <a:tr h="167064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800" kern="1200">
                          <a:effectLst/>
                          <a:latin typeface="Arial" pitchFamily="34" charset="0"/>
                          <a:cs typeface="Arial" pitchFamily="34" charset="0"/>
                        </a:rPr>
                        <a:t>Tematická oblast</a:t>
                      </a:r>
                      <a:endParaRPr lang="en-US" sz="800"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48114" marR="48114" marT="0" marB="0"/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800">
                          <a:effectLst/>
                          <a:latin typeface="+mn-lt"/>
                          <a:cs typeface="Arial" pitchFamily="34" charset="0"/>
                        </a:rPr>
                        <a:t>Environmentální výchova</a:t>
                      </a:r>
                      <a:endParaRPr lang="en-US" sz="800">
                        <a:effectLst/>
                        <a:latin typeface="+mn-lt"/>
                        <a:ea typeface="Times New Roman"/>
                        <a:cs typeface="Arial" pitchFamily="34" charset="0"/>
                      </a:endParaRPr>
                    </a:p>
                  </a:txBody>
                  <a:tcPr marL="48114" marR="48114" marT="0" marB="0"/>
                </a:tc>
              </a:tr>
              <a:tr h="167064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800" kern="1200">
                          <a:effectLst/>
                          <a:latin typeface="Arial" pitchFamily="34" charset="0"/>
                          <a:cs typeface="Arial" pitchFamily="34" charset="0"/>
                        </a:rPr>
                        <a:t>Téma</a:t>
                      </a:r>
                      <a:endParaRPr lang="en-US" sz="800"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48114" marR="48114" marT="0" marB="0"/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800">
                          <a:effectLst/>
                          <a:latin typeface="+mn-lt"/>
                          <a:cs typeface="Arial" pitchFamily="34" charset="0"/>
                        </a:rPr>
                        <a:t>Ekosystém</a:t>
                      </a:r>
                      <a:endParaRPr lang="en-US" sz="800">
                        <a:effectLst/>
                        <a:latin typeface="+mn-lt"/>
                        <a:ea typeface="Times New Roman"/>
                        <a:cs typeface="Arial" pitchFamily="34" charset="0"/>
                      </a:endParaRPr>
                    </a:p>
                  </a:txBody>
                  <a:tcPr marL="48114" marR="48114" marT="0" marB="0"/>
                </a:tc>
              </a:tr>
              <a:tr h="442653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800" kern="1200">
                          <a:effectLst/>
                          <a:latin typeface="Arial" pitchFamily="34" charset="0"/>
                          <a:cs typeface="Arial" pitchFamily="34" charset="0"/>
                        </a:rPr>
                        <a:t>Očekávané výstupy</a:t>
                      </a:r>
                      <a:endParaRPr lang="en-US" sz="800"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48114" marR="48114" marT="0" marB="0"/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800">
                          <a:effectLst/>
                          <a:latin typeface="+mn-lt"/>
                          <a:cs typeface="Arial" pitchFamily="34" charset="0"/>
                        </a:rPr>
                        <a:t>Základní slovní zásoba. Důraz je kladen na aktivitu žáků, formulaci názorů a zaujímání postojů. Základním principem je stimulace komunikace v rámci tématu.</a:t>
                      </a:r>
                      <a:endParaRPr lang="en-US" sz="800">
                        <a:effectLst/>
                        <a:latin typeface="+mn-lt"/>
                        <a:ea typeface="Times New Roman"/>
                        <a:cs typeface="Arial" pitchFamily="34" charset="0"/>
                      </a:endParaRPr>
                    </a:p>
                  </a:txBody>
                  <a:tcPr marL="48114" marR="48114" marT="0" marB="0"/>
                </a:tc>
              </a:tr>
              <a:tr h="295102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800" kern="1200">
                          <a:effectLst/>
                          <a:latin typeface="Arial" pitchFamily="34" charset="0"/>
                          <a:cs typeface="Arial" pitchFamily="34" charset="0"/>
                        </a:rPr>
                        <a:t>Klíčová slova</a:t>
                      </a:r>
                      <a:endParaRPr lang="en-US" sz="800"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48114" marR="48114" marT="0" marB="0"/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800">
                          <a:effectLst/>
                          <a:latin typeface="+mn-lt"/>
                          <a:cs typeface="Arial" pitchFamily="34" charset="0"/>
                        </a:rPr>
                        <a:t>Potravní řetězec, tok energie, rozkladné procesy, buněčné dýchání</a:t>
                      </a:r>
                      <a:endParaRPr lang="en-US" sz="800">
                        <a:effectLst/>
                        <a:latin typeface="+mn-lt"/>
                        <a:ea typeface="Times New Roman"/>
                        <a:cs typeface="Arial" pitchFamily="34" charset="0"/>
                      </a:endParaRPr>
                    </a:p>
                  </a:txBody>
                  <a:tcPr marL="48114" marR="48114" marT="0" marB="0"/>
                </a:tc>
              </a:tr>
              <a:tr h="167064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800" kern="1200">
                          <a:effectLst/>
                          <a:latin typeface="Arial" pitchFamily="34" charset="0"/>
                          <a:cs typeface="Arial" pitchFamily="34" charset="0"/>
                        </a:rPr>
                        <a:t>Druh učebního materiálu</a:t>
                      </a:r>
                      <a:endParaRPr lang="en-US" sz="800"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48114" marR="48114" marT="0" marB="0"/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800">
                          <a:effectLst/>
                          <a:latin typeface="+mn-lt"/>
                          <a:cs typeface="Arial" pitchFamily="34" charset="0"/>
                        </a:rPr>
                        <a:t>Základní vymezení slovní zásoby.</a:t>
                      </a:r>
                      <a:endParaRPr lang="en-US" sz="800">
                        <a:effectLst/>
                        <a:latin typeface="+mn-lt"/>
                        <a:ea typeface="Times New Roman"/>
                        <a:cs typeface="Arial" pitchFamily="34" charset="0"/>
                      </a:endParaRPr>
                    </a:p>
                  </a:txBody>
                  <a:tcPr marL="48114" marR="48114" marT="0" marB="0"/>
                </a:tc>
              </a:tr>
              <a:tr h="167064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800" kern="1200">
                          <a:effectLst/>
                          <a:latin typeface="Arial" pitchFamily="34" charset="0"/>
                          <a:cs typeface="Arial" pitchFamily="34" charset="0"/>
                        </a:rPr>
                        <a:t>Ročník</a:t>
                      </a:r>
                      <a:endParaRPr lang="en-US" sz="800"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48114" marR="48114" marT="0" marB="0"/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800">
                          <a:effectLst/>
                          <a:latin typeface="+mn-lt"/>
                          <a:cs typeface="Arial" pitchFamily="34" charset="0"/>
                        </a:rPr>
                        <a:t>3. a 4. </a:t>
                      </a:r>
                      <a:endParaRPr lang="en-US" sz="800">
                        <a:effectLst/>
                        <a:latin typeface="+mn-lt"/>
                        <a:ea typeface="Times New Roman"/>
                        <a:cs typeface="Arial" pitchFamily="34" charset="0"/>
                      </a:endParaRPr>
                    </a:p>
                  </a:txBody>
                  <a:tcPr marL="48114" marR="48114" marT="0" marB="0"/>
                </a:tc>
              </a:tr>
              <a:tr h="167064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800" kern="1200" dirty="0">
                          <a:effectLst/>
                          <a:latin typeface="Arial" pitchFamily="34" charset="0"/>
                          <a:cs typeface="Arial" pitchFamily="34" charset="0"/>
                        </a:rPr>
                        <a:t>Cílová skupina</a:t>
                      </a:r>
                      <a:endParaRPr lang="en-US" sz="800" dirty="0"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48114" marR="48114" marT="0" marB="0"/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800">
                          <a:effectLst/>
                          <a:latin typeface="+mn-lt"/>
                          <a:cs typeface="Arial" pitchFamily="34" charset="0"/>
                        </a:rPr>
                        <a:t>vyšší stupeň osmiletého gymnázia, čtyřleté gymnázium</a:t>
                      </a:r>
                      <a:endParaRPr lang="en-US" sz="800">
                        <a:effectLst/>
                        <a:latin typeface="+mn-lt"/>
                        <a:ea typeface="Times New Roman"/>
                        <a:cs typeface="Arial" pitchFamily="34" charset="0"/>
                      </a:endParaRPr>
                    </a:p>
                  </a:txBody>
                  <a:tcPr marL="48114" marR="48114" marT="0" marB="0"/>
                </a:tc>
              </a:tr>
              <a:tr h="167064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800" kern="1200" dirty="0">
                          <a:effectLst/>
                          <a:latin typeface="Arial" pitchFamily="34" charset="0"/>
                          <a:cs typeface="Arial" pitchFamily="34" charset="0"/>
                        </a:rPr>
                        <a:t>Ověřeno</a:t>
                      </a:r>
                      <a:endParaRPr lang="en-US" sz="800" dirty="0"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48114" marR="48114" marT="0" marB="0"/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800">
                          <a:effectLst/>
                          <a:latin typeface="+mn-lt"/>
                          <a:cs typeface="Arial" pitchFamily="34" charset="0"/>
                        </a:rPr>
                        <a:t>18.9.2013</a:t>
                      </a:r>
                      <a:endParaRPr lang="en-US" sz="800">
                        <a:effectLst/>
                        <a:latin typeface="+mn-lt"/>
                        <a:ea typeface="Times New Roman"/>
                        <a:cs typeface="Arial" pitchFamily="34" charset="0"/>
                      </a:endParaRPr>
                    </a:p>
                  </a:txBody>
                  <a:tcPr marL="48114" marR="48114" marT="0" marB="0"/>
                </a:tc>
              </a:tr>
              <a:tr h="1340788">
                <a:tc gridSpan="2"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800" dirty="0">
                          <a:effectLst/>
                          <a:latin typeface="Arial" pitchFamily="34" charset="0"/>
                          <a:cs typeface="Arial" pitchFamily="34" charset="0"/>
                        </a:rPr>
                        <a:t>Použitá literatura: </a:t>
                      </a:r>
                      <a:r>
                        <a:rPr lang="cs-CZ" sz="800" dirty="0">
                          <a:effectLst/>
                          <a:latin typeface="+mn-lt"/>
                          <a:cs typeface="Arial" pitchFamily="34" charset="0"/>
                        </a:rPr>
                        <a:t>→ </a:t>
                      </a:r>
                      <a:r>
                        <a:rPr lang="cs-CZ" sz="800" dirty="0" err="1">
                          <a:effectLst/>
                          <a:latin typeface="+mn-lt"/>
                          <a:cs typeface="Arial" pitchFamily="34" charset="0"/>
                        </a:rPr>
                        <a:t>J.B.Reece</a:t>
                      </a:r>
                      <a:r>
                        <a:rPr lang="cs-CZ" sz="800" dirty="0">
                          <a:effectLst/>
                          <a:latin typeface="+mn-lt"/>
                          <a:cs typeface="Arial" pitchFamily="34" charset="0"/>
                        </a:rPr>
                        <a:t> a kol.: </a:t>
                      </a:r>
                      <a:r>
                        <a:rPr lang="cs-CZ" sz="800" dirty="0" err="1">
                          <a:effectLst/>
                          <a:latin typeface="+mn-lt"/>
                          <a:cs typeface="Arial" pitchFamily="34" charset="0"/>
                        </a:rPr>
                        <a:t>Campbell</a:t>
                      </a:r>
                      <a:r>
                        <a:rPr lang="cs-CZ" sz="800" dirty="0">
                          <a:effectLst/>
                          <a:latin typeface="+mn-lt"/>
                          <a:cs typeface="Arial" pitchFamily="34" charset="0"/>
                        </a:rPr>
                        <a:t> Biology, </a:t>
                      </a:r>
                      <a:r>
                        <a:rPr lang="cs-CZ" sz="800" dirty="0" err="1">
                          <a:effectLst/>
                          <a:latin typeface="+mn-lt"/>
                          <a:cs typeface="Arial" pitchFamily="34" charset="0"/>
                        </a:rPr>
                        <a:t>Pearson</a:t>
                      </a:r>
                      <a:r>
                        <a:rPr lang="cs-CZ" sz="800" dirty="0">
                          <a:effectLst/>
                          <a:latin typeface="+mn-lt"/>
                          <a:cs typeface="Arial" pitchFamily="34" charset="0"/>
                        </a:rPr>
                        <a:t>, </a:t>
                      </a:r>
                      <a:r>
                        <a:rPr lang="cs-CZ" sz="800" dirty="0" err="1">
                          <a:effectLst/>
                          <a:latin typeface="+mn-lt"/>
                          <a:cs typeface="Arial" pitchFamily="34" charset="0"/>
                        </a:rPr>
                        <a:t>Ninth</a:t>
                      </a:r>
                      <a:r>
                        <a:rPr lang="cs-CZ" sz="800" dirty="0">
                          <a:effectLst/>
                          <a:latin typeface="+mn-lt"/>
                          <a:cs typeface="Arial" pitchFamily="34" charset="0"/>
                        </a:rPr>
                        <a:t> Edition,2O11. </a:t>
                      </a:r>
                      <a:endParaRPr lang="en-US" sz="800" dirty="0">
                        <a:effectLst/>
                        <a:latin typeface="+mn-lt"/>
                        <a:cs typeface="Arial" pitchFamily="34" charset="0"/>
                      </a:endParaRPr>
                    </a:p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800" dirty="0">
                          <a:effectLst/>
                          <a:latin typeface="+mn-lt"/>
                          <a:cs typeface="Arial" pitchFamily="34" charset="0"/>
                        </a:rPr>
                        <a:t>                             →Hájková J. a kol.: Slovník ekologie a životního prostředí, Fontána a Živá </a:t>
                      </a:r>
                      <a:endParaRPr lang="en-US" sz="800" dirty="0">
                        <a:effectLst/>
                        <a:latin typeface="+mn-lt"/>
                        <a:cs typeface="Arial" pitchFamily="34" charset="0"/>
                      </a:endParaRPr>
                    </a:p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800" dirty="0">
                          <a:effectLst/>
                          <a:latin typeface="+mn-lt"/>
                          <a:cs typeface="Arial" pitchFamily="34" charset="0"/>
                        </a:rPr>
                        <a:t>                                 Planeta, 1998.</a:t>
                      </a:r>
                      <a:endParaRPr lang="en-US" sz="800" dirty="0">
                        <a:effectLst/>
                        <a:latin typeface="+mn-lt"/>
                        <a:cs typeface="Arial" pitchFamily="34" charset="0"/>
                      </a:endParaRPr>
                    </a:p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800" dirty="0">
                          <a:effectLst/>
                          <a:latin typeface="+mn-lt"/>
                          <a:cs typeface="Arial" pitchFamily="34" charset="0"/>
                        </a:rPr>
                        <a:t>                             →Oxford </a:t>
                      </a:r>
                      <a:r>
                        <a:rPr lang="cs-CZ" sz="800" dirty="0" err="1">
                          <a:effectLst/>
                          <a:latin typeface="+mn-lt"/>
                          <a:cs typeface="Arial" pitchFamily="34" charset="0"/>
                        </a:rPr>
                        <a:t>Advanced</a:t>
                      </a:r>
                      <a:r>
                        <a:rPr lang="cs-CZ" sz="800" dirty="0">
                          <a:effectLst/>
                          <a:latin typeface="+mn-lt"/>
                          <a:cs typeface="Arial" pitchFamily="34" charset="0"/>
                        </a:rPr>
                        <a:t> </a:t>
                      </a:r>
                      <a:r>
                        <a:rPr lang="cs-CZ" sz="800" dirty="0" err="1">
                          <a:effectLst/>
                          <a:latin typeface="+mn-lt"/>
                          <a:cs typeface="Arial" pitchFamily="34" charset="0"/>
                        </a:rPr>
                        <a:t>Learner’s</a:t>
                      </a:r>
                      <a:r>
                        <a:rPr lang="cs-CZ" sz="800" dirty="0">
                          <a:effectLst/>
                          <a:latin typeface="+mn-lt"/>
                          <a:cs typeface="Arial" pitchFamily="34" charset="0"/>
                        </a:rPr>
                        <a:t> </a:t>
                      </a:r>
                      <a:r>
                        <a:rPr lang="cs-CZ" sz="800" dirty="0" err="1">
                          <a:effectLst/>
                          <a:latin typeface="+mn-lt"/>
                          <a:cs typeface="Arial" pitchFamily="34" charset="0"/>
                        </a:rPr>
                        <a:t>Dictionary</a:t>
                      </a:r>
                      <a:r>
                        <a:rPr lang="cs-CZ" sz="800" dirty="0">
                          <a:effectLst/>
                          <a:latin typeface="+mn-lt"/>
                          <a:cs typeface="Arial" pitchFamily="34" charset="0"/>
                        </a:rPr>
                        <a:t> </a:t>
                      </a:r>
                      <a:r>
                        <a:rPr lang="cs-CZ" sz="800" dirty="0" err="1">
                          <a:effectLst/>
                          <a:latin typeface="+mn-lt"/>
                          <a:cs typeface="Arial" pitchFamily="34" charset="0"/>
                        </a:rPr>
                        <a:t>of</a:t>
                      </a:r>
                      <a:r>
                        <a:rPr lang="cs-CZ" sz="800" dirty="0">
                          <a:effectLst/>
                          <a:latin typeface="+mn-lt"/>
                          <a:cs typeface="Arial" pitchFamily="34" charset="0"/>
                        </a:rPr>
                        <a:t> </a:t>
                      </a:r>
                      <a:r>
                        <a:rPr lang="cs-CZ" sz="800" dirty="0" err="1">
                          <a:effectLst/>
                          <a:latin typeface="+mn-lt"/>
                          <a:cs typeface="Arial" pitchFamily="34" charset="0"/>
                        </a:rPr>
                        <a:t>Current</a:t>
                      </a:r>
                      <a:r>
                        <a:rPr lang="cs-CZ" sz="800" dirty="0">
                          <a:effectLst/>
                          <a:latin typeface="+mn-lt"/>
                          <a:cs typeface="Arial" pitchFamily="34" charset="0"/>
                        </a:rPr>
                        <a:t> </a:t>
                      </a:r>
                      <a:r>
                        <a:rPr lang="cs-CZ" sz="800" dirty="0" err="1">
                          <a:effectLst/>
                          <a:latin typeface="+mn-lt"/>
                          <a:cs typeface="Arial" pitchFamily="34" charset="0"/>
                        </a:rPr>
                        <a:t>English</a:t>
                      </a:r>
                      <a:r>
                        <a:rPr lang="cs-CZ" sz="800" dirty="0">
                          <a:effectLst/>
                          <a:latin typeface="+mn-lt"/>
                          <a:cs typeface="Arial" pitchFamily="34" charset="0"/>
                        </a:rPr>
                        <a:t>, Oxford </a:t>
                      </a:r>
                      <a:endParaRPr lang="en-US" sz="800" dirty="0">
                        <a:effectLst/>
                        <a:latin typeface="+mn-lt"/>
                        <a:cs typeface="Arial" pitchFamily="34" charset="0"/>
                      </a:endParaRPr>
                    </a:p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800" dirty="0">
                          <a:effectLst/>
                          <a:latin typeface="+mn-lt"/>
                          <a:cs typeface="Arial" pitchFamily="34" charset="0"/>
                        </a:rPr>
                        <a:t>                                University </a:t>
                      </a:r>
                      <a:r>
                        <a:rPr lang="cs-CZ" sz="800" dirty="0" err="1">
                          <a:effectLst/>
                          <a:latin typeface="+mn-lt"/>
                          <a:cs typeface="Arial" pitchFamily="34" charset="0"/>
                        </a:rPr>
                        <a:t>Press</a:t>
                      </a:r>
                      <a:r>
                        <a:rPr lang="cs-CZ" sz="800" dirty="0">
                          <a:effectLst/>
                          <a:latin typeface="+mn-lt"/>
                          <a:cs typeface="Arial" pitchFamily="34" charset="0"/>
                        </a:rPr>
                        <a:t>, </a:t>
                      </a:r>
                      <a:r>
                        <a:rPr lang="cs-CZ" sz="800" dirty="0" err="1">
                          <a:effectLst/>
                          <a:latin typeface="+mn-lt"/>
                          <a:cs typeface="Arial" pitchFamily="34" charset="0"/>
                        </a:rPr>
                        <a:t>Fifth</a:t>
                      </a:r>
                      <a:r>
                        <a:rPr lang="cs-CZ" sz="800" dirty="0">
                          <a:effectLst/>
                          <a:latin typeface="+mn-lt"/>
                          <a:cs typeface="Arial" pitchFamily="34" charset="0"/>
                        </a:rPr>
                        <a:t> </a:t>
                      </a:r>
                      <a:r>
                        <a:rPr lang="cs-CZ" sz="800" dirty="0" err="1">
                          <a:effectLst/>
                          <a:latin typeface="+mn-lt"/>
                          <a:cs typeface="Arial" pitchFamily="34" charset="0"/>
                        </a:rPr>
                        <a:t>Edition</a:t>
                      </a:r>
                      <a:r>
                        <a:rPr lang="cs-CZ" sz="800" dirty="0">
                          <a:effectLst/>
                          <a:latin typeface="+mn-lt"/>
                          <a:cs typeface="Arial" pitchFamily="34" charset="0"/>
                        </a:rPr>
                        <a:t>, 1995.</a:t>
                      </a:r>
                      <a:endParaRPr lang="en-US" sz="800" dirty="0">
                        <a:effectLst/>
                        <a:latin typeface="+mn-lt"/>
                        <a:cs typeface="Arial" pitchFamily="34" charset="0"/>
                      </a:endParaRPr>
                    </a:p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800" dirty="0">
                          <a:effectLst/>
                          <a:latin typeface="Arial" pitchFamily="34" charset="0"/>
                          <a:cs typeface="Arial" pitchFamily="34" charset="0"/>
                        </a:rPr>
                        <a:t> Fotografie se svolením Vít Homér.</a:t>
                      </a:r>
                      <a:endParaRPr lang="en-US" sz="800" dirty="0">
                        <a:effectLst/>
                        <a:latin typeface="Arial" pitchFamily="34" charset="0"/>
                        <a:cs typeface="Arial" pitchFamily="34" charset="0"/>
                      </a:endParaRPr>
                    </a:p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800" dirty="0">
                          <a:effectLst/>
                          <a:latin typeface="Arial" pitchFamily="34" charset="0"/>
                          <a:cs typeface="Arial" pitchFamily="34" charset="0"/>
                        </a:rPr>
                        <a:t>Ostatní materiály z vlastních zdrojů.         </a:t>
                      </a:r>
                      <a:endParaRPr lang="en-US" sz="800" dirty="0"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48114" marR="48114" marT="0" marB="0"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34850521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2195736" y="332656"/>
            <a:ext cx="4449488" cy="107721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3200" dirty="0" smtClean="0">
                <a:solidFill>
                  <a:srgbClr val="002060"/>
                </a:solidFill>
              </a:rPr>
              <a:t>What five different nouns</a:t>
            </a:r>
            <a:endParaRPr lang="cs-CZ" sz="3200" dirty="0" smtClean="0">
              <a:solidFill>
                <a:srgbClr val="002060"/>
              </a:solidFill>
            </a:endParaRPr>
          </a:p>
          <a:p>
            <a:r>
              <a:rPr lang="en-US" sz="3200" dirty="0" smtClean="0">
                <a:solidFill>
                  <a:srgbClr val="002060"/>
                </a:solidFill>
              </a:rPr>
              <a:t> are described in the list</a:t>
            </a:r>
            <a:r>
              <a:rPr lang="cs-CZ" sz="3200" dirty="0" smtClean="0">
                <a:solidFill>
                  <a:srgbClr val="002060"/>
                </a:solidFill>
              </a:rPr>
              <a:t>?</a:t>
            </a:r>
          </a:p>
        </p:txBody>
      </p:sp>
      <p:sp>
        <p:nvSpPr>
          <p:cNvPr id="5" name="TextovéPole 4"/>
          <p:cNvSpPr txBox="1"/>
          <p:nvPr/>
        </p:nvSpPr>
        <p:spPr>
          <a:xfrm>
            <a:off x="108701" y="1700808"/>
            <a:ext cx="8883907" cy="440120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342900" indent="-342900">
              <a:buFont typeface="+mj-lt"/>
              <a:buAutoNum type="arabicParenR"/>
            </a:pPr>
            <a:r>
              <a:rPr lang="en-US" sz="2800" dirty="0" smtClean="0"/>
              <a:t>a group of shops owned by the same company</a:t>
            </a:r>
          </a:p>
          <a:p>
            <a:pPr marL="342900" indent="-342900">
              <a:buFont typeface="+mj-lt"/>
              <a:buAutoNum type="arabicParenR"/>
            </a:pPr>
            <a:r>
              <a:rPr lang="en-US" sz="2800" dirty="0" smtClean="0"/>
              <a:t>a very small room for prisoners</a:t>
            </a:r>
          </a:p>
          <a:p>
            <a:pPr marL="342900" indent="-342900">
              <a:buFont typeface="+mj-lt"/>
              <a:buAutoNum type="arabicParenR"/>
            </a:pPr>
            <a:r>
              <a:rPr lang="en-US" sz="2800" dirty="0" smtClean="0"/>
              <a:t>an affair</a:t>
            </a:r>
          </a:p>
          <a:p>
            <a:pPr marL="342900" indent="-342900">
              <a:buFont typeface="+mj-lt"/>
              <a:buAutoNum type="arabicParenR"/>
            </a:pPr>
            <a:r>
              <a:rPr lang="en-US" sz="2800" dirty="0" smtClean="0"/>
              <a:t>a very small unit of living matter</a:t>
            </a:r>
          </a:p>
          <a:p>
            <a:pPr marL="342900" indent="-342900">
              <a:buFont typeface="+mj-lt"/>
              <a:buAutoNum type="arabicParenR"/>
            </a:pPr>
            <a:r>
              <a:rPr lang="en-US" sz="2800" dirty="0" smtClean="0"/>
              <a:t>smooth and continuous talk by sb.</a:t>
            </a:r>
          </a:p>
          <a:p>
            <a:pPr marL="342900" indent="-342900">
              <a:buFont typeface="+mj-lt"/>
              <a:buAutoNum type="arabicParenR"/>
            </a:pPr>
            <a:r>
              <a:rPr lang="en-US" sz="2800" dirty="0" smtClean="0"/>
              <a:t>connected metal rings used for pulling or fastening things</a:t>
            </a:r>
          </a:p>
          <a:p>
            <a:pPr marL="342900" indent="-342900">
              <a:buFont typeface="+mj-lt"/>
              <a:buAutoNum type="arabicParenR"/>
            </a:pPr>
            <a:r>
              <a:rPr lang="en-US" sz="2800" dirty="0" smtClean="0"/>
              <a:t>the ability to put enthusiasm into an activity</a:t>
            </a:r>
          </a:p>
          <a:p>
            <a:pPr marL="342900" indent="-342900">
              <a:buFont typeface="+mj-lt"/>
              <a:buAutoNum type="arabicParenR"/>
            </a:pPr>
            <a:r>
              <a:rPr lang="en-US" sz="2800" dirty="0" smtClean="0"/>
              <a:t>physical substance in general, contrasted with spirit</a:t>
            </a:r>
          </a:p>
          <a:p>
            <a:pPr marL="342900" indent="-342900">
              <a:buFont typeface="+mj-lt"/>
              <a:buAutoNum type="arabicParenR"/>
            </a:pPr>
            <a:r>
              <a:rPr lang="en-US" sz="2800" dirty="0" smtClean="0"/>
              <a:t>fuel used for operating machinery</a:t>
            </a:r>
          </a:p>
          <a:p>
            <a:pPr marL="342900" indent="-342900">
              <a:buFont typeface="+mj-lt"/>
              <a:buAutoNum type="arabicParenR"/>
            </a:pPr>
            <a:r>
              <a:rPr lang="en-US" sz="2800" dirty="0" smtClean="0"/>
              <a:t>a tide coming in</a:t>
            </a:r>
            <a:endParaRPr lang="en-US" sz="2800" dirty="0"/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dirty="0" err="1" smtClean="0"/>
              <a:t>Ecosystems</a:t>
            </a:r>
            <a:r>
              <a:rPr lang="cs-CZ" dirty="0" smtClean="0"/>
              <a:t>, </a:t>
            </a:r>
            <a:r>
              <a:rPr lang="cs-CZ" dirty="0" err="1" smtClean="0"/>
              <a:t>vocabulary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280308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261266" y="188639"/>
            <a:ext cx="1696555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3200" dirty="0" smtClean="0">
                <a:solidFill>
                  <a:srgbClr val="002060"/>
                </a:solidFill>
              </a:rPr>
              <a:t>Answer</a:t>
            </a:r>
            <a:r>
              <a:rPr lang="cs-CZ" sz="3200" dirty="0" smtClean="0">
                <a:solidFill>
                  <a:srgbClr val="002060"/>
                </a:solidFill>
              </a:rPr>
              <a:t>s:</a:t>
            </a:r>
          </a:p>
        </p:txBody>
      </p:sp>
      <p:sp>
        <p:nvSpPr>
          <p:cNvPr id="5" name="TextovéPole 4"/>
          <p:cNvSpPr txBox="1"/>
          <p:nvPr/>
        </p:nvSpPr>
        <p:spPr>
          <a:xfrm>
            <a:off x="251520" y="836712"/>
            <a:ext cx="7316683" cy="594008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342900" indent="-342900">
              <a:buFont typeface="+mj-lt"/>
              <a:buAutoNum type="arabicParenR"/>
            </a:pPr>
            <a:r>
              <a:rPr lang="en-US" sz="2000" dirty="0" smtClean="0"/>
              <a:t>a group of shops owned by the same company</a:t>
            </a:r>
            <a:r>
              <a:rPr lang="cs-CZ" sz="2000" dirty="0" smtClean="0"/>
              <a:t>- </a:t>
            </a:r>
            <a:r>
              <a:rPr lang="cs-CZ" sz="2000" dirty="0" smtClean="0">
                <a:solidFill>
                  <a:srgbClr val="C00000"/>
                </a:solidFill>
              </a:rPr>
              <a:t>CHAIN</a:t>
            </a:r>
          </a:p>
          <a:p>
            <a:pPr marL="342900" indent="-342900">
              <a:buFont typeface="+mj-lt"/>
              <a:buAutoNum type="arabicParenR"/>
            </a:pPr>
            <a:endParaRPr lang="en-US" sz="2000" dirty="0" smtClean="0"/>
          </a:p>
          <a:p>
            <a:pPr marL="342900" indent="-342900">
              <a:buFont typeface="+mj-lt"/>
              <a:buAutoNum type="arabicParenR"/>
            </a:pPr>
            <a:r>
              <a:rPr lang="en-US" sz="2000" dirty="0" smtClean="0"/>
              <a:t>a very small room for prisoners</a:t>
            </a:r>
            <a:r>
              <a:rPr lang="cs-CZ" sz="2000" dirty="0" smtClean="0"/>
              <a:t>- </a:t>
            </a:r>
            <a:r>
              <a:rPr lang="cs-CZ" sz="2000" dirty="0" smtClean="0">
                <a:solidFill>
                  <a:srgbClr val="C00000"/>
                </a:solidFill>
              </a:rPr>
              <a:t>CELL</a:t>
            </a:r>
          </a:p>
          <a:p>
            <a:pPr marL="342900" indent="-342900">
              <a:buFont typeface="+mj-lt"/>
              <a:buAutoNum type="arabicParenR"/>
            </a:pPr>
            <a:endParaRPr lang="en-US" sz="2000" dirty="0" smtClean="0"/>
          </a:p>
          <a:p>
            <a:pPr marL="342900" indent="-342900">
              <a:buFont typeface="+mj-lt"/>
              <a:buAutoNum type="arabicParenR"/>
            </a:pPr>
            <a:r>
              <a:rPr lang="en-US" sz="2000" dirty="0" smtClean="0"/>
              <a:t>an affair</a:t>
            </a:r>
            <a:r>
              <a:rPr lang="cs-CZ" sz="2000" dirty="0" smtClean="0"/>
              <a:t>- </a:t>
            </a:r>
            <a:r>
              <a:rPr lang="cs-CZ" sz="2000" dirty="0" smtClean="0">
                <a:solidFill>
                  <a:srgbClr val="C00000"/>
                </a:solidFill>
              </a:rPr>
              <a:t>MATTER</a:t>
            </a:r>
          </a:p>
          <a:p>
            <a:pPr marL="342900" indent="-342900">
              <a:buFont typeface="+mj-lt"/>
              <a:buAutoNum type="arabicParenR"/>
            </a:pPr>
            <a:endParaRPr lang="en-US" sz="2000" dirty="0" smtClean="0"/>
          </a:p>
          <a:p>
            <a:pPr marL="342900" indent="-342900">
              <a:buFont typeface="+mj-lt"/>
              <a:buAutoNum type="arabicParenR"/>
            </a:pPr>
            <a:r>
              <a:rPr lang="en-US" sz="2000" dirty="0" smtClean="0"/>
              <a:t>a very small unit of living matter</a:t>
            </a:r>
            <a:r>
              <a:rPr lang="cs-CZ" sz="2000" dirty="0" smtClean="0"/>
              <a:t>- </a:t>
            </a:r>
            <a:r>
              <a:rPr lang="cs-CZ" sz="2000" dirty="0" smtClean="0">
                <a:solidFill>
                  <a:srgbClr val="C00000"/>
                </a:solidFill>
              </a:rPr>
              <a:t>CELL</a:t>
            </a:r>
          </a:p>
          <a:p>
            <a:pPr marL="342900" indent="-342900">
              <a:buFont typeface="+mj-lt"/>
              <a:buAutoNum type="arabicParenR"/>
            </a:pPr>
            <a:endParaRPr lang="en-US" sz="2000" dirty="0" smtClean="0"/>
          </a:p>
          <a:p>
            <a:pPr marL="342900" indent="-342900">
              <a:buFont typeface="+mj-lt"/>
              <a:buAutoNum type="arabicParenR"/>
            </a:pPr>
            <a:r>
              <a:rPr lang="en-US" sz="2000" dirty="0" smtClean="0"/>
              <a:t>smooth and continuous talk by sb.</a:t>
            </a:r>
            <a:r>
              <a:rPr lang="cs-CZ" sz="2000" dirty="0" smtClean="0"/>
              <a:t>- </a:t>
            </a:r>
            <a:r>
              <a:rPr lang="cs-CZ" sz="2000" dirty="0" smtClean="0">
                <a:solidFill>
                  <a:srgbClr val="C00000"/>
                </a:solidFill>
              </a:rPr>
              <a:t>FLOW</a:t>
            </a:r>
          </a:p>
          <a:p>
            <a:pPr marL="342900" indent="-342900">
              <a:buFont typeface="+mj-lt"/>
              <a:buAutoNum type="arabicParenR"/>
            </a:pPr>
            <a:endParaRPr lang="en-US" sz="2000" dirty="0" smtClean="0"/>
          </a:p>
          <a:p>
            <a:pPr marL="342900" indent="-342900">
              <a:buFont typeface="+mj-lt"/>
              <a:buAutoNum type="arabicParenR"/>
            </a:pPr>
            <a:r>
              <a:rPr lang="en-US" sz="2000" dirty="0" smtClean="0"/>
              <a:t>connected metal rings used for pulling or fastening things</a:t>
            </a:r>
            <a:r>
              <a:rPr lang="cs-CZ" sz="2000" dirty="0" smtClean="0"/>
              <a:t>- </a:t>
            </a:r>
            <a:r>
              <a:rPr lang="cs-CZ" sz="2000" dirty="0" smtClean="0">
                <a:solidFill>
                  <a:srgbClr val="C00000"/>
                </a:solidFill>
              </a:rPr>
              <a:t>CHAIN</a:t>
            </a:r>
          </a:p>
          <a:p>
            <a:pPr marL="342900" indent="-342900">
              <a:buFont typeface="+mj-lt"/>
              <a:buAutoNum type="arabicParenR"/>
            </a:pPr>
            <a:endParaRPr lang="en-US" sz="2000" dirty="0" smtClean="0"/>
          </a:p>
          <a:p>
            <a:pPr marL="342900" indent="-342900">
              <a:buFont typeface="+mj-lt"/>
              <a:buAutoNum type="arabicParenR"/>
            </a:pPr>
            <a:r>
              <a:rPr lang="en-US" sz="2000" dirty="0" smtClean="0"/>
              <a:t>the ability to put enthusiasm into an activity</a:t>
            </a:r>
            <a:r>
              <a:rPr lang="cs-CZ" sz="2000" dirty="0" smtClean="0"/>
              <a:t>- </a:t>
            </a:r>
            <a:r>
              <a:rPr lang="cs-CZ" sz="2000" dirty="0" smtClean="0">
                <a:solidFill>
                  <a:srgbClr val="C00000"/>
                </a:solidFill>
              </a:rPr>
              <a:t>ENERGY</a:t>
            </a:r>
          </a:p>
          <a:p>
            <a:pPr marL="342900" indent="-342900">
              <a:buFont typeface="+mj-lt"/>
              <a:buAutoNum type="arabicParenR"/>
            </a:pPr>
            <a:endParaRPr lang="en-US" sz="2000" dirty="0" smtClean="0"/>
          </a:p>
          <a:p>
            <a:pPr marL="342900" indent="-342900">
              <a:buFont typeface="+mj-lt"/>
              <a:buAutoNum type="arabicParenR"/>
            </a:pPr>
            <a:r>
              <a:rPr lang="en-US" sz="2000" dirty="0" smtClean="0"/>
              <a:t>physical substance in general, contrasted with spirit</a:t>
            </a:r>
            <a:r>
              <a:rPr lang="cs-CZ" sz="2000" dirty="0" smtClean="0"/>
              <a:t>- </a:t>
            </a:r>
            <a:r>
              <a:rPr lang="cs-CZ" sz="2000" dirty="0" smtClean="0">
                <a:solidFill>
                  <a:srgbClr val="C00000"/>
                </a:solidFill>
              </a:rPr>
              <a:t>MATTER</a:t>
            </a:r>
          </a:p>
          <a:p>
            <a:pPr marL="342900" indent="-342900">
              <a:buFont typeface="+mj-lt"/>
              <a:buAutoNum type="arabicParenR"/>
            </a:pPr>
            <a:endParaRPr lang="en-US" sz="2000" dirty="0" smtClean="0"/>
          </a:p>
          <a:p>
            <a:pPr marL="342900" indent="-342900">
              <a:buFont typeface="+mj-lt"/>
              <a:buAutoNum type="arabicParenR"/>
            </a:pPr>
            <a:r>
              <a:rPr lang="en-US" sz="2000" dirty="0" smtClean="0"/>
              <a:t>fuel used for operating machinery</a:t>
            </a:r>
            <a:r>
              <a:rPr lang="cs-CZ" sz="2000" dirty="0" smtClean="0"/>
              <a:t>- </a:t>
            </a:r>
            <a:r>
              <a:rPr lang="cs-CZ" sz="2000" dirty="0" smtClean="0">
                <a:solidFill>
                  <a:srgbClr val="C00000"/>
                </a:solidFill>
              </a:rPr>
              <a:t>ENERGY</a:t>
            </a:r>
          </a:p>
          <a:p>
            <a:pPr marL="342900" indent="-342900">
              <a:buFont typeface="+mj-lt"/>
              <a:buAutoNum type="arabicParenR"/>
            </a:pPr>
            <a:endParaRPr lang="en-US" sz="2000" dirty="0" smtClean="0"/>
          </a:p>
          <a:p>
            <a:pPr marL="342900" indent="-342900">
              <a:buFont typeface="+mj-lt"/>
              <a:buAutoNum type="arabicParenR"/>
            </a:pPr>
            <a:r>
              <a:rPr lang="en-US" sz="2000" dirty="0" smtClean="0"/>
              <a:t>a tide coming in</a:t>
            </a:r>
            <a:r>
              <a:rPr lang="cs-CZ" sz="2000" dirty="0" smtClean="0"/>
              <a:t>- </a:t>
            </a:r>
            <a:r>
              <a:rPr lang="cs-CZ" sz="2000" dirty="0" smtClean="0">
                <a:solidFill>
                  <a:srgbClr val="C00000"/>
                </a:solidFill>
              </a:rPr>
              <a:t>FLOW</a:t>
            </a:r>
            <a:endParaRPr lang="en-US" sz="2000" dirty="0">
              <a:solidFill>
                <a:srgbClr val="C00000"/>
              </a:solidFill>
            </a:endParaRPr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Ecosystems, vocabulary</a:t>
            </a:r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8378702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2483768" y="309826"/>
            <a:ext cx="3913892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3600" dirty="0" smtClean="0">
                <a:solidFill>
                  <a:srgbClr val="002060"/>
                </a:solidFill>
              </a:rPr>
              <a:t>Match the columns:</a:t>
            </a:r>
            <a:endParaRPr lang="en-US" sz="3600" dirty="0">
              <a:solidFill>
                <a:srgbClr val="002060"/>
              </a:solidFill>
            </a:endParaRPr>
          </a:p>
        </p:txBody>
      </p:sp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444904224"/>
              </p:ext>
            </p:extLst>
          </p:nvPr>
        </p:nvGraphicFramePr>
        <p:xfrm>
          <a:off x="1835696" y="1412776"/>
          <a:ext cx="5568280" cy="5128345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784140"/>
                <a:gridCol w="2784140"/>
              </a:tblGrid>
              <a:tr h="1025669">
                <a:tc>
                  <a:txBody>
                    <a:bodyPr/>
                    <a:lstStyle/>
                    <a:p>
                      <a:pPr algn="ctr"/>
                      <a:r>
                        <a:rPr lang="en-US" sz="2800" noProof="0" dirty="0" err="1" smtClean="0"/>
                        <a:t>faecal</a:t>
                      </a:r>
                      <a:endParaRPr lang="en-US" sz="2800" noProof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2800" noProof="0" dirty="0" smtClean="0">
                          <a:solidFill>
                            <a:srgbClr val="C00000"/>
                          </a:solidFill>
                        </a:rPr>
                        <a:t>energy</a:t>
                      </a:r>
                      <a:endParaRPr lang="en-US" sz="2800" noProof="0" dirty="0">
                        <a:solidFill>
                          <a:srgbClr val="C00000"/>
                        </a:solidFill>
                      </a:endParaRPr>
                    </a:p>
                  </a:txBody>
                  <a:tcPr/>
                </a:tc>
              </a:tr>
              <a:tr h="1025669">
                <a:tc>
                  <a:txBody>
                    <a:bodyPr/>
                    <a:lstStyle/>
                    <a:p>
                      <a:pPr algn="ctr"/>
                      <a:r>
                        <a:rPr lang="en-US" sz="2800" noProof="0" dirty="0" smtClean="0">
                          <a:solidFill>
                            <a:srgbClr val="C00000"/>
                          </a:solidFill>
                        </a:rPr>
                        <a:t>energy</a:t>
                      </a:r>
                      <a:endParaRPr lang="en-US" sz="2800" noProof="0" dirty="0">
                        <a:solidFill>
                          <a:srgbClr val="C0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2800" noProof="0" dirty="0" smtClean="0"/>
                        <a:t>respiration</a:t>
                      </a:r>
                      <a:endParaRPr lang="en-US" sz="2800" noProof="0" dirty="0"/>
                    </a:p>
                  </a:txBody>
                  <a:tcPr/>
                </a:tc>
              </a:tr>
              <a:tr h="1025669">
                <a:tc>
                  <a:txBody>
                    <a:bodyPr/>
                    <a:lstStyle/>
                    <a:p>
                      <a:pPr algn="ctr"/>
                      <a:r>
                        <a:rPr lang="en-US" sz="2800" noProof="0" smtClean="0"/>
                        <a:t>food</a:t>
                      </a:r>
                      <a:endParaRPr lang="en-US" sz="2800" noProof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2800" noProof="0" dirty="0" smtClean="0">
                          <a:solidFill>
                            <a:srgbClr val="C00000"/>
                          </a:solidFill>
                        </a:rPr>
                        <a:t>matter</a:t>
                      </a:r>
                      <a:endParaRPr lang="en-US" sz="2800" noProof="0" dirty="0">
                        <a:solidFill>
                          <a:srgbClr val="C00000"/>
                        </a:solidFill>
                      </a:endParaRPr>
                    </a:p>
                  </a:txBody>
                  <a:tcPr/>
                </a:tc>
              </a:tr>
              <a:tr h="1025669">
                <a:tc>
                  <a:txBody>
                    <a:bodyPr/>
                    <a:lstStyle/>
                    <a:p>
                      <a:pPr algn="ctr"/>
                      <a:r>
                        <a:rPr lang="en-US" sz="2800" noProof="0" dirty="0" smtClean="0">
                          <a:solidFill>
                            <a:srgbClr val="C00000"/>
                          </a:solidFill>
                        </a:rPr>
                        <a:t>cellular</a:t>
                      </a:r>
                      <a:endParaRPr lang="en-US" sz="2800" noProof="0" dirty="0">
                        <a:solidFill>
                          <a:srgbClr val="C0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2800" noProof="0" dirty="0" smtClean="0">
                          <a:solidFill>
                            <a:srgbClr val="C00000"/>
                          </a:solidFill>
                        </a:rPr>
                        <a:t>chain</a:t>
                      </a:r>
                      <a:endParaRPr lang="en-US" sz="2800" noProof="0" dirty="0">
                        <a:solidFill>
                          <a:srgbClr val="C00000"/>
                        </a:solidFill>
                      </a:endParaRPr>
                    </a:p>
                  </a:txBody>
                  <a:tcPr/>
                </a:tc>
              </a:tr>
              <a:tr h="1025669">
                <a:tc>
                  <a:txBody>
                    <a:bodyPr/>
                    <a:lstStyle/>
                    <a:p>
                      <a:pPr algn="ctr"/>
                      <a:r>
                        <a:rPr lang="en-US" sz="2800" noProof="0" smtClean="0"/>
                        <a:t>loss of</a:t>
                      </a:r>
                      <a:endParaRPr lang="en-US" sz="2800" noProof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2800" noProof="0" dirty="0" smtClean="0">
                          <a:solidFill>
                            <a:srgbClr val="C00000"/>
                          </a:solidFill>
                        </a:rPr>
                        <a:t>flow</a:t>
                      </a:r>
                      <a:endParaRPr lang="en-US" sz="2800" noProof="0" dirty="0">
                        <a:solidFill>
                          <a:srgbClr val="C00000"/>
                        </a:solidFill>
                      </a:endParaRPr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Ecosystems, vocabulary</a:t>
            </a:r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6414066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323528" y="426150"/>
            <a:ext cx="4110228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1600" dirty="0" smtClean="0">
                <a:solidFill>
                  <a:srgbClr val="002060"/>
                </a:solidFill>
              </a:rPr>
              <a:t>Match the columns, write suitable collocations</a:t>
            </a:r>
            <a:r>
              <a:rPr lang="cs-CZ" sz="1600" dirty="0" smtClean="0">
                <a:solidFill>
                  <a:srgbClr val="002060"/>
                </a:solidFill>
              </a:rPr>
              <a:t>:</a:t>
            </a:r>
            <a:endParaRPr lang="en-US" sz="1600" dirty="0">
              <a:solidFill>
                <a:srgbClr val="002060"/>
              </a:solidFill>
            </a:endParaRPr>
          </a:p>
        </p:txBody>
      </p:sp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54122413"/>
              </p:ext>
            </p:extLst>
          </p:nvPr>
        </p:nvGraphicFramePr>
        <p:xfrm>
          <a:off x="318674" y="980728"/>
          <a:ext cx="3960441" cy="2952329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936104"/>
                <a:gridCol w="1152128"/>
                <a:gridCol w="1872209"/>
              </a:tblGrid>
              <a:tr h="536007">
                <a:tc>
                  <a:txBody>
                    <a:bodyPr/>
                    <a:lstStyle/>
                    <a:p>
                      <a:pPr algn="ctr"/>
                      <a:r>
                        <a:rPr lang="en-US" sz="1600" noProof="0" dirty="0" err="1" smtClean="0">
                          <a:solidFill>
                            <a:schemeClr val="tx1"/>
                          </a:solidFill>
                        </a:rPr>
                        <a:t>faecal</a:t>
                      </a:r>
                      <a:endParaRPr lang="en-US" sz="1600" noProof="0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600" noProof="0" dirty="0" smtClean="0">
                          <a:solidFill>
                            <a:schemeClr val="tx1"/>
                          </a:solidFill>
                        </a:rPr>
                        <a:t>energy</a:t>
                      </a:r>
                      <a:endParaRPr lang="en-US" sz="1600" noProof="0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en-US" sz="1600" noProof="0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</a:tr>
              <a:tr h="808301">
                <a:tc>
                  <a:txBody>
                    <a:bodyPr/>
                    <a:lstStyle/>
                    <a:p>
                      <a:pPr algn="ctr"/>
                      <a:r>
                        <a:rPr lang="en-US" sz="1600" noProof="0" dirty="0" smtClean="0">
                          <a:solidFill>
                            <a:schemeClr val="tx1"/>
                          </a:solidFill>
                        </a:rPr>
                        <a:t>energy</a:t>
                      </a:r>
                      <a:endParaRPr lang="en-US" sz="1600" noProof="0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600" noProof="0" dirty="0" smtClean="0">
                          <a:solidFill>
                            <a:schemeClr val="tx1"/>
                          </a:solidFill>
                        </a:rPr>
                        <a:t>respiration</a:t>
                      </a:r>
                      <a:endParaRPr lang="en-US" sz="1600" noProof="0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en-US" sz="1600" noProof="0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</a:tr>
              <a:tr h="536007">
                <a:tc>
                  <a:txBody>
                    <a:bodyPr/>
                    <a:lstStyle/>
                    <a:p>
                      <a:pPr algn="ctr"/>
                      <a:r>
                        <a:rPr lang="en-US" sz="1600" noProof="0" smtClean="0">
                          <a:solidFill>
                            <a:schemeClr val="tx1"/>
                          </a:solidFill>
                        </a:rPr>
                        <a:t>food</a:t>
                      </a:r>
                      <a:endParaRPr lang="en-US" sz="1600" noProof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600" noProof="0" dirty="0" smtClean="0">
                          <a:solidFill>
                            <a:schemeClr val="tx1"/>
                          </a:solidFill>
                        </a:rPr>
                        <a:t>matter</a:t>
                      </a:r>
                      <a:endParaRPr lang="en-US" sz="1600" noProof="0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en-US" sz="1600" noProof="0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</a:tr>
              <a:tr h="536007">
                <a:tc>
                  <a:txBody>
                    <a:bodyPr/>
                    <a:lstStyle/>
                    <a:p>
                      <a:pPr algn="ctr"/>
                      <a:r>
                        <a:rPr lang="en-US" sz="1600" noProof="0" dirty="0" smtClean="0">
                          <a:solidFill>
                            <a:schemeClr val="tx1"/>
                          </a:solidFill>
                        </a:rPr>
                        <a:t>cellular</a:t>
                      </a:r>
                      <a:endParaRPr lang="en-US" sz="1600" noProof="0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600" noProof="0" dirty="0" smtClean="0">
                          <a:solidFill>
                            <a:schemeClr val="tx1"/>
                          </a:solidFill>
                        </a:rPr>
                        <a:t>chain</a:t>
                      </a:r>
                      <a:endParaRPr lang="en-US" sz="1600" noProof="0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en-US" sz="1600" noProof="0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</a:tr>
              <a:tr h="536007">
                <a:tc>
                  <a:txBody>
                    <a:bodyPr/>
                    <a:lstStyle/>
                    <a:p>
                      <a:pPr algn="ctr"/>
                      <a:r>
                        <a:rPr lang="en-US" sz="1600" noProof="0" smtClean="0">
                          <a:solidFill>
                            <a:schemeClr val="tx1"/>
                          </a:solidFill>
                        </a:rPr>
                        <a:t>loss of</a:t>
                      </a:r>
                      <a:endParaRPr lang="en-US" sz="1600" noProof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600" noProof="0" dirty="0" smtClean="0">
                          <a:solidFill>
                            <a:schemeClr val="tx1"/>
                          </a:solidFill>
                        </a:rPr>
                        <a:t>flow</a:t>
                      </a:r>
                      <a:endParaRPr lang="en-US" sz="1600" noProof="0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en-US" sz="1600" noProof="0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2" name="TextovéPole 1"/>
          <p:cNvSpPr txBox="1"/>
          <p:nvPr/>
        </p:nvSpPr>
        <p:spPr>
          <a:xfrm>
            <a:off x="2771800" y="4199963"/>
            <a:ext cx="5473743" cy="255454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342900" indent="-342900">
              <a:buFont typeface="+mj-lt"/>
              <a:buAutoNum type="alphaLcParenR"/>
            </a:pPr>
            <a:r>
              <a:rPr lang="en-US" sz="1600" dirty="0"/>
              <a:t>………. ………. are linked together in food webs.</a:t>
            </a:r>
          </a:p>
          <a:p>
            <a:pPr marL="342900" indent="-342900">
              <a:buFont typeface="+mj-lt"/>
              <a:buAutoNum type="alphaLcParenR"/>
            </a:pPr>
            <a:endParaRPr lang="en-US" sz="1600" dirty="0"/>
          </a:p>
          <a:p>
            <a:pPr marL="342900" indent="-342900">
              <a:buFont typeface="+mj-lt"/>
              <a:buAutoNum type="alphaLcParenR"/>
            </a:pPr>
            <a:r>
              <a:rPr lang="en-US" sz="1600" dirty="0"/>
              <a:t>ATP is produced during ………. ………. .</a:t>
            </a:r>
          </a:p>
          <a:p>
            <a:pPr marL="342900" indent="-342900">
              <a:buFont typeface="+mj-lt"/>
              <a:buAutoNum type="alphaLcParenR"/>
            </a:pPr>
            <a:endParaRPr lang="en-US" sz="1600" dirty="0"/>
          </a:p>
          <a:p>
            <a:pPr marL="342900" indent="-342900">
              <a:buFont typeface="+mj-lt"/>
              <a:buAutoNum type="alphaLcParenR"/>
            </a:pPr>
            <a:r>
              <a:rPr lang="en-US" sz="1600" dirty="0"/>
              <a:t>Matter cycles and ………. ………. through ecosystem.</a:t>
            </a:r>
          </a:p>
          <a:p>
            <a:pPr marL="342900" indent="-342900">
              <a:buFont typeface="+mj-lt"/>
              <a:buAutoNum type="alphaLcParenR"/>
            </a:pPr>
            <a:endParaRPr lang="en-US" sz="1600" dirty="0"/>
          </a:p>
          <a:p>
            <a:pPr marL="342900" indent="-342900">
              <a:buFont typeface="+mj-lt"/>
              <a:buAutoNum type="alphaLcParenR"/>
            </a:pPr>
            <a:r>
              <a:rPr lang="en-US" sz="1600" dirty="0"/>
              <a:t>There is ………. ………. with each transfer in food chain.</a:t>
            </a:r>
          </a:p>
          <a:p>
            <a:pPr marL="342900" indent="-342900">
              <a:buFont typeface="+mj-lt"/>
              <a:buAutoNum type="alphaLcParenR"/>
            </a:pPr>
            <a:endParaRPr lang="en-US" sz="1600" dirty="0"/>
          </a:p>
          <a:p>
            <a:pPr marL="342900" indent="-342900">
              <a:buFont typeface="+mj-lt"/>
              <a:buAutoNum type="alphaLcParenR"/>
            </a:pPr>
            <a:r>
              <a:rPr lang="en-US" sz="1600" dirty="0"/>
              <a:t>Prokaryotes and Fungi are able to decompose ………. ………. .</a:t>
            </a:r>
          </a:p>
          <a:p>
            <a:endParaRPr lang="en-US" sz="16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323528" y="4210991"/>
            <a:ext cx="2223750" cy="61555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1600" dirty="0">
                <a:solidFill>
                  <a:srgbClr val="002060"/>
                </a:solidFill>
              </a:rPr>
              <a:t>Fill in the missing words:</a:t>
            </a:r>
          </a:p>
          <a:p>
            <a:endParaRPr lang="en-US" dirty="0"/>
          </a:p>
        </p:txBody>
      </p:sp>
      <p:sp>
        <p:nvSpPr>
          <p:cNvPr id="7" name="TextovéPole 6"/>
          <p:cNvSpPr txBox="1"/>
          <p:nvPr/>
        </p:nvSpPr>
        <p:spPr>
          <a:xfrm>
            <a:off x="4313994" y="63239"/>
            <a:ext cx="120238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 smtClean="0"/>
              <a:t>Worksheet</a:t>
            </a:r>
            <a:endParaRPr lang="en-US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>
          <a:xfrm>
            <a:off x="3131840" y="6430857"/>
            <a:ext cx="2895600" cy="365125"/>
          </a:xfrm>
        </p:spPr>
        <p:txBody>
          <a:bodyPr/>
          <a:lstStyle/>
          <a:p>
            <a:r>
              <a:rPr lang="cs-CZ" dirty="0" err="1" smtClean="0"/>
              <a:t>Ecosystems</a:t>
            </a:r>
            <a:r>
              <a:rPr lang="cs-CZ" dirty="0" smtClean="0"/>
              <a:t>, </a:t>
            </a:r>
            <a:r>
              <a:rPr lang="cs-CZ" dirty="0" err="1" smtClean="0"/>
              <a:t>vocabulary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70370115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3635896" y="260648"/>
            <a:ext cx="1885709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3600" dirty="0" smtClean="0">
                <a:solidFill>
                  <a:srgbClr val="002060"/>
                </a:solidFill>
              </a:rPr>
              <a:t>Answers:</a:t>
            </a:r>
            <a:endParaRPr lang="en-US" sz="3600" dirty="0">
              <a:solidFill>
                <a:srgbClr val="002060"/>
              </a:solidFill>
            </a:endParaRPr>
          </a:p>
        </p:txBody>
      </p:sp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850586678"/>
              </p:ext>
            </p:extLst>
          </p:nvPr>
        </p:nvGraphicFramePr>
        <p:xfrm>
          <a:off x="1794610" y="1268760"/>
          <a:ext cx="5568280" cy="5128345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784140"/>
                <a:gridCol w="2784140"/>
              </a:tblGrid>
              <a:tr h="1025669">
                <a:tc>
                  <a:txBody>
                    <a:bodyPr/>
                    <a:lstStyle/>
                    <a:p>
                      <a:pPr algn="ctr"/>
                      <a:r>
                        <a:rPr lang="en-US" sz="2800" noProof="0" smtClean="0"/>
                        <a:t>faecal</a:t>
                      </a:r>
                      <a:endParaRPr lang="en-US" sz="2800" noProof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2800" noProof="0" smtClean="0">
                          <a:solidFill>
                            <a:srgbClr val="C00000"/>
                          </a:solidFill>
                        </a:rPr>
                        <a:t>matter</a:t>
                      </a:r>
                      <a:endParaRPr lang="en-US" sz="2800" noProof="0">
                        <a:solidFill>
                          <a:srgbClr val="C00000"/>
                        </a:solidFill>
                      </a:endParaRPr>
                    </a:p>
                  </a:txBody>
                  <a:tcPr/>
                </a:tc>
              </a:tr>
              <a:tr h="1025669">
                <a:tc>
                  <a:txBody>
                    <a:bodyPr/>
                    <a:lstStyle/>
                    <a:p>
                      <a:pPr algn="ctr"/>
                      <a:r>
                        <a:rPr lang="en-US" sz="2800" noProof="0" smtClean="0">
                          <a:solidFill>
                            <a:schemeClr val="tx1"/>
                          </a:solidFill>
                        </a:rPr>
                        <a:t>energy</a:t>
                      </a:r>
                      <a:endParaRPr lang="en-US" sz="2800" noProof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2800" noProof="0" smtClean="0">
                          <a:solidFill>
                            <a:srgbClr val="C00000"/>
                          </a:solidFill>
                        </a:rPr>
                        <a:t>flow</a:t>
                      </a:r>
                      <a:endParaRPr lang="en-US" sz="2800" noProof="0">
                        <a:solidFill>
                          <a:srgbClr val="C00000"/>
                        </a:solidFill>
                      </a:endParaRPr>
                    </a:p>
                  </a:txBody>
                  <a:tcPr/>
                </a:tc>
              </a:tr>
              <a:tr h="1025669">
                <a:tc>
                  <a:txBody>
                    <a:bodyPr/>
                    <a:lstStyle/>
                    <a:p>
                      <a:pPr algn="ctr"/>
                      <a:r>
                        <a:rPr lang="en-US" sz="2800" noProof="0" smtClean="0"/>
                        <a:t>food</a:t>
                      </a:r>
                      <a:endParaRPr lang="en-US" sz="2800" noProof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2800" noProof="0" smtClean="0">
                          <a:solidFill>
                            <a:srgbClr val="C00000"/>
                          </a:solidFill>
                        </a:rPr>
                        <a:t>chain</a:t>
                      </a:r>
                      <a:endParaRPr lang="en-US" sz="2800" noProof="0">
                        <a:solidFill>
                          <a:srgbClr val="C00000"/>
                        </a:solidFill>
                      </a:endParaRPr>
                    </a:p>
                  </a:txBody>
                  <a:tcPr/>
                </a:tc>
              </a:tr>
              <a:tr h="1025669">
                <a:tc>
                  <a:txBody>
                    <a:bodyPr/>
                    <a:lstStyle/>
                    <a:p>
                      <a:pPr algn="ctr"/>
                      <a:r>
                        <a:rPr lang="en-US" sz="2800" noProof="0" smtClean="0">
                          <a:solidFill>
                            <a:srgbClr val="C00000"/>
                          </a:solidFill>
                        </a:rPr>
                        <a:t>cellular</a:t>
                      </a:r>
                      <a:endParaRPr lang="en-US" sz="2800" noProof="0">
                        <a:solidFill>
                          <a:srgbClr val="C0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2800" noProof="0" smtClean="0">
                          <a:solidFill>
                            <a:schemeClr val="tx1"/>
                          </a:solidFill>
                        </a:rPr>
                        <a:t>respiration</a:t>
                      </a:r>
                      <a:endParaRPr lang="en-US" sz="2800" noProof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</a:tr>
              <a:tr h="1025669">
                <a:tc>
                  <a:txBody>
                    <a:bodyPr/>
                    <a:lstStyle/>
                    <a:p>
                      <a:pPr algn="ctr"/>
                      <a:r>
                        <a:rPr lang="en-US" sz="2800" noProof="0" smtClean="0"/>
                        <a:t>loss of</a:t>
                      </a:r>
                      <a:endParaRPr lang="en-US" sz="2800" noProof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2800" noProof="0" dirty="0" smtClean="0">
                          <a:solidFill>
                            <a:srgbClr val="C00000"/>
                          </a:solidFill>
                        </a:rPr>
                        <a:t>energy</a:t>
                      </a:r>
                      <a:endParaRPr lang="en-US" sz="2800" noProof="0" dirty="0">
                        <a:solidFill>
                          <a:srgbClr val="C00000"/>
                        </a:solidFill>
                      </a:endParaRPr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Ecosystems, vocabulary</a:t>
            </a:r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8468353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160441" y="1398196"/>
            <a:ext cx="8737457" cy="286232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571500" indent="-571500" algn="ctr">
              <a:buFont typeface="Wingdings" pitchFamily="2" charset="2"/>
              <a:buChar char="v"/>
            </a:pPr>
            <a:r>
              <a:rPr lang="en-US" sz="3600" dirty="0" smtClean="0">
                <a:solidFill>
                  <a:srgbClr val="002060"/>
                </a:solidFill>
              </a:rPr>
              <a:t>Draw small pictures that express meaning</a:t>
            </a:r>
            <a:r>
              <a:rPr lang="cs-CZ" sz="3600" dirty="0" smtClean="0">
                <a:solidFill>
                  <a:srgbClr val="002060"/>
                </a:solidFill>
              </a:rPr>
              <a:t>s</a:t>
            </a:r>
            <a:endParaRPr lang="en-US" sz="3600" dirty="0" smtClean="0">
              <a:solidFill>
                <a:srgbClr val="002060"/>
              </a:solidFill>
            </a:endParaRPr>
          </a:p>
          <a:p>
            <a:pPr algn="ctr"/>
            <a:r>
              <a:rPr lang="en-US" sz="3600" dirty="0" smtClean="0">
                <a:solidFill>
                  <a:srgbClr val="002060"/>
                </a:solidFill>
              </a:rPr>
              <a:t> of the collocations.</a:t>
            </a:r>
            <a:endParaRPr lang="cs-CZ" sz="3600" dirty="0" smtClean="0">
              <a:solidFill>
                <a:srgbClr val="002060"/>
              </a:solidFill>
            </a:endParaRPr>
          </a:p>
          <a:p>
            <a:pPr algn="ctr"/>
            <a:endParaRPr lang="cs-CZ" sz="3600" dirty="0" smtClean="0">
              <a:solidFill>
                <a:srgbClr val="002060"/>
              </a:solidFill>
            </a:endParaRPr>
          </a:p>
          <a:p>
            <a:pPr algn="ctr"/>
            <a:endParaRPr lang="en-US" sz="3600" dirty="0" smtClean="0">
              <a:solidFill>
                <a:srgbClr val="002060"/>
              </a:solidFill>
            </a:endParaRPr>
          </a:p>
          <a:p>
            <a:pPr marL="571500" indent="-571500" algn="ctr">
              <a:buFont typeface="Wingdings" pitchFamily="2" charset="2"/>
              <a:buChar char="v"/>
            </a:pPr>
            <a:r>
              <a:rPr lang="en-US" sz="3600" dirty="0" smtClean="0">
                <a:solidFill>
                  <a:srgbClr val="002060"/>
                </a:solidFill>
              </a:rPr>
              <a:t>Explain your ideas.</a:t>
            </a:r>
            <a:endParaRPr lang="en-US" sz="3600" dirty="0">
              <a:solidFill>
                <a:srgbClr val="002060"/>
              </a:solidFill>
            </a:endParaRPr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Ecosystems, vocabulary</a:t>
            </a:r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54540554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1704132" y="548680"/>
            <a:ext cx="5284908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4000" dirty="0" smtClean="0">
                <a:solidFill>
                  <a:srgbClr val="002060"/>
                </a:solidFill>
              </a:rPr>
              <a:t>Fill in the missing words:</a:t>
            </a:r>
            <a:endParaRPr lang="en-US" sz="4000" dirty="0">
              <a:solidFill>
                <a:srgbClr val="00206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0" y="1988840"/>
            <a:ext cx="9143999" cy="39703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+mj-lt"/>
              <a:buAutoNum type="alphaLcParenR"/>
            </a:pPr>
            <a:r>
              <a:rPr lang="en-US" sz="2800" dirty="0" smtClean="0"/>
              <a:t>………. ………. are linked together in food webs.</a:t>
            </a:r>
          </a:p>
          <a:p>
            <a:pPr marL="342900" indent="-342900">
              <a:buFont typeface="+mj-lt"/>
              <a:buAutoNum type="alphaLcParenR"/>
            </a:pPr>
            <a:endParaRPr lang="en-US" sz="2800" dirty="0" smtClean="0"/>
          </a:p>
          <a:p>
            <a:pPr marL="342900" indent="-342900">
              <a:buFont typeface="+mj-lt"/>
              <a:buAutoNum type="alphaLcParenR"/>
            </a:pPr>
            <a:r>
              <a:rPr lang="en-US" sz="2800" dirty="0" smtClean="0"/>
              <a:t>ATP is produced during ………. ………. .</a:t>
            </a:r>
          </a:p>
          <a:p>
            <a:pPr marL="342900" indent="-342900">
              <a:buFont typeface="+mj-lt"/>
              <a:buAutoNum type="alphaLcParenR"/>
            </a:pPr>
            <a:endParaRPr lang="en-US" sz="2800" dirty="0" smtClean="0"/>
          </a:p>
          <a:p>
            <a:pPr marL="342900" indent="-342900">
              <a:buFont typeface="+mj-lt"/>
              <a:buAutoNum type="alphaLcParenR"/>
            </a:pPr>
            <a:r>
              <a:rPr lang="en-US" sz="2800" dirty="0" smtClean="0"/>
              <a:t>Matter cycles and ………. ………. through ecosystem.</a:t>
            </a:r>
          </a:p>
          <a:p>
            <a:pPr marL="342900" indent="-342900">
              <a:buFont typeface="+mj-lt"/>
              <a:buAutoNum type="alphaLcParenR"/>
            </a:pPr>
            <a:endParaRPr lang="en-US" sz="2800" dirty="0" smtClean="0"/>
          </a:p>
          <a:p>
            <a:pPr marL="342900" indent="-342900">
              <a:buFont typeface="+mj-lt"/>
              <a:buAutoNum type="alphaLcParenR"/>
            </a:pPr>
            <a:r>
              <a:rPr lang="en-US" sz="2800" dirty="0" smtClean="0"/>
              <a:t>There is ………. ………. with each transfer in food chain.</a:t>
            </a:r>
          </a:p>
          <a:p>
            <a:pPr marL="342900" indent="-342900">
              <a:buFont typeface="+mj-lt"/>
              <a:buAutoNum type="alphaLcParenR"/>
            </a:pPr>
            <a:endParaRPr lang="en-US" sz="2800" dirty="0" smtClean="0"/>
          </a:p>
          <a:p>
            <a:pPr marL="342900" indent="-342900">
              <a:buFont typeface="+mj-lt"/>
              <a:buAutoNum type="alphaLcParenR"/>
            </a:pPr>
            <a:r>
              <a:rPr lang="en-US" sz="2800" dirty="0" smtClean="0"/>
              <a:t>Prokaryotes and Fungi are able to decompose ………. ………. .</a:t>
            </a:r>
            <a:endParaRPr lang="en-US" sz="2800" dirty="0"/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Ecosystems, vocabulary</a:t>
            </a:r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72841204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107504" y="332656"/>
            <a:ext cx="2074863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4000" dirty="0" smtClean="0">
                <a:solidFill>
                  <a:srgbClr val="002060"/>
                </a:solidFill>
              </a:rPr>
              <a:t>Answers:</a:t>
            </a:r>
            <a:endParaRPr lang="en-US" sz="4000" dirty="0">
              <a:solidFill>
                <a:srgbClr val="00206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107504" y="1700808"/>
            <a:ext cx="9143999" cy="440120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+mj-lt"/>
              <a:buAutoNum type="alphaLcParenR"/>
            </a:pPr>
            <a:r>
              <a:rPr lang="en-US" sz="2800" dirty="0" smtClean="0">
                <a:solidFill>
                  <a:srgbClr val="C00000"/>
                </a:solidFill>
              </a:rPr>
              <a:t>Food chains </a:t>
            </a:r>
            <a:r>
              <a:rPr lang="en-US" sz="2800" dirty="0" smtClean="0"/>
              <a:t>are linked together in food webs.</a:t>
            </a:r>
          </a:p>
          <a:p>
            <a:pPr marL="342900" indent="-342900">
              <a:buFont typeface="+mj-lt"/>
              <a:buAutoNum type="alphaLcParenR"/>
            </a:pPr>
            <a:endParaRPr lang="en-US" sz="2800" dirty="0" smtClean="0"/>
          </a:p>
          <a:p>
            <a:pPr marL="342900" indent="-342900">
              <a:buFont typeface="+mj-lt"/>
              <a:buAutoNum type="alphaLcParenR"/>
            </a:pPr>
            <a:r>
              <a:rPr lang="en-US" sz="2800" dirty="0" smtClean="0"/>
              <a:t>ATP is produced during </a:t>
            </a:r>
            <a:r>
              <a:rPr lang="en-US" sz="2800" dirty="0" smtClean="0">
                <a:solidFill>
                  <a:srgbClr val="C00000"/>
                </a:solidFill>
              </a:rPr>
              <a:t>cellular respiration </a:t>
            </a:r>
            <a:r>
              <a:rPr lang="en-US" sz="2800" dirty="0" smtClean="0"/>
              <a:t>.</a:t>
            </a:r>
          </a:p>
          <a:p>
            <a:pPr marL="342900" indent="-342900">
              <a:buFont typeface="+mj-lt"/>
              <a:buAutoNum type="alphaLcParenR"/>
            </a:pPr>
            <a:endParaRPr lang="en-US" sz="2800" dirty="0" smtClean="0"/>
          </a:p>
          <a:p>
            <a:pPr marL="342900" indent="-342900">
              <a:buFont typeface="+mj-lt"/>
              <a:buAutoNum type="alphaLcParenR"/>
            </a:pPr>
            <a:r>
              <a:rPr lang="en-US" sz="2800" dirty="0" smtClean="0"/>
              <a:t>Matter cycles and </a:t>
            </a:r>
            <a:r>
              <a:rPr lang="en-US" sz="2800" dirty="0" smtClean="0">
                <a:solidFill>
                  <a:srgbClr val="C00000"/>
                </a:solidFill>
              </a:rPr>
              <a:t>energy flows </a:t>
            </a:r>
            <a:r>
              <a:rPr lang="en-US" sz="2800" dirty="0" smtClean="0"/>
              <a:t>through ecosystem.</a:t>
            </a:r>
          </a:p>
          <a:p>
            <a:pPr marL="342900" indent="-342900">
              <a:buFont typeface="+mj-lt"/>
              <a:buAutoNum type="alphaLcParenR"/>
            </a:pPr>
            <a:endParaRPr lang="en-US" sz="2800" dirty="0" smtClean="0"/>
          </a:p>
          <a:p>
            <a:pPr marL="342900" indent="-342900">
              <a:buFont typeface="+mj-lt"/>
              <a:buAutoNum type="alphaLcParenR"/>
            </a:pPr>
            <a:r>
              <a:rPr lang="en-US" sz="2800" dirty="0" smtClean="0"/>
              <a:t>There is </a:t>
            </a:r>
            <a:r>
              <a:rPr lang="en-US" sz="2800" dirty="0" smtClean="0">
                <a:solidFill>
                  <a:srgbClr val="C00000"/>
                </a:solidFill>
              </a:rPr>
              <a:t>loss of energy </a:t>
            </a:r>
            <a:r>
              <a:rPr lang="en-US" sz="2800" dirty="0" smtClean="0"/>
              <a:t>with each transfer in food chain.</a:t>
            </a:r>
          </a:p>
          <a:p>
            <a:pPr marL="342900" indent="-342900">
              <a:buFont typeface="+mj-lt"/>
              <a:buAutoNum type="alphaLcParenR"/>
            </a:pPr>
            <a:endParaRPr lang="en-US" sz="2800" dirty="0" smtClean="0"/>
          </a:p>
          <a:p>
            <a:pPr marL="342900" indent="-342900">
              <a:buFont typeface="+mj-lt"/>
              <a:buAutoNum type="alphaLcParenR"/>
            </a:pPr>
            <a:r>
              <a:rPr lang="en-US" sz="2800" dirty="0" smtClean="0"/>
              <a:t>Prokaryotes and Fungi are able to decompose </a:t>
            </a:r>
            <a:r>
              <a:rPr lang="en-US" sz="2800" dirty="0" err="1" smtClean="0">
                <a:solidFill>
                  <a:srgbClr val="C00000"/>
                </a:solidFill>
              </a:rPr>
              <a:t>faecal</a:t>
            </a:r>
            <a:r>
              <a:rPr lang="en-US" sz="2800" dirty="0" smtClean="0">
                <a:solidFill>
                  <a:srgbClr val="C00000"/>
                </a:solidFill>
              </a:rPr>
              <a:t> matter</a:t>
            </a:r>
            <a:r>
              <a:rPr lang="en-US" sz="2800" dirty="0" smtClean="0"/>
              <a:t>.</a:t>
            </a:r>
            <a:endParaRPr lang="en-US" sz="2800" dirty="0"/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Ecosystems, vocabulary</a:t>
            </a:r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4387127"/>
      </p:ext>
    </p:extLst>
  </p:cSld>
  <p:clrMapOvr>
    <a:masterClrMapping/>
  </p:clrMapOvr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</TotalTime>
  <Words>583</Words>
  <Application>Microsoft Office PowerPoint</Application>
  <PresentationFormat>Předvádění na obrazovce (4:3)</PresentationFormat>
  <Paragraphs>147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Motiv systému Office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ucitel</dc:creator>
  <cp:lastModifiedBy>ucitel</cp:lastModifiedBy>
  <cp:revision>1</cp:revision>
  <dcterms:created xsi:type="dcterms:W3CDTF">2013-09-25T12:43:58Z</dcterms:created>
  <dcterms:modified xsi:type="dcterms:W3CDTF">2013-09-25T12:45:06Z</dcterms:modified>
</cp:coreProperties>
</file>