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094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307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863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02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84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98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983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823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349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041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16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9DC91B-DF0C-48CC-ADFB-37299A8EB49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E5B5D-E96E-440E-BA5C-6B235F8380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47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7259224"/>
              </p:ext>
            </p:extLst>
          </p:nvPr>
        </p:nvGraphicFramePr>
        <p:xfrm>
          <a:off x="2021937" y="1319701"/>
          <a:ext cx="4679199" cy="503022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3660"/>
                <a:gridCol w="2945539"/>
              </a:tblGrid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CZ.1.07/1.5.00/34.0950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Kódování materiálu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vy_32_INOVACE_bio_evo10 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materiálu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Evo10_Ecosystems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Gymnázium Kladno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Mgr. Veronika Nedvědová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644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Výklad objasňující základní principy fungování ekosystémů. Podklady umožňují práci na principu CLIL výuky biologie v anglickém jazyce.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BIO- biologie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Environmentální výchova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Ekosystém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525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Očekávané výstupy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Osvojení si principů fungování ekosystémů. Důraz je kladen na aktivitu žáků, formulaci názorů a zaujímání postojů. Základním principem je stimulace komunikace v rámci tématu.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762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Klíčová slova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Ekosystém, tok energie, koloběh prvků.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Druh učebního materiálu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Výklad s kontrolními otázkami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3. a 4. 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Cílová skupina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vyšší stupeň osmiletého gymnázia, čtyřleté gymnázium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Ověřeno</a:t>
                      </a:r>
                      <a:endParaRPr lang="en-US" sz="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ea typeface="Times New Roman"/>
                          <a:cs typeface="Times New Roman,Bold"/>
                        </a:rPr>
                        <a:t>18.9.2013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443129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Použitá literatura: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→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J.B.Reece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kol.: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Campbell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Biology,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Pearson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Ninth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Edition,2O11. </a:t>
                      </a:r>
                      <a:endParaRPr lang="en-US" sz="8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                            →Hájková J. a kol.: Slovník ekologie a životního prostředí, Fontána a Živá </a:t>
                      </a:r>
                      <a:endParaRPr lang="en-US" sz="8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                                Planeta, 1998.</a:t>
                      </a:r>
                      <a:endParaRPr lang="en-US" sz="8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                            →Oxford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Advanced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Learner’s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Dictionary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of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Current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English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Oxford </a:t>
                      </a:r>
                      <a:endParaRPr lang="en-US" sz="8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                               University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Press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Fifth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Edition</a:t>
                      </a:r>
                      <a:r>
                        <a:rPr lang="cs-CZ" sz="8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1995.</a:t>
                      </a:r>
                      <a:endParaRPr lang="en-US" sz="8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Fotografie se svolením Vít Homér.</a:t>
                      </a:r>
                      <a:endParaRPr lang="en-US" sz="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Ostatní materiály z vlastních zdrojů.         </a:t>
                      </a:r>
                      <a:endParaRPr lang="en-US" sz="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5541" y="0"/>
            <a:ext cx="4158567" cy="90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A9A57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2F2B2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FDCB7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045541" y="90872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err="1" smtClean="0">
                <a:latin typeface="Cambria" pitchFamily="18" charset="0"/>
              </a:rPr>
              <a:t>Ecosystems</a:t>
            </a:r>
            <a:r>
              <a:rPr lang="cs-CZ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2950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7148" y="481026"/>
            <a:ext cx="19218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accent3"/>
                </a:solidFill>
              </a:rPr>
              <a:t>Ecosystem</a:t>
            </a:r>
            <a:endParaRPr lang="en-US" sz="3200" dirty="0">
              <a:solidFill>
                <a:schemeClr val="accent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27972" y="1484784"/>
            <a:ext cx="714022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…</a:t>
            </a:r>
            <a:r>
              <a:rPr lang="en-US" sz="2800" dirty="0" smtClean="0"/>
              <a:t>the sum of all the organisms</a:t>
            </a:r>
            <a:endParaRPr lang="cs-CZ" sz="2800" dirty="0" smtClean="0"/>
          </a:p>
          <a:p>
            <a:pPr algn="ctr"/>
            <a:r>
              <a:rPr lang="en-US" sz="2800" dirty="0" smtClean="0"/>
              <a:t> living in a given area</a:t>
            </a:r>
            <a:endParaRPr lang="cs-CZ" sz="2800" dirty="0" smtClean="0"/>
          </a:p>
          <a:p>
            <a:pPr algn="ctr"/>
            <a:r>
              <a:rPr lang="en-US" sz="2800" dirty="0" smtClean="0"/>
              <a:t> and the abiotic factors with which they interact</a:t>
            </a:r>
            <a:endParaRPr lang="en-US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3501008"/>
            <a:ext cx="771345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size</a:t>
            </a:r>
            <a:r>
              <a:rPr lang="en-US" sz="2800" dirty="0" smtClean="0"/>
              <a:t> </a:t>
            </a:r>
            <a:r>
              <a:rPr lang="en-US" sz="2800" dirty="0" smtClean="0">
                <a:solidFill>
                  <a:srgbClr val="FF0000"/>
                </a:solidFill>
              </a:rPr>
              <a:t>varies</a:t>
            </a:r>
            <a:r>
              <a:rPr lang="en-US" sz="2800" dirty="0" smtClean="0"/>
              <a:t>: space under a fallen log→ tropical forest</a:t>
            </a:r>
            <a:endParaRPr lang="cs-CZ" sz="2800" dirty="0" smtClean="0"/>
          </a:p>
          <a:p>
            <a:endParaRPr lang="en-US" sz="2800" dirty="0" smtClean="0"/>
          </a:p>
          <a:p>
            <a:r>
              <a:rPr lang="en-US" sz="2800" dirty="0" smtClean="0">
                <a:solidFill>
                  <a:srgbClr val="FF0000"/>
                </a:solidFill>
              </a:rPr>
              <a:t>dynamic</a:t>
            </a:r>
            <a:r>
              <a:rPr lang="en-US" sz="2800" dirty="0" smtClean="0"/>
              <a:t>: changing, evolving</a:t>
            </a:r>
            <a:endParaRPr lang="cs-CZ" sz="2800" dirty="0" smtClean="0"/>
          </a:p>
          <a:p>
            <a:endParaRPr lang="en-US" sz="2800" dirty="0" smtClean="0"/>
          </a:p>
          <a:p>
            <a:r>
              <a:rPr lang="en-US" sz="2800" dirty="0" smtClean="0">
                <a:solidFill>
                  <a:srgbClr val="FF0000"/>
                </a:solidFill>
              </a:rPr>
              <a:t>processes</a:t>
            </a:r>
            <a:r>
              <a:rPr lang="en-US" sz="2800" dirty="0" smtClean="0"/>
              <a:t>: chemical cycling and energy flow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</a:t>
            </a:r>
            <a:r>
              <a:rPr lang="en-US" sz="2800" dirty="0" smtClean="0"/>
              <a:t>≈ interconnected</a:t>
            </a:r>
            <a:endParaRPr lang="en-US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642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15271" y="91436"/>
            <a:ext cx="2578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accent3"/>
                </a:solidFill>
              </a:rPr>
              <a:t>Chemical cycling</a:t>
            </a:r>
            <a:endParaRPr lang="en-US" sz="2800" dirty="0">
              <a:solidFill>
                <a:schemeClr val="accent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68456" y="620687"/>
            <a:ext cx="55490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 smtClean="0"/>
              <a:t>…ecologists assign species to trophic levels</a:t>
            </a:r>
          </a:p>
          <a:p>
            <a:pPr algn="ctr"/>
            <a:r>
              <a:rPr lang="en-US" sz="2000" dirty="0" smtClean="0"/>
              <a:t> based on their main source of nutrition and energy</a:t>
            </a:r>
            <a:endParaRPr lang="en-US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43513" y="1412776"/>
            <a:ext cx="9296033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en-US" sz="2000" dirty="0" smtClean="0">
                <a:solidFill>
                  <a:srgbClr val="C00000"/>
                </a:solidFill>
              </a:rPr>
              <a:t>Primary producers </a:t>
            </a:r>
            <a:r>
              <a:rPr lang="en-US" sz="2000" dirty="0" smtClean="0"/>
              <a:t>(</a:t>
            </a:r>
            <a:r>
              <a:rPr lang="en-US" sz="2000" i="1" dirty="0" smtClean="0"/>
              <a:t>dandelion</a:t>
            </a:r>
            <a:r>
              <a:rPr lang="en-US" sz="2000" dirty="0" smtClean="0"/>
              <a:t>)</a:t>
            </a:r>
          </a:p>
          <a:p>
            <a:r>
              <a:rPr lang="en-US" sz="2000" dirty="0" smtClean="0"/>
              <a:t>      photosynthetic organisms that produce sugars</a:t>
            </a:r>
          </a:p>
          <a:p>
            <a:r>
              <a:rPr lang="en-US" sz="2000" dirty="0" smtClean="0"/>
              <a:t>→ building material for growth</a:t>
            </a:r>
          </a:p>
          <a:p>
            <a:r>
              <a:rPr lang="en-US" sz="2000" dirty="0" smtClean="0"/>
              <a:t>→ cellular respiration, release of energy</a:t>
            </a:r>
          </a:p>
          <a:p>
            <a:pPr marL="342900" indent="-342900">
              <a:buAutoNum type="alphaUcPeriod" startAt="2"/>
            </a:pPr>
            <a:r>
              <a:rPr lang="en-US" sz="2000" dirty="0" smtClean="0">
                <a:solidFill>
                  <a:srgbClr val="C00000"/>
                </a:solidFill>
              </a:rPr>
              <a:t>Primary consumers </a:t>
            </a:r>
            <a:r>
              <a:rPr lang="en-US" sz="2000" dirty="0" smtClean="0"/>
              <a:t>(</a:t>
            </a:r>
            <a:r>
              <a:rPr lang="en-US" sz="2000" i="1" dirty="0" smtClean="0"/>
              <a:t>slug</a:t>
            </a:r>
            <a:r>
              <a:rPr lang="en-US" sz="2000" dirty="0" smtClean="0"/>
              <a:t>)</a:t>
            </a:r>
          </a:p>
          <a:p>
            <a:r>
              <a:rPr lang="en-US" sz="2000" dirty="0" smtClean="0"/>
              <a:t>       depend on primary producers</a:t>
            </a:r>
          </a:p>
          <a:p>
            <a:pPr marL="342900" indent="-342900">
              <a:buAutoNum type="alphaUcPeriod" startAt="3"/>
            </a:pPr>
            <a:r>
              <a:rPr lang="en-US" sz="2000" dirty="0" smtClean="0">
                <a:solidFill>
                  <a:srgbClr val="C00000"/>
                </a:solidFill>
              </a:rPr>
              <a:t>Secondary consumers </a:t>
            </a:r>
            <a:r>
              <a:rPr lang="en-US" sz="2000" dirty="0" smtClean="0"/>
              <a:t>(</a:t>
            </a:r>
            <a:r>
              <a:rPr lang="en-US" sz="2000" i="1" dirty="0" smtClean="0"/>
              <a:t>frog</a:t>
            </a:r>
            <a:r>
              <a:rPr lang="en-US" sz="2000" dirty="0" smtClean="0"/>
              <a:t>)</a:t>
            </a:r>
          </a:p>
          <a:p>
            <a:r>
              <a:rPr lang="en-US" sz="2000" dirty="0" smtClean="0"/>
              <a:t>       depend on primary consumers</a:t>
            </a:r>
          </a:p>
          <a:p>
            <a:pPr marL="342900" indent="-342900">
              <a:buAutoNum type="alphaUcPeriod" startAt="4"/>
            </a:pPr>
            <a:r>
              <a:rPr lang="en-US" sz="2000" dirty="0" smtClean="0">
                <a:solidFill>
                  <a:srgbClr val="C00000"/>
                </a:solidFill>
              </a:rPr>
              <a:t>Tertiary consumers </a:t>
            </a:r>
            <a:r>
              <a:rPr lang="en-US" sz="2000" dirty="0" smtClean="0"/>
              <a:t>(</a:t>
            </a:r>
            <a:r>
              <a:rPr lang="en-US" sz="2000" i="1" dirty="0" smtClean="0"/>
              <a:t>stork</a:t>
            </a:r>
            <a:r>
              <a:rPr lang="en-US" sz="2000" dirty="0" smtClean="0"/>
              <a:t>)</a:t>
            </a:r>
          </a:p>
          <a:p>
            <a:r>
              <a:rPr lang="en-US" sz="2000" dirty="0" smtClean="0"/>
              <a:t>       depend on secondary consumers</a:t>
            </a:r>
          </a:p>
          <a:p>
            <a:pPr marL="342900" indent="-342900">
              <a:buAutoNum type="alphaUcPeriod" startAt="5"/>
            </a:pPr>
            <a:r>
              <a:rPr lang="en-US" sz="2000" dirty="0" smtClean="0">
                <a:solidFill>
                  <a:srgbClr val="C00000"/>
                </a:solidFill>
              </a:rPr>
              <a:t>Decomposers</a:t>
            </a:r>
            <a:r>
              <a:rPr lang="en-US" sz="2000" dirty="0" smtClean="0"/>
              <a:t> (</a:t>
            </a:r>
            <a:r>
              <a:rPr lang="en-US" sz="2000" i="1" dirty="0" smtClean="0"/>
              <a:t>bacteria</a:t>
            </a:r>
            <a:r>
              <a:rPr lang="en-US" sz="2000" dirty="0" smtClean="0"/>
              <a:t>)</a:t>
            </a:r>
          </a:p>
          <a:p>
            <a:r>
              <a:rPr lang="en-US" sz="2000" dirty="0" smtClean="0"/>
              <a:t>      depend on DETRITUS- nonliving organic material ≈ dead organisms, fallen leaves,</a:t>
            </a:r>
          </a:p>
          <a:p>
            <a:r>
              <a:rPr lang="en-US" sz="2000" dirty="0" smtClean="0"/>
              <a:t>                                                                                                 </a:t>
            </a:r>
            <a:r>
              <a:rPr lang="en-US" sz="2000" dirty="0" err="1" smtClean="0"/>
              <a:t>faecal</a:t>
            </a:r>
            <a:r>
              <a:rPr lang="en-US" sz="2000" dirty="0" smtClean="0"/>
              <a:t> matter</a:t>
            </a:r>
          </a:p>
          <a:p>
            <a:r>
              <a:rPr lang="en-US" sz="2000" dirty="0" smtClean="0"/>
              <a:t>                                            - primary producers, primary consumers, secondary consumers,</a:t>
            </a:r>
          </a:p>
          <a:p>
            <a:r>
              <a:rPr lang="en-US" sz="2000" dirty="0" smtClean="0"/>
              <a:t>                                               tertiary producers, decomposers</a:t>
            </a:r>
          </a:p>
          <a:p>
            <a:r>
              <a:rPr lang="en-US" sz="2000" dirty="0" smtClean="0"/>
              <a:t>→ recycle </a:t>
            </a:r>
            <a:r>
              <a:rPr lang="en-US" sz="2000" b="1" dirty="0" smtClean="0"/>
              <a:t>chemical elements </a:t>
            </a:r>
            <a:r>
              <a:rPr lang="en-US" sz="2000" dirty="0" smtClean="0"/>
              <a:t>back to primary producers ≈ </a:t>
            </a:r>
            <a:r>
              <a:rPr lang="en-US" sz="2000" b="1" dirty="0" smtClean="0"/>
              <a:t>are continually recycled</a:t>
            </a:r>
          </a:p>
          <a:p>
            <a:r>
              <a:rPr lang="en-US" sz="2000" b="1" dirty="0" smtClean="0"/>
              <a:t>     within ecosystem</a:t>
            </a:r>
            <a:r>
              <a:rPr lang="en-US" sz="2000" dirty="0" smtClean="0"/>
              <a:t> (law of conservation mass) </a:t>
            </a:r>
            <a:endParaRPr lang="en-US" sz="20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56702" y="6492875"/>
            <a:ext cx="2895600" cy="365125"/>
          </a:xfrm>
        </p:spPr>
        <p:txBody>
          <a:bodyPr/>
          <a:lstStyle/>
          <a:p>
            <a:r>
              <a:rPr lang="cs-CZ" dirty="0" err="1" smtClean="0"/>
              <a:t>Ecosystems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7121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364" y="764704"/>
            <a:ext cx="877163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 smtClean="0"/>
              <a:t>…feeding relationships between organisms are referred to</a:t>
            </a:r>
          </a:p>
          <a:p>
            <a:pPr algn="ctr"/>
            <a:r>
              <a:rPr lang="en-US" sz="2800" dirty="0" smtClean="0"/>
              <a:t>as  </a:t>
            </a:r>
            <a:r>
              <a:rPr lang="en-US" sz="2800" dirty="0" smtClean="0">
                <a:solidFill>
                  <a:srgbClr val="C00000"/>
                </a:solidFill>
              </a:rPr>
              <a:t>food chain</a:t>
            </a:r>
            <a:r>
              <a:rPr lang="cs-CZ" sz="2800" dirty="0" smtClean="0">
                <a:solidFill>
                  <a:srgbClr val="C00000"/>
                </a:solidFill>
              </a:rPr>
              <a:t>s</a:t>
            </a:r>
            <a:r>
              <a:rPr lang="en-US" sz="2800" dirty="0" smtClean="0"/>
              <a:t>:</a:t>
            </a:r>
            <a:endParaRPr lang="cs-CZ" sz="2800" dirty="0" smtClean="0"/>
          </a:p>
          <a:p>
            <a:pPr algn="ctr"/>
            <a:endParaRPr lang="en-US" sz="2800" dirty="0" smtClean="0"/>
          </a:p>
          <a:p>
            <a:r>
              <a:rPr lang="en-US" sz="2800" dirty="0" smtClean="0"/>
              <a:t>primary producers → primary consumers → secondary</a:t>
            </a:r>
          </a:p>
          <a:p>
            <a:endParaRPr lang="en-US" sz="2800" dirty="0" smtClean="0"/>
          </a:p>
          <a:p>
            <a:r>
              <a:rPr lang="en-US" sz="2800" dirty="0" smtClean="0"/>
              <a:t>consumers → tertiary consumers → decomposers</a:t>
            </a:r>
            <a:endParaRPr lang="cs-CZ" sz="2800" dirty="0" smtClean="0"/>
          </a:p>
          <a:p>
            <a:endParaRPr lang="cs-CZ" sz="2800" dirty="0"/>
          </a:p>
          <a:p>
            <a:endParaRPr lang="en-US" sz="2800" dirty="0" smtClean="0"/>
          </a:p>
          <a:p>
            <a:endParaRPr lang="en-US" sz="2800" dirty="0" smtClean="0"/>
          </a:p>
          <a:p>
            <a:pPr algn="ctr"/>
            <a:r>
              <a:rPr lang="en-US" sz="2800" dirty="0" smtClean="0"/>
              <a:t>…food chains are not isolated units but are linked together</a:t>
            </a:r>
          </a:p>
          <a:p>
            <a:pPr algn="ctr"/>
            <a:r>
              <a:rPr lang="en-US" sz="2800" dirty="0" smtClean="0"/>
              <a:t>in </a:t>
            </a:r>
            <a:r>
              <a:rPr lang="en-US" sz="2800" dirty="0" smtClean="0">
                <a:solidFill>
                  <a:srgbClr val="C00000"/>
                </a:solidFill>
              </a:rPr>
              <a:t>food webs</a:t>
            </a:r>
            <a:endParaRPr lang="en-US" sz="2800" dirty="0">
              <a:solidFill>
                <a:srgbClr val="C0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255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260648"/>
            <a:ext cx="2235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accent3"/>
                </a:solidFill>
              </a:rPr>
              <a:t>Energy flow </a:t>
            </a:r>
            <a:endParaRPr lang="en-US" sz="3200" dirty="0"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268760"/>
            <a:ext cx="8859348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en-US" sz="2200" dirty="0" smtClean="0"/>
              <a:t>energy enters most ecosystems as </a:t>
            </a:r>
            <a:r>
              <a:rPr lang="en-US" sz="2200" dirty="0" smtClean="0">
                <a:solidFill>
                  <a:srgbClr val="C00000"/>
                </a:solidFill>
              </a:rPr>
              <a:t>sunlight</a:t>
            </a:r>
            <a:endParaRPr lang="cs-CZ" sz="2200" dirty="0" smtClean="0">
              <a:solidFill>
                <a:srgbClr val="C00000"/>
              </a:solidFill>
            </a:endParaRPr>
          </a:p>
          <a:p>
            <a:endParaRPr lang="en-US" sz="2200" dirty="0" smtClean="0"/>
          </a:p>
          <a:p>
            <a:r>
              <a:rPr lang="en-US" sz="2200" dirty="0" smtClean="0"/>
              <a:t> 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en-US" sz="2200" dirty="0" smtClean="0"/>
              <a:t>only small fraction of it (1%) is used in photosynthesis to be converted</a:t>
            </a:r>
          </a:p>
          <a:p>
            <a:r>
              <a:rPr lang="en-US" sz="2200" dirty="0" smtClean="0"/>
              <a:t>      to chemical energy of sugars by:</a:t>
            </a:r>
          </a:p>
          <a:p>
            <a:r>
              <a:rPr lang="en-US" sz="2200" dirty="0" smtClean="0"/>
              <a:t> primary producers- energy is used for growth, reproduction, metabolism</a:t>
            </a:r>
          </a:p>
          <a:p>
            <a:r>
              <a:rPr lang="en-US" sz="2200" dirty="0" smtClean="0"/>
              <a:t>                                  - throughout cellular respiration is lost from ecosystem</a:t>
            </a:r>
          </a:p>
          <a:p>
            <a:r>
              <a:rPr lang="en-US" sz="2200" dirty="0" smtClean="0"/>
              <a:t>                                    as heat (90%)</a:t>
            </a:r>
          </a:p>
          <a:p>
            <a:r>
              <a:rPr lang="en-US" sz="2200" dirty="0" smtClean="0"/>
              <a:t>                            </a:t>
            </a:r>
            <a:r>
              <a:rPr lang="cs-CZ" sz="2200" dirty="0" smtClean="0"/>
              <a:t> </a:t>
            </a:r>
            <a:r>
              <a:rPr lang="en-US" sz="2200" dirty="0" smtClean="0"/>
              <a:t>     - energy is stored, kept in ecosystem, to be transferred</a:t>
            </a:r>
          </a:p>
          <a:p>
            <a:r>
              <a:rPr lang="en-US" sz="2200" dirty="0" smtClean="0"/>
              <a:t>                                      between trophic levels in food chains (10%) to primary</a:t>
            </a:r>
          </a:p>
          <a:p>
            <a:r>
              <a:rPr lang="en-US" sz="2200" dirty="0" smtClean="0"/>
              <a:t>                                      consumers</a:t>
            </a:r>
          </a:p>
          <a:p>
            <a:r>
              <a:rPr lang="en-US" sz="2200" dirty="0" smtClean="0"/>
              <a:t>primary consumers- … to secondary consumers, etc.</a:t>
            </a:r>
          </a:p>
          <a:p>
            <a:endParaRPr lang="en-US" sz="2200" dirty="0" smtClean="0"/>
          </a:p>
          <a:p>
            <a:pPr marL="342900" indent="-342900">
              <a:buFont typeface="Courier New" pitchFamily="49" charset="0"/>
              <a:buChar char="o"/>
            </a:pPr>
            <a:r>
              <a:rPr lang="en-US" sz="2200" dirty="0" smtClean="0"/>
              <a:t>there is a </a:t>
            </a:r>
            <a:r>
              <a:rPr lang="en-US" sz="2200" dirty="0" smtClean="0">
                <a:solidFill>
                  <a:srgbClr val="C00000"/>
                </a:solidFill>
              </a:rPr>
              <a:t>loss of energy with each transfer </a:t>
            </a:r>
            <a:r>
              <a:rPr lang="en-US" sz="2200" dirty="0" smtClean="0"/>
              <a:t>(90%) in food chain → there </a:t>
            </a:r>
          </a:p>
          <a:p>
            <a:r>
              <a:rPr lang="en-US" sz="2200" dirty="0" smtClean="0"/>
              <a:t>      are usually only four trophic levels</a:t>
            </a:r>
            <a:endParaRPr lang="en-US" sz="22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60648"/>
            <a:ext cx="2688299" cy="2016224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62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92696"/>
            <a:ext cx="72846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…</a:t>
            </a:r>
            <a:r>
              <a:rPr lang="en-US" sz="3200" dirty="0" smtClean="0"/>
              <a:t>both energy and matter are </a:t>
            </a:r>
            <a:r>
              <a:rPr lang="en-US" sz="3200" b="1" dirty="0" smtClean="0"/>
              <a:t>transformed</a:t>
            </a:r>
          </a:p>
          <a:p>
            <a:pPr algn="ctr"/>
            <a:r>
              <a:rPr lang="en-US" sz="3200" dirty="0" smtClean="0"/>
              <a:t>in ecosystems through </a:t>
            </a:r>
          </a:p>
          <a:p>
            <a:pPr algn="ctr"/>
            <a:r>
              <a:rPr lang="en-US" sz="3200" dirty="0" smtClean="0"/>
              <a:t>photosynthesis and feeding relationships</a:t>
            </a:r>
            <a:r>
              <a:rPr lang="cs-CZ" sz="3200" dirty="0" smtClean="0"/>
              <a:t>…</a:t>
            </a:r>
            <a:endParaRPr lang="en-US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8964" y="5157192"/>
            <a:ext cx="74426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…</a:t>
            </a:r>
            <a:r>
              <a:rPr lang="en-US" sz="3200" dirty="0" smtClean="0"/>
              <a:t>unlike matter, energy cannot be </a:t>
            </a:r>
            <a:r>
              <a:rPr lang="en-US" sz="3200" b="1" dirty="0" smtClean="0"/>
              <a:t>recycled</a:t>
            </a:r>
            <a:r>
              <a:rPr lang="cs-CZ" sz="2800" dirty="0" smtClean="0"/>
              <a:t>…</a:t>
            </a:r>
            <a:endParaRPr lang="en-US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640" y="2780928"/>
            <a:ext cx="22445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BUT</a:t>
            </a:r>
            <a:endParaRPr lang="en-US" sz="9600" dirty="0">
              <a:solidFill>
                <a:srgbClr val="C0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516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23928" y="204609"/>
            <a:ext cx="13179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Worksheet</a:t>
            </a:r>
            <a:endParaRPr lang="en-US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92696"/>
            <a:ext cx="22381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/>
              <a:t>Fill in the missing words</a:t>
            </a:r>
            <a:r>
              <a:rPr lang="en-US" sz="2000" dirty="0" smtClean="0"/>
              <a:t>:</a:t>
            </a:r>
            <a:endParaRPr lang="en-US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196752"/>
            <a:ext cx="6538906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Chemical elements ……….in ecosystems.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Lizards are members of secondary ………. .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Ecosystems are always ………. .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Food chains are linked together in food ………. .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Common thistle belongs to primary ………. .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………. depend on detritus.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Energy ………. through ecosystems.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There are usually four ………. levels in each ecosystem.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Donkey is a typical ………. consumer.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Toadstools altogether with ………. represent decomposers.</a:t>
            </a:r>
            <a:endParaRPr lang="en-US" sz="2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165" y="692695"/>
            <a:ext cx="3263199" cy="244739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3528" y="4469050"/>
            <a:ext cx="38701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/>
              <a:t>Draw picture of a food chain and describe it:</a:t>
            </a:r>
            <a:endParaRPr lang="en-US" sz="16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98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23928" y="64197"/>
            <a:ext cx="11321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srgbClr val="002060"/>
                </a:solidFill>
              </a:rPr>
              <a:t>Answers:</a:t>
            </a: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674981"/>
            <a:ext cx="6797438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Chemical elements </a:t>
            </a:r>
            <a:r>
              <a:rPr lang="en-US" sz="2000" dirty="0" smtClean="0">
                <a:solidFill>
                  <a:srgbClr val="C00000"/>
                </a:solidFill>
              </a:rPr>
              <a:t>cycle</a:t>
            </a:r>
            <a:r>
              <a:rPr lang="en-US" sz="2000" dirty="0" smtClean="0"/>
              <a:t> in ecosystems.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Lizards are members of secondary </a:t>
            </a:r>
            <a:r>
              <a:rPr lang="en-US" sz="2000" dirty="0" smtClean="0">
                <a:solidFill>
                  <a:srgbClr val="C00000"/>
                </a:solidFill>
              </a:rPr>
              <a:t>consumers</a:t>
            </a:r>
            <a:r>
              <a:rPr lang="en-US" sz="2000" dirty="0" smtClean="0"/>
              <a:t>.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Ecosystems are always </a:t>
            </a:r>
            <a:r>
              <a:rPr lang="en-US" sz="2000" dirty="0" smtClean="0">
                <a:solidFill>
                  <a:srgbClr val="C00000"/>
                </a:solidFill>
              </a:rPr>
              <a:t>dynamic</a:t>
            </a:r>
            <a:r>
              <a:rPr lang="en-US" sz="2000" dirty="0" smtClean="0"/>
              <a:t>.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Food chains are linked together in food </a:t>
            </a:r>
            <a:r>
              <a:rPr lang="en-US" sz="2000" dirty="0" smtClean="0">
                <a:solidFill>
                  <a:srgbClr val="C00000"/>
                </a:solidFill>
              </a:rPr>
              <a:t>webs</a:t>
            </a:r>
            <a:r>
              <a:rPr lang="en-US" sz="2000" dirty="0" smtClean="0"/>
              <a:t>.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Common thistle belongs to primary </a:t>
            </a:r>
            <a:r>
              <a:rPr lang="en-US" sz="2000" dirty="0" smtClean="0">
                <a:solidFill>
                  <a:srgbClr val="C00000"/>
                </a:solidFill>
              </a:rPr>
              <a:t>producers</a:t>
            </a:r>
            <a:r>
              <a:rPr lang="en-US" sz="2000" dirty="0" smtClean="0"/>
              <a:t>.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>
                <a:solidFill>
                  <a:srgbClr val="C00000"/>
                </a:solidFill>
              </a:rPr>
              <a:t>Decomposers</a:t>
            </a:r>
            <a:r>
              <a:rPr lang="en-US" sz="2000" dirty="0" smtClean="0"/>
              <a:t> depend on detritus.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Energy </a:t>
            </a:r>
            <a:r>
              <a:rPr lang="en-US" sz="2000" dirty="0" smtClean="0">
                <a:solidFill>
                  <a:srgbClr val="C00000"/>
                </a:solidFill>
              </a:rPr>
              <a:t>flows</a:t>
            </a:r>
            <a:r>
              <a:rPr lang="en-US" sz="2000" dirty="0" smtClean="0"/>
              <a:t> through ecosystems.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There are usually four </a:t>
            </a:r>
            <a:r>
              <a:rPr lang="en-US" sz="2000" dirty="0" smtClean="0">
                <a:solidFill>
                  <a:srgbClr val="C00000"/>
                </a:solidFill>
              </a:rPr>
              <a:t>trophic</a:t>
            </a:r>
            <a:r>
              <a:rPr lang="en-US" sz="2000" dirty="0" smtClean="0"/>
              <a:t> levels in each ecosystem.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Donkey is a typical </a:t>
            </a:r>
            <a:r>
              <a:rPr lang="en-US" sz="2000" dirty="0" smtClean="0">
                <a:solidFill>
                  <a:srgbClr val="C00000"/>
                </a:solidFill>
              </a:rPr>
              <a:t>primary</a:t>
            </a:r>
            <a:r>
              <a:rPr lang="en-US" sz="2000" dirty="0" smtClean="0"/>
              <a:t> consumer.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Toadstools altogether with </a:t>
            </a:r>
            <a:r>
              <a:rPr lang="en-US" sz="2000" dirty="0" smtClean="0">
                <a:solidFill>
                  <a:srgbClr val="C00000"/>
                </a:solidFill>
              </a:rPr>
              <a:t>bacteria</a:t>
            </a:r>
            <a:r>
              <a:rPr lang="en-US" sz="2000" dirty="0" smtClean="0"/>
              <a:t> represent decomposers.</a:t>
            </a:r>
            <a:endParaRPr lang="en-US" sz="2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1657" y="1113299"/>
            <a:ext cx="3375635" cy="2531726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042212" y="6492875"/>
            <a:ext cx="2895600" cy="365125"/>
          </a:xfrm>
        </p:spPr>
        <p:txBody>
          <a:bodyPr/>
          <a:lstStyle/>
          <a:p>
            <a:r>
              <a:rPr lang="cs-CZ" dirty="0" err="1" smtClean="0"/>
              <a:t>Ecosystems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7528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59148" y="404664"/>
            <a:ext cx="1972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Questions: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772815"/>
            <a:ext cx="892334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Name basic trophic levels in ecosystems.</a:t>
            </a:r>
          </a:p>
          <a:p>
            <a:pPr marL="514350" indent="-514350">
              <a:buFont typeface="+mj-lt"/>
              <a:buAutoNum type="arabicPeriod"/>
            </a:pPr>
            <a:endParaRPr lang="en-US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What is the main source of energy for most ecosystems?</a:t>
            </a:r>
          </a:p>
          <a:p>
            <a:pPr marL="514350" indent="-514350">
              <a:buFont typeface="+mj-lt"/>
              <a:buAutoNum type="arabicPeriod"/>
            </a:pPr>
            <a:endParaRPr lang="en-US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What amount of energy is transfer</a:t>
            </a:r>
            <a:r>
              <a:rPr lang="cs-CZ" sz="2800" dirty="0" smtClean="0"/>
              <a:t>r</a:t>
            </a:r>
            <a:r>
              <a:rPr lang="en-US" sz="2800" dirty="0" err="1" smtClean="0"/>
              <a:t>ed</a:t>
            </a:r>
            <a:r>
              <a:rPr lang="en-US" sz="2800" dirty="0" smtClean="0"/>
              <a:t> in food chains?</a:t>
            </a:r>
          </a:p>
          <a:p>
            <a:pPr marL="514350" indent="-514350">
              <a:buFont typeface="+mj-lt"/>
              <a:buAutoNum type="arabicPeriod"/>
            </a:pPr>
            <a:endParaRPr lang="en-US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What two processes are typical of ecosystems?</a:t>
            </a:r>
          </a:p>
          <a:p>
            <a:pPr marL="514350" indent="-514350">
              <a:buFont typeface="+mj-lt"/>
              <a:buAutoNum type="arabicPeriod"/>
            </a:pPr>
            <a:endParaRPr lang="en-US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Draw picture of a food chain. Describe it.</a:t>
            </a:r>
            <a:endParaRPr lang="en-US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err="1" smtClean="0"/>
              <a:t>Ecosystems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1297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84117" y="548680"/>
            <a:ext cx="1885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002060"/>
                </a:solidFill>
              </a:rPr>
              <a:t>Answers:</a:t>
            </a:r>
            <a:endParaRPr lang="en-US" sz="36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9653" y="2060848"/>
            <a:ext cx="804143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primary producers, primary consumers, secondary</a:t>
            </a:r>
          </a:p>
          <a:p>
            <a:r>
              <a:rPr lang="en-US" sz="2800" dirty="0" smtClean="0"/>
              <a:t>      consumers, tertiary consumers, decomposers</a:t>
            </a:r>
          </a:p>
          <a:p>
            <a:endParaRPr lang="en-US" sz="2800" dirty="0" smtClean="0"/>
          </a:p>
          <a:p>
            <a:pPr marL="514350" indent="-514350">
              <a:buAutoNum type="arabicPeriod" startAt="2"/>
            </a:pPr>
            <a:r>
              <a:rPr lang="en-US" sz="2800" dirty="0" smtClean="0"/>
              <a:t>solar radiation</a:t>
            </a:r>
          </a:p>
          <a:p>
            <a:pPr marL="514350" indent="-514350">
              <a:buAutoNum type="arabicPeriod" startAt="2"/>
            </a:pPr>
            <a:endParaRPr lang="en-US" sz="2800" dirty="0" smtClean="0"/>
          </a:p>
          <a:p>
            <a:pPr marL="514350" indent="-514350">
              <a:buAutoNum type="arabicPeriod" startAt="2"/>
            </a:pPr>
            <a:r>
              <a:rPr lang="en-US" sz="2800" dirty="0" smtClean="0"/>
              <a:t>10%</a:t>
            </a:r>
          </a:p>
          <a:p>
            <a:pPr marL="514350" indent="-514350">
              <a:buAutoNum type="arabicPeriod" startAt="2"/>
            </a:pPr>
            <a:endParaRPr lang="en-US" sz="2800" dirty="0" smtClean="0"/>
          </a:p>
          <a:p>
            <a:pPr marL="514350" indent="-514350">
              <a:buAutoNum type="arabicPeriod" startAt="2"/>
            </a:pPr>
            <a:r>
              <a:rPr lang="en-US" sz="2800" dirty="0" smtClean="0"/>
              <a:t>chemical cycling and energy flow</a:t>
            </a:r>
            <a:endParaRPr lang="en-US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9743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774</Words>
  <Application>Microsoft Office PowerPoint</Application>
  <PresentationFormat>Předvádění na obrazovce (4:3)</PresentationFormat>
  <Paragraphs>161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2</cp:revision>
  <dcterms:created xsi:type="dcterms:W3CDTF">2013-09-25T12:45:13Z</dcterms:created>
  <dcterms:modified xsi:type="dcterms:W3CDTF">2013-09-25T12:46:46Z</dcterms:modified>
</cp:coreProperties>
</file>