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EB23E-933C-468D-B4F8-6892B9A264A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2F277-538D-4F3C-94C4-F7377FE1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044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EB23E-933C-468D-B4F8-6892B9A264A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2F277-538D-4F3C-94C4-F7377FE1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477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EB23E-933C-468D-B4F8-6892B9A264A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2F277-538D-4F3C-94C4-F7377FE1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110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EB23E-933C-468D-B4F8-6892B9A264A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2F277-538D-4F3C-94C4-F7377FE1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649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EB23E-933C-468D-B4F8-6892B9A264A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2F277-538D-4F3C-94C4-F7377FE1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590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EB23E-933C-468D-B4F8-6892B9A264A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2F277-538D-4F3C-94C4-F7377FE1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1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EB23E-933C-468D-B4F8-6892B9A264A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2F277-538D-4F3C-94C4-F7377FE1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043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EB23E-933C-468D-B4F8-6892B9A264A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2F277-538D-4F3C-94C4-F7377FE1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596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EB23E-933C-468D-B4F8-6892B9A264A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2F277-538D-4F3C-94C4-F7377FE1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563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EB23E-933C-468D-B4F8-6892B9A264A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2F277-538D-4F3C-94C4-F7377FE1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256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EB23E-933C-468D-B4F8-6892B9A264A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2F277-538D-4F3C-94C4-F7377FE1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64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7EB23E-933C-468D-B4F8-6892B9A264A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C2F277-538D-4F3C-94C4-F7377FE1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575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08081" y="980728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Prvouka</a:t>
            </a:r>
          </a:p>
          <a:p>
            <a:r>
              <a:rPr lang="cs-CZ" dirty="0" smtClean="0"/>
              <a:t>ROČNÍK:      druhý</a:t>
            </a:r>
          </a:p>
          <a:p>
            <a:r>
              <a:rPr lang="cs-CZ" dirty="0" smtClean="0"/>
              <a:t>TÉMA:        Péče o živočichy v zajetí</a:t>
            </a:r>
          </a:p>
          <a:p>
            <a:r>
              <a:rPr lang="cs-CZ" dirty="0" smtClean="0"/>
              <a:t>AUTOR:       Mgr. Jitka Bečicová</a:t>
            </a:r>
          </a:p>
          <a:p>
            <a:r>
              <a:rPr lang="cs-CZ" dirty="0" smtClean="0"/>
              <a:t>DATUM VYTVOŘENÍ:  30. 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VY_32_INOVACE_50_Jb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554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096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81026" y="1556792"/>
            <a:ext cx="727280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Prezentace je určena pro práci na interaktivní tabuli. Byla vytvořena jako doplněk</a:t>
            </a:r>
          </a:p>
          <a:p>
            <a:r>
              <a:rPr lang="cs-CZ" sz="2400" dirty="0"/>
              <a:t>k vyvození nebo opakování učiva </a:t>
            </a:r>
            <a:r>
              <a:rPr lang="cs-CZ" sz="2400" dirty="0" smtClean="0"/>
              <a:t>2. </a:t>
            </a:r>
            <a:r>
              <a:rPr lang="cs-CZ" sz="2400" dirty="0"/>
              <a:t>ročníku Prvouka – </a:t>
            </a:r>
            <a:r>
              <a:rPr lang="cs-CZ" sz="2400" dirty="0" smtClean="0"/>
              <a:t>Péče o živočichy chované v zajetí.</a:t>
            </a:r>
            <a:endParaRPr lang="cs-CZ" sz="2400" dirty="0"/>
          </a:p>
          <a:p>
            <a:r>
              <a:rPr lang="cs-CZ" sz="2400" dirty="0"/>
              <a:t>V rámci prezentace se žáci </a:t>
            </a:r>
            <a:r>
              <a:rPr lang="cs-CZ" sz="2400" dirty="0" smtClean="0"/>
              <a:t>seznamují s různými druhy živočichů </a:t>
            </a:r>
            <a:r>
              <a:rPr lang="cs-CZ" sz="2400" smtClean="0"/>
              <a:t>a </a:t>
            </a:r>
            <a:r>
              <a:rPr lang="cs-CZ" sz="2400" smtClean="0"/>
              <a:t>jejich </a:t>
            </a:r>
            <a:r>
              <a:rPr lang="cs-CZ" sz="2400" dirty="0" smtClean="0"/>
              <a:t>potřebami.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73606" y="4725144"/>
            <a:ext cx="7200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Pilotáž: Prezentace pilotována ve třídách </a:t>
            </a:r>
            <a:r>
              <a:rPr lang="cs-CZ" sz="2400" dirty="0" smtClean="0"/>
              <a:t>druhého ročníku</a:t>
            </a:r>
            <a:r>
              <a:rPr lang="cs-CZ" sz="2400" dirty="0"/>
              <a:t>. Posloužila k uvedení žáků do tématu </a:t>
            </a:r>
            <a:r>
              <a:rPr lang="cs-CZ" sz="2400" dirty="0" smtClean="0"/>
              <a:t>a </a:t>
            </a:r>
            <a:r>
              <a:rPr lang="cs-CZ" sz="2400" dirty="0"/>
              <a:t>k využití jejich znalostí a zkušeností při výkladu a plnění úkolů.</a:t>
            </a:r>
          </a:p>
        </p:txBody>
      </p:sp>
    </p:spTree>
    <p:extLst>
      <p:ext uri="{BB962C8B-B14F-4D97-AF65-F5344CB8AC3E}">
        <p14:creationId xmlns:p14="http://schemas.microsoft.com/office/powerpoint/2010/main" val="979996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348880"/>
            <a:ext cx="6804426" cy="3416320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2427270"/>
              </a:avLst>
            </a:prstTxWarp>
            <a:spAutoFit/>
          </a:bodyPr>
          <a:lstStyle/>
          <a:p>
            <a:r>
              <a:rPr lang="cs-CZ" sz="7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Péče o živočichy</a:t>
            </a:r>
          </a:p>
          <a:p>
            <a:r>
              <a:rPr lang="cs-CZ" sz="7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v zajetí</a:t>
            </a:r>
            <a:endParaRPr lang="cs-CZ" sz="7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429000"/>
            <a:ext cx="1828800" cy="18288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437112"/>
            <a:ext cx="1828800" cy="18288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7000" y="2383695"/>
            <a:ext cx="1828800" cy="18288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112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54" b="15152"/>
          <a:stretch/>
        </p:blipFill>
        <p:spPr bwMode="auto">
          <a:xfrm>
            <a:off x="3707904" y="1916833"/>
            <a:ext cx="2345491" cy="1510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17" b="18489"/>
          <a:stretch/>
        </p:blipFill>
        <p:spPr bwMode="auto">
          <a:xfrm>
            <a:off x="663645" y="1916833"/>
            <a:ext cx="2348309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07" r="18742"/>
          <a:stretch/>
        </p:blipFill>
        <p:spPr bwMode="auto">
          <a:xfrm>
            <a:off x="3851920" y="3860739"/>
            <a:ext cx="1584176" cy="2431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41" b="20265"/>
          <a:stretch/>
        </p:blipFill>
        <p:spPr bwMode="auto">
          <a:xfrm>
            <a:off x="6188177" y="4780097"/>
            <a:ext cx="2348307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85" r="18708"/>
          <a:stretch/>
        </p:blipFill>
        <p:spPr bwMode="auto">
          <a:xfrm>
            <a:off x="6876256" y="1556792"/>
            <a:ext cx="1584176" cy="2613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20688"/>
            <a:ext cx="77786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Lidé chovají pro radost různá zvířata.</a:t>
            </a:r>
            <a:endParaRPr lang="cs-CZ" sz="4000" dirty="0">
              <a:solidFill>
                <a:schemeClr val="tx2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31" b="17045"/>
          <a:stretch/>
        </p:blipFill>
        <p:spPr bwMode="auto">
          <a:xfrm>
            <a:off x="686371" y="4320418"/>
            <a:ext cx="2325583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7619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6865" y="311750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O zvířata se musíme starat. Poznáš,  co komu patří ?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00162" y="4517830"/>
            <a:ext cx="841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klec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93972" y="3366283"/>
            <a:ext cx="17271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akvárium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80320" y="3366283"/>
            <a:ext cx="16353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terárium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3933056"/>
            <a:ext cx="2433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vodní rostliny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36575" y="5733256"/>
            <a:ext cx="1420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nitěnky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5806211"/>
            <a:ext cx="22262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sépiová kost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37626" y="4932457"/>
            <a:ext cx="9426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myši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8912" y="4517831"/>
            <a:ext cx="981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seno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80987" y="1932221"/>
            <a:ext cx="15255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31550" cmpd="sng">
                  <a:solidFill>
                    <a:srgbClr val="FFC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morče</a:t>
            </a:r>
            <a:endParaRPr lang="cs-CZ" sz="4000" b="1" dirty="0">
              <a:ln w="31550" cmpd="sng">
                <a:solidFill>
                  <a:srgbClr val="FFC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6092" y="1932221"/>
            <a:ext cx="22509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31550" cmpd="sng">
                  <a:solidFill>
                    <a:srgbClr val="7030A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papoušek</a:t>
            </a:r>
            <a:endParaRPr lang="cs-CZ" sz="4000" b="1" dirty="0">
              <a:ln w="31550" cmpd="sng">
                <a:solidFill>
                  <a:srgbClr val="7030A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1481" y="1932221"/>
            <a:ext cx="9893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had</a:t>
            </a:r>
            <a:endParaRPr lang="cs-CZ" sz="40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26551" y="1932221"/>
            <a:ext cx="17209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31550" cmpd="sng">
                  <a:solidFill>
                    <a:srgbClr val="00B05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rybičky</a:t>
            </a:r>
            <a:endParaRPr lang="cs-CZ" sz="4000" b="1" dirty="0">
              <a:ln w="31550" cmpd="sng">
                <a:solidFill>
                  <a:srgbClr val="00B05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80987" y="5806211"/>
            <a:ext cx="11791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jablko</a:t>
            </a:r>
            <a:endParaRPr lang="cs-CZ" sz="3200" dirty="0"/>
          </a:p>
        </p:txBody>
      </p:sp>
      <p:sp>
        <p:nvSpPr>
          <p:cNvPr id="24" name="Obdélník 23"/>
          <p:cNvSpPr/>
          <p:nvPr/>
        </p:nvSpPr>
        <p:spPr>
          <a:xfrm>
            <a:off x="1593972" y="3366283"/>
            <a:ext cx="1681884" cy="566773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211960" y="3933056"/>
            <a:ext cx="2433487" cy="50405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036575" y="5806211"/>
            <a:ext cx="1519201" cy="51182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08912" y="4581128"/>
            <a:ext cx="981359" cy="521477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80987" y="5806211"/>
            <a:ext cx="1135429" cy="58477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900162" y="4581128"/>
            <a:ext cx="841897" cy="521477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516167" y="5877272"/>
            <a:ext cx="2273971" cy="51371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937626" y="5013176"/>
            <a:ext cx="942694" cy="5040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4" name="Obdélník 1023"/>
          <p:cNvSpPr/>
          <p:nvPr/>
        </p:nvSpPr>
        <p:spPr>
          <a:xfrm>
            <a:off x="6948264" y="3429000"/>
            <a:ext cx="1512168" cy="5040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092" y="311750"/>
            <a:ext cx="986436" cy="908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862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7" grpId="0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10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51564" y="129222"/>
            <a:ext cx="72376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Tajenka ti prozradí , jak se říká zvířecímu lékaři.</a:t>
            </a:r>
            <a:endParaRPr lang="cs-CZ" sz="3200" dirty="0">
              <a:solidFill>
                <a:schemeClr val="tx2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0073625"/>
              </p:ext>
            </p:extLst>
          </p:nvPr>
        </p:nvGraphicFramePr>
        <p:xfrm>
          <a:off x="3255818" y="1357745"/>
          <a:ext cx="2687782" cy="401782"/>
        </p:xfrm>
        <a:graphic>
          <a:graphicData uri="http://schemas.openxmlformats.org/drawingml/2006/table">
            <a:tbl>
              <a:tblPr/>
              <a:tblGrid>
                <a:gridCol w="537556"/>
                <a:gridCol w="537557"/>
                <a:gridCol w="537556"/>
                <a:gridCol w="537557"/>
                <a:gridCol w="537556"/>
              </a:tblGrid>
              <a:tr h="40178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8425066"/>
              </p:ext>
            </p:extLst>
          </p:nvPr>
        </p:nvGraphicFramePr>
        <p:xfrm>
          <a:off x="3779912" y="1772816"/>
          <a:ext cx="2160240" cy="429491"/>
        </p:xfrm>
        <a:graphic>
          <a:graphicData uri="http://schemas.openxmlformats.org/drawingml/2006/table">
            <a:tbl>
              <a:tblPr/>
              <a:tblGrid>
                <a:gridCol w="540060"/>
                <a:gridCol w="540060"/>
                <a:gridCol w="540060"/>
                <a:gridCol w="540060"/>
              </a:tblGrid>
              <a:tr h="4294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082403"/>
              </p:ext>
            </p:extLst>
          </p:nvPr>
        </p:nvGraphicFramePr>
        <p:xfrm>
          <a:off x="3275856" y="2204864"/>
          <a:ext cx="2160240" cy="457200"/>
        </p:xfrm>
        <a:graphic>
          <a:graphicData uri="http://schemas.openxmlformats.org/drawingml/2006/table">
            <a:tbl>
              <a:tblPr/>
              <a:tblGrid>
                <a:gridCol w="540060"/>
                <a:gridCol w="540060"/>
                <a:gridCol w="504056"/>
                <a:gridCol w="576064"/>
              </a:tblGrid>
              <a:tr h="45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1197412"/>
              </p:ext>
            </p:extLst>
          </p:nvPr>
        </p:nvGraphicFramePr>
        <p:xfrm>
          <a:off x="4355976" y="2636912"/>
          <a:ext cx="2160240" cy="415637"/>
        </p:xfrm>
        <a:graphic>
          <a:graphicData uri="http://schemas.openxmlformats.org/drawingml/2006/table">
            <a:tbl>
              <a:tblPr/>
              <a:tblGrid>
                <a:gridCol w="540060"/>
                <a:gridCol w="540060"/>
                <a:gridCol w="540060"/>
                <a:gridCol w="540060"/>
              </a:tblGrid>
              <a:tr h="41563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176332"/>
              </p:ext>
            </p:extLst>
          </p:nvPr>
        </p:nvGraphicFramePr>
        <p:xfrm>
          <a:off x="3851920" y="3068960"/>
          <a:ext cx="2664296" cy="457200"/>
        </p:xfrm>
        <a:graphic>
          <a:graphicData uri="http://schemas.openxmlformats.org/drawingml/2006/table">
            <a:tbl>
              <a:tblPr/>
              <a:tblGrid>
                <a:gridCol w="532859"/>
                <a:gridCol w="532859"/>
                <a:gridCol w="532860"/>
                <a:gridCol w="532859"/>
                <a:gridCol w="532859"/>
              </a:tblGrid>
              <a:tr h="45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1052501"/>
              </p:ext>
            </p:extLst>
          </p:nvPr>
        </p:nvGraphicFramePr>
        <p:xfrm>
          <a:off x="4355976" y="3501008"/>
          <a:ext cx="3240360" cy="432048"/>
        </p:xfrm>
        <a:graphic>
          <a:graphicData uri="http://schemas.openxmlformats.org/drawingml/2006/table">
            <a:tbl>
              <a:tblPr/>
              <a:tblGrid>
                <a:gridCol w="540060"/>
                <a:gridCol w="540060"/>
                <a:gridCol w="540060"/>
                <a:gridCol w="540060"/>
                <a:gridCol w="540060"/>
                <a:gridCol w="540060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8683814"/>
              </p:ext>
            </p:extLst>
          </p:nvPr>
        </p:nvGraphicFramePr>
        <p:xfrm>
          <a:off x="3779912" y="3933056"/>
          <a:ext cx="2160240" cy="429491"/>
        </p:xfrm>
        <a:graphic>
          <a:graphicData uri="http://schemas.openxmlformats.org/drawingml/2006/table">
            <a:tbl>
              <a:tblPr/>
              <a:tblGrid>
                <a:gridCol w="540060"/>
                <a:gridCol w="540060"/>
                <a:gridCol w="540060"/>
                <a:gridCol w="540060"/>
              </a:tblGrid>
              <a:tr h="4294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4124781"/>
              </p:ext>
            </p:extLst>
          </p:nvPr>
        </p:nvGraphicFramePr>
        <p:xfrm>
          <a:off x="3277967" y="4397068"/>
          <a:ext cx="2660073" cy="429491"/>
        </p:xfrm>
        <a:graphic>
          <a:graphicData uri="http://schemas.openxmlformats.org/drawingml/2006/table">
            <a:tbl>
              <a:tblPr/>
              <a:tblGrid>
                <a:gridCol w="532015"/>
                <a:gridCol w="532014"/>
                <a:gridCol w="532015"/>
                <a:gridCol w="532014"/>
                <a:gridCol w="532015"/>
              </a:tblGrid>
              <a:tr h="4294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940455"/>
              </p:ext>
            </p:extLst>
          </p:nvPr>
        </p:nvGraphicFramePr>
        <p:xfrm>
          <a:off x="4391980" y="4827671"/>
          <a:ext cx="3240360" cy="432048"/>
        </p:xfrm>
        <a:graphic>
          <a:graphicData uri="http://schemas.openxmlformats.org/drawingml/2006/table">
            <a:tbl>
              <a:tblPr/>
              <a:tblGrid>
                <a:gridCol w="468052"/>
                <a:gridCol w="576064"/>
                <a:gridCol w="576064"/>
                <a:gridCol w="540060"/>
                <a:gridCol w="540060"/>
                <a:gridCol w="540060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899592" y="1326186"/>
            <a:ext cx="22360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zvíře s krunýřem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1787851"/>
            <a:ext cx="2003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dům pro ptáky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5097" y="2262063"/>
            <a:ext cx="25005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pochoutka pro psa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39" y="2495933"/>
            <a:ext cx="20812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jídlo pro morče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03648" y="3500632"/>
            <a:ext cx="24102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klec se musí často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97224" y="3038967"/>
            <a:ext cx="2289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domácí hlodavec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68022" y="3962297"/>
            <a:ext cx="1945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křeček má rád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94374" y="4397068"/>
            <a:ext cx="17143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krásně zpívá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359999" y="4827671"/>
            <a:ext cx="2230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malý jako myš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36769" y="5949280"/>
            <a:ext cx="18256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TAJENKA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3" name="Přímá spojnice se šipkou 22"/>
          <p:cNvCxnSpPr>
            <a:stCxn id="21" idx="0"/>
          </p:cNvCxnSpPr>
          <p:nvPr/>
        </p:nvCxnSpPr>
        <p:spPr>
          <a:xfrm flipH="1" flipV="1">
            <a:off x="5149615" y="5289336"/>
            <a:ext cx="1" cy="6599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23" y="210962"/>
            <a:ext cx="991741" cy="913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604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solidFill>
            <a:srgbClr val="CCFF33"/>
          </a:solidFill>
          <a:ln>
            <a:solidFill>
              <a:schemeClr val="tx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2276766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val="298136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228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24</cp:revision>
  <dcterms:created xsi:type="dcterms:W3CDTF">2012-11-30T11:37:28Z</dcterms:created>
  <dcterms:modified xsi:type="dcterms:W3CDTF">2013-05-28T12:59:53Z</dcterms:modified>
</cp:coreProperties>
</file>