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72" r:id="rId6"/>
    <p:sldId id="262" r:id="rId7"/>
    <p:sldId id="263" r:id="rId8"/>
    <p:sldId id="273" r:id="rId9"/>
    <p:sldId id="264" r:id="rId10"/>
    <p:sldId id="266" r:id="rId11"/>
    <p:sldId id="267" r:id="rId12"/>
    <p:sldId id="274" r:id="rId13"/>
    <p:sldId id="268" r:id="rId14"/>
    <p:sldId id="269" r:id="rId15"/>
    <p:sldId id="271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0932" autoAdjust="0"/>
  </p:normalViewPr>
  <p:slideViewPr>
    <p:cSldViewPr>
      <p:cViewPr varScale="1">
        <p:scale>
          <a:sx n="43" d="100"/>
          <a:sy n="43" d="100"/>
        </p:scale>
        <p:origin x="-21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B494C-61AD-47F9-A90C-D190D66A521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42CC8-32B6-4CC9-B791-CCE47A110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Rakousko je vnitrozemským</a:t>
            </a:r>
            <a:r>
              <a:rPr lang="cs-CZ" baseline="0" dirty="0" smtClean="0"/>
              <a:t> státem střední Evropy, řadí se mezi německy mluvící země. Patří mezi nejvyspělejší země Evropy, která plně využívá svůj přírodní potenciál k rozvoj cestovního ruchu.</a:t>
            </a:r>
          </a:p>
          <a:p>
            <a:r>
              <a:rPr lang="cs-CZ" baseline="0" dirty="0" smtClean="0"/>
              <a:t>Rakousko hraničí s Německem, Českou republikou, Slovenskem, Maďarskem, Slovinskem,</a:t>
            </a:r>
          </a:p>
          <a:p>
            <a:r>
              <a:rPr lang="cs-CZ" baseline="0" dirty="0" smtClean="0"/>
              <a:t>Itálií, Lichtenštejnskem a Švýcarskem.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842CC8-32B6-4CC9-B791-CCE47A110E4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Pohoří Rakouska:Největší masív</a:t>
            </a:r>
            <a:r>
              <a:rPr lang="cs-CZ" baseline="0" dirty="0" smtClean="0"/>
              <a:t> tvoří</a:t>
            </a:r>
            <a:r>
              <a:rPr lang="cs-CZ" dirty="0" smtClean="0"/>
              <a:t>  Vysoké </a:t>
            </a:r>
            <a:r>
              <a:rPr lang="cs-CZ" dirty="0" err="1" smtClean="0"/>
              <a:t>Taury</a:t>
            </a:r>
            <a:r>
              <a:rPr lang="cs-CZ" dirty="0" smtClean="0"/>
              <a:t> s nejvyšší</a:t>
            </a:r>
            <a:r>
              <a:rPr lang="cs-CZ" baseline="0" dirty="0" smtClean="0"/>
              <a:t> horou Rakouska Grossglocknerem 3797m. Nízké </a:t>
            </a:r>
            <a:r>
              <a:rPr lang="cs-CZ" baseline="0" dirty="0" err="1" smtClean="0"/>
              <a:t>Taury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Hochschwabská</a:t>
            </a:r>
            <a:r>
              <a:rPr lang="cs-CZ" baseline="0" dirty="0" smtClean="0"/>
              <a:t> vrchovina, Karavanky, </a:t>
            </a:r>
            <a:r>
              <a:rPr lang="cs-CZ" baseline="0" dirty="0" err="1" smtClean="0"/>
              <a:t>Ötztallské</a:t>
            </a:r>
            <a:r>
              <a:rPr lang="cs-CZ" baseline="0" dirty="0" smtClean="0"/>
              <a:t> Alpy, pohoří </a:t>
            </a:r>
            <a:r>
              <a:rPr lang="cs-CZ" baseline="0" dirty="0" err="1" smtClean="0"/>
              <a:t>Waldviertel</a:t>
            </a:r>
            <a:r>
              <a:rPr lang="cs-CZ" baseline="0" dirty="0" smtClean="0"/>
              <a:t>, Solná komora s masívem Dachstein, Vídeňská pánev, Podunajská nížina.</a:t>
            </a:r>
          </a:p>
          <a:p>
            <a:r>
              <a:rPr lang="cs-CZ" baseline="0" dirty="0" smtClean="0"/>
              <a:t>Rakousko má mnoho horských ledovců, např. </a:t>
            </a:r>
            <a:r>
              <a:rPr lang="cs-CZ" baseline="0" dirty="0" err="1" smtClean="0"/>
              <a:t>Kaprun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Mölltal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Sölden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Grossvenediger</a:t>
            </a:r>
            <a:r>
              <a:rPr lang="cs-CZ" baseline="0" dirty="0" smtClean="0"/>
              <a:t> atd.</a:t>
            </a:r>
          </a:p>
          <a:p>
            <a:r>
              <a:rPr lang="cs-CZ" baseline="0" dirty="0" smtClean="0"/>
              <a:t>Nejnavštěvovanějším národním parkem je NP Vysoké </a:t>
            </a:r>
            <a:r>
              <a:rPr lang="cs-CZ" baseline="0" dirty="0" err="1" smtClean="0"/>
              <a:t>Taury</a:t>
            </a:r>
            <a:r>
              <a:rPr lang="cs-CZ" baseline="0" dirty="0" smtClean="0"/>
              <a:t>.</a:t>
            </a:r>
          </a:p>
          <a:p>
            <a:endParaRPr lang="cs-CZ" baseline="0" dirty="0" smtClean="0"/>
          </a:p>
          <a:p>
            <a:r>
              <a:rPr lang="cs-CZ" b="1" baseline="0" dirty="0" smtClean="0"/>
              <a:t>Nejvyšší hory Rakouska:</a:t>
            </a:r>
          </a:p>
          <a:p>
            <a:r>
              <a:rPr lang="cs-CZ" dirty="0" smtClean="0"/>
              <a:t>1.Grossglockner3798 m(Vysoké </a:t>
            </a:r>
            <a:r>
              <a:rPr lang="cs-CZ" dirty="0" err="1" smtClean="0"/>
              <a:t>Taury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2.Wildspitze3774 m(</a:t>
            </a:r>
            <a:r>
              <a:rPr lang="cs-CZ" dirty="0" err="1" smtClean="0"/>
              <a:t>Ötztalské</a:t>
            </a:r>
            <a:r>
              <a:rPr lang="cs-CZ" dirty="0" smtClean="0"/>
              <a:t> Alpy)</a:t>
            </a:r>
          </a:p>
          <a:p>
            <a:r>
              <a:rPr lang="cs-CZ" dirty="0" smtClean="0"/>
              <a:t>3.Weisskugel3738 m(</a:t>
            </a:r>
            <a:r>
              <a:rPr lang="cs-CZ" dirty="0" err="1" smtClean="0"/>
              <a:t>Ötztalské</a:t>
            </a:r>
            <a:r>
              <a:rPr lang="cs-CZ" dirty="0" smtClean="0"/>
              <a:t> Alpy)</a:t>
            </a:r>
          </a:p>
          <a:p>
            <a:r>
              <a:rPr lang="cs-CZ" dirty="0" smtClean="0"/>
              <a:t>4.Grossvenediger3666 m(Vysoké </a:t>
            </a:r>
            <a:r>
              <a:rPr lang="cs-CZ" dirty="0" err="1" smtClean="0"/>
              <a:t>Taury</a:t>
            </a:r>
            <a:r>
              <a:rPr lang="cs-CZ" dirty="0" smtClean="0"/>
              <a:t>)</a:t>
            </a:r>
          </a:p>
          <a:p>
            <a:r>
              <a:rPr lang="cs-CZ" dirty="0" smtClean="0"/>
              <a:t>5.Hinterer Brochkogel3628 m(</a:t>
            </a:r>
            <a:r>
              <a:rPr lang="cs-CZ" dirty="0" err="1" smtClean="0"/>
              <a:t>Ötztalské</a:t>
            </a:r>
            <a:r>
              <a:rPr lang="cs-CZ" dirty="0" smtClean="0"/>
              <a:t> Alpy)</a:t>
            </a:r>
          </a:p>
          <a:p>
            <a:endParaRPr lang="cs-CZ" dirty="0" smtClean="0"/>
          </a:p>
          <a:p>
            <a:r>
              <a:rPr lang="cs-CZ" b="1" dirty="0" smtClean="0"/>
              <a:t>Národní parky Rakouska: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Vysoké </a:t>
            </a:r>
            <a:r>
              <a:rPr lang="cs-CZ" dirty="0" err="1" smtClean="0"/>
              <a:t>Taury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Hohe</a:t>
            </a:r>
            <a:r>
              <a:rPr lang="cs-CZ" dirty="0" smtClean="0"/>
              <a:t> </a:t>
            </a:r>
            <a:r>
              <a:rPr lang="cs-CZ" dirty="0" err="1" smtClean="0"/>
              <a:t>Tauern</a:t>
            </a:r>
            <a:r>
              <a:rPr lang="cs-CZ" dirty="0" smtClean="0"/>
              <a:t>]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</a:t>
            </a:r>
            <a:r>
              <a:rPr lang="cs-CZ" dirty="0" err="1" smtClean="0"/>
              <a:t>Nockberge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Nockberge</a:t>
            </a:r>
            <a:r>
              <a:rPr lang="cs-CZ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</a:t>
            </a:r>
            <a:r>
              <a:rPr lang="cs-CZ" dirty="0" err="1" smtClean="0"/>
              <a:t>Neusiedler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- </a:t>
            </a:r>
            <a:r>
              <a:rPr lang="cs-CZ" dirty="0" err="1" smtClean="0"/>
              <a:t>Seewinkel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Neusiedler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– </a:t>
            </a:r>
            <a:r>
              <a:rPr lang="cs-CZ" dirty="0" err="1" smtClean="0"/>
              <a:t>Seewinkel</a:t>
            </a:r>
            <a:r>
              <a:rPr lang="cs-CZ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</a:t>
            </a:r>
            <a:r>
              <a:rPr lang="cs-CZ" dirty="0" err="1" smtClean="0"/>
              <a:t>Donau</a:t>
            </a:r>
            <a:r>
              <a:rPr lang="cs-CZ" dirty="0" smtClean="0"/>
              <a:t>-</a:t>
            </a:r>
            <a:r>
              <a:rPr lang="cs-CZ" dirty="0" err="1" smtClean="0"/>
              <a:t>Auen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Donau</a:t>
            </a:r>
            <a:r>
              <a:rPr lang="cs-CZ" dirty="0" smtClean="0"/>
              <a:t>-</a:t>
            </a:r>
            <a:r>
              <a:rPr lang="cs-CZ" dirty="0" err="1" smtClean="0"/>
              <a:t>Auen</a:t>
            </a:r>
            <a:r>
              <a:rPr lang="cs-CZ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Vápencové Alpy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Kalkalpen</a:t>
            </a:r>
            <a:r>
              <a:rPr lang="cs-CZ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</a:t>
            </a:r>
            <a:r>
              <a:rPr lang="cs-CZ" dirty="0" err="1" smtClean="0"/>
              <a:t>Thayatal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Thayatal</a:t>
            </a:r>
            <a:r>
              <a:rPr lang="cs-CZ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park </a:t>
            </a:r>
            <a:r>
              <a:rPr lang="cs-CZ" dirty="0" err="1" smtClean="0"/>
              <a:t>Gesäuse</a:t>
            </a:r>
            <a:r>
              <a:rPr lang="cs-CZ" dirty="0" smtClean="0"/>
              <a:t> (</a:t>
            </a:r>
            <a:r>
              <a:rPr lang="cs-CZ" dirty="0" err="1" smtClean="0"/>
              <a:t>Nationalpark</a:t>
            </a:r>
            <a:r>
              <a:rPr lang="cs-CZ" dirty="0" smtClean="0"/>
              <a:t> </a:t>
            </a:r>
            <a:r>
              <a:rPr lang="cs-CZ" dirty="0" err="1" smtClean="0"/>
              <a:t>Gesäuse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842CC8-32B6-4CC9-B791-CCE47A110E4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Nejvýznamnějším</a:t>
            </a:r>
            <a:r>
              <a:rPr lang="cs-CZ" baseline="0" dirty="0" smtClean="0"/>
              <a:t> vodním tokem země je řeka Dunaj, jejími přítoky jsou Inn, </a:t>
            </a:r>
            <a:r>
              <a:rPr lang="cs-CZ" baseline="0" dirty="0" err="1" smtClean="0"/>
              <a:t>Enns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Traun</a:t>
            </a:r>
            <a:r>
              <a:rPr lang="cs-CZ" baseline="0" dirty="0" smtClean="0"/>
              <a:t> a Morava. Morava tvoří přirozenou hranici mezi Rakouskem a Slovenskem. Na jihu země jsou řeky Dráva a Mura. Významné vodní plochy se nachází v Solné komoře( </a:t>
            </a:r>
            <a:r>
              <a:rPr lang="cs-CZ" baseline="0" dirty="0" err="1" smtClean="0"/>
              <a:t>Salzkammergut</a:t>
            </a:r>
            <a:r>
              <a:rPr lang="cs-CZ" baseline="0" dirty="0" smtClean="0"/>
              <a:t>), kde je nespočet jezer ledovcového původu např. </a:t>
            </a:r>
            <a:r>
              <a:rPr lang="cs-CZ" baseline="0" dirty="0" err="1" smtClean="0"/>
              <a:t>Wolfgangsee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Attersee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Mondsee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Traunsee</a:t>
            </a:r>
            <a:r>
              <a:rPr lang="cs-CZ" baseline="0" dirty="0" smtClean="0"/>
              <a:t>. Další oblastí jezer jsou Korutany. Bodamské jezero se rozléhá při hranicích Německa, Rakouska a Švýcarska. Na hranicích s Maďarskem se nachází mělké Neziderské jezero.</a:t>
            </a:r>
          </a:p>
          <a:p>
            <a:endParaRPr lang="cs-CZ" baseline="0" dirty="0" smtClean="0"/>
          </a:p>
          <a:p>
            <a:r>
              <a:rPr lang="cs-CZ" baseline="0" dirty="0" smtClean="0"/>
              <a:t>Podnebí Rakouska: Země leží v mírném podnebném pásu, v nížinách má kontinentální ráz, v horách, v souvislosti na nadmořské výšce je studené velehorské klima. Nejvyšší polohy jsou zaledněny.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842CC8-32B6-4CC9-B791-CCE47A110E4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Horní Rakousko – Linec,</a:t>
            </a:r>
            <a:r>
              <a:rPr lang="cs-CZ" baseline="0" dirty="0" smtClean="0"/>
              <a:t> Dolní Rakousko – St. </a:t>
            </a:r>
            <a:r>
              <a:rPr lang="cs-CZ" baseline="0" dirty="0" err="1" smtClean="0"/>
              <a:t>Pölten</a:t>
            </a:r>
            <a:r>
              <a:rPr lang="cs-CZ" baseline="0" dirty="0" smtClean="0"/>
              <a:t>, Vídeň, </a:t>
            </a:r>
            <a:r>
              <a:rPr lang="cs-CZ" baseline="0" dirty="0" err="1" smtClean="0"/>
              <a:t>Burgenlandsko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Eisenstadt</a:t>
            </a:r>
            <a:r>
              <a:rPr lang="cs-CZ" baseline="0" dirty="0" smtClean="0"/>
              <a:t>, Štýrsko – Štýrský Hradec, Korutany- </a:t>
            </a:r>
            <a:r>
              <a:rPr lang="cs-CZ" baseline="0" dirty="0" err="1" smtClean="0"/>
              <a:t>Klagenfurt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Salzbursko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Slazburg</a:t>
            </a:r>
            <a:r>
              <a:rPr lang="cs-CZ" baseline="0" dirty="0" smtClean="0"/>
              <a:t>, Tyrolsko – Innsbruck, </a:t>
            </a:r>
            <a:r>
              <a:rPr lang="cs-CZ" baseline="0" dirty="0" err="1" smtClean="0"/>
              <a:t>Vorarlberko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Bregenz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842CC8-32B6-4CC9-B791-CCE47A110E4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00B5B-4BE2-45E9-8546-79445C976B1C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69AF5-0AC3-4F9D-B585-0D32A415A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ustria_Bundesadler.svg" TargetMode="External"/><Relationship Id="rId7" Type="http://schemas.openxmlformats.org/officeDocument/2006/relationships/hyperlink" Target="http://cs.wikipedia.org/wiki/Soubor:Austria_states_blank.png" TargetMode="External"/><Relationship Id="rId2" Type="http://schemas.openxmlformats.org/officeDocument/2006/relationships/hyperlink" Target="http://cs.wikipedia.org/wiki/Soubor:Flag_of_Austr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rossglockner_from_SW.jpg" TargetMode="External"/><Relationship Id="rId5" Type="http://schemas.openxmlformats.org/officeDocument/2006/relationships/hyperlink" Target="http://leccos.com/index.php/clanky/rakousko" TargetMode="External"/><Relationship Id="rId4" Type="http://schemas.openxmlformats.org/officeDocument/2006/relationships/hyperlink" Target="http://cs.wikipedia.org/wiki/Soubor:EU-Austria.sv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%C3%A1rodn%C3%AD_parky_v_Rakousk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Rakousko I.</a:t>
            </a:r>
            <a:br>
              <a:rPr lang="cs-CZ" dirty="0" smtClean="0"/>
            </a:br>
            <a:r>
              <a:rPr lang="cs-CZ" smtClean="0"/>
              <a:t>základní data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728900"/>
            <a:ext cx="4024536" cy="553616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    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316835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29.8. 2013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možno využít pro rozšíření učiva v rámci předmětu zeměpis cestovního ruchu. Je určen pro 2. ročníky střední školy. DUM je vytvořen jako prezentace. Materiál obsahuje základní informace z oblasti fyzické geografie, sociální geografie a cestovního ruchu Rakouska.  V materiálu jsou vymezeny hlavní oblasti cestovního ruchu a také hlavní turistická </a:t>
            </a:r>
            <a:r>
              <a:rPr lang="cs-CZ" sz="2200" dirty="0" smtClean="0"/>
              <a:t>lákadla Rakouska</a:t>
            </a:r>
            <a:r>
              <a:rPr lang="cs-CZ" sz="2200" dirty="0" smtClean="0"/>
              <a:t>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Rakousko</a:t>
            </a:r>
            <a:endParaRPr lang="cs-CZ" sz="3200" dirty="0"/>
          </a:p>
        </p:txBody>
      </p:sp>
      <p:pic>
        <p:nvPicPr>
          <p:cNvPr id="4099" name="Picture 3" descr="C:\Users\Simona\Downloads\Austria_Bundesadler.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060848"/>
            <a:ext cx="3178696" cy="3364120"/>
          </a:xfrm>
          <a:prstGeom prst="rect">
            <a:avLst/>
          </a:prstGeom>
          <a:noFill/>
        </p:spPr>
      </p:pic>
      <p:pic>
        <p:nvPicPr>
          <p:cNvPr id="8" name="Picture 2" descr="C:\Users\Simona\Downloads\Flag_of_Austria.svg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519085"/>
            <a:ext cx="4038600" cy="268819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2132856"/>
            <a:ext cx="141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1. Vlajka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1556792"/>
            <a:ext cx="1350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</a:t>
            </a:r>
            <a:r>
              <a:rPr lang="cs-CZ" dirty="0"/>
              <a:t>Z</a:t>
            </a:r>
            <a:r>
              <a:rPr lang="cs-CZ" dirty="0" smtClean="0"/>
              <a:t>nak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Poloha Rakouska</a:t>
            </a:r>
            <a:endParaRPr lang="cs-CZ" sz="3200" dirty="0"/>
          </a:p>
        </p:txBody>
      </p:sp>
      <p:pic>
        <p:nvPicPr>
          <p:cNvPr id="3074" name="Picture 2" descr="C:\Users\Simona\Downloads\EU-Austria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412776"/>
            <a:ext cx="6243638" cy="5257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1124744"/>
            <a:ext cx="1496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3. Poloha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Povrch: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2200" dirty="0" smtClean="0"/>
              <a:t>2/3 země zabírají pohoří, Severní vápencové Alpy, Centrální krystalické Alpy, Jižní vápencové Alpy.</a:t>
            </a:r>
            <a:endParaRPr lang="cs-CZ" sz="2200" dirty="0"/>
          </a:p>
        </p:txBody>
      </p:sp>
      <p:pic>
        <p:nvPicPr>
          <p:cNvPr id="5122" name="Picture 2" descr="C:\Users\Simona\Downloads\rakousko-_mapa_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41264"/>
            <a:ext cx="9547262" cy="51167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412776"/>
            <a:ext cx="148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Povrch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Grossglockner 3797m -  nejvyšší hora Rakouska se nachází v pohoří Vysoké </a:t>
            </a:r>
            <a:r>
              <a:rPr lang="cs-CZ" sz="2400" dirty="0" err="1" smtClean="0"/>
              <a:t>Taury</a:t>
            </a:r>
            <a:endParaRPr lang="cs-CZ" sz="2400" dirty="0"/>
          </a:p>
        </p:txBody>
      </p:sp>
      <p:pic>
        <p:nvPicPr>
          <p:cNvPr id="6" name="Picture 2" descr="C:\Users\Simona\Downloads\800px-Grossglockner_from_SW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91680" y="1268760"/>
            <a:ext cx="218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  <a:r>
              <a:rPr lang="cs-CZ" dirty="0" smtClean="0"/>
              <a:t>. Grossglockner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Vodstvo a podnebí</a:t>
            </a:r>
            <a:endParaRPr lang="cs-CZ" sz="3200" dirty="0"/>
          </a:p>
        </p:txBody>
      </p:sp>
      <p:pic>
        <p:nvPicPr>
          <p:cNvPr id="4" name="Picture 2" descr="C:\Users\Simona\Downloads\rakousko-_mapa_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57387"/>
            <a:ext cx="9144000" cy="490061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1412776"/>
            <a:ext cx="1607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6. Vodstvo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Rakousko je federativní stát skládající se z 9 spolkových zemí.</a:t>
            </a:r>
            <a:endParaRPr lang="cs-CZ" sz="2200" dirty="0"/>
          </a:p>
        </p:txBody>
      </p:sp>
      <p:pic>
        <p:nvPicPr>
          <p:cNvPr id="1027" name="Picture 3" descr="C:\Users\Simona\Downloads\800px-Austria_states_blank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8032774" cy="420465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1412776"/>
            <a:ext cx="2245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7. Spolkové země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4437112"/>
            <a:ext cx="1199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Salzbursko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924944"/>
            <a:ext cx="1098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Horní </a:t>
            </a:r>
          </a:p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420888"/>
            <a:ext cx="1655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Dolní Rakousko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68344" y="2852936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Vídeň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75942" y="4005064"/>
            <a:ext cx="1598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Burgenlandsko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4437112"/>
            <a:ext cx="880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Štýrsko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301208"/>
            <a:ext cx="1056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Korutany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4509120"/>
            <a:ext cx="977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Tyrolsko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509120"/>
            <a:ext cx="1398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Vorarlbersko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Vnitrozemský stát</a:t>
            </a:r>
          </a:p>
          <a:p>
            <a:r>
              <a:rPr lang="cs-CZ" dirty="0" smtClean="0"/>
              <a:t>83 856 km</a:t>
            </a:r>
            <a:r>
              <a:rPr lang="cs-CZ" dirty="0" smtClean="0">
                <a:latin typeface="Calibri"/>
              </a:rPr>
              <a:t>²</a:t>
            </a:r>
          </a:p>
          <a:p>
            <a:r>
              <a:rPr lang="cs-CZ" dirty="0" smtClean="0">
                <a:latin typeface="Calibri"/>
              </a:rPr>
              <a:t>8,1 milionů obyvatel</a:t>
            </a:r>
          </a:p>
          <a:p>
            <a:r>
              <a:rPr lang="cs-CZ" dirty="0" smtClean="0">
                <a:latin typeface="Calibri"/>
              </a:rPr>
              <a:t>Němčina</a:t>
            </a:r>
          </a:p>
          <a:p>
            <a:r>
              <a:rPr lang="cs-CZ" dirty="0" smtClean="0">
                <a:latin typeface="Calibri"/>
              </a:rPr>
              <a:t>EURO ( člen EU)</a:t>
            </a:r>
          </a:p>
          <a:p>
            <a:r>
              <a:rPr lang="cs-CZ" dirty="0" smtClean="0">
                <a:latin typeface="Calibri"/>
              </a:rPr>
              <a:t>Vídeň hlavní město 1 550 000 obyvatel</a:t>
            </a:r>
          </a:p>
          <a:p>
            <a:r>
              <a:rPr lang="cs-CZ" dirty="0" smtClean="0">
                <a:latin typeface="Calibri"/>
              </a:rPr>
              <a:t>Tranzitní země – </a:t>
            </a:r>
            <a:r>
              <a:rPr lang="cs-CZ" dirty="0" err="1" smtClean="0">
                <a:latin typeface="Calibri"/>
              </a:rPr>
              <a:t>Brennerský</a:t>
            </a:r>
            <a:r>
              <a:rPr lang="cs-CZ" dirty="0" smtClean="0">
                <a:latin typeface="Calibri"/>
              </a:rPr>
              <a:t> průsmyk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Sídla mnoha mezinárodních organizací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OECD- organizace pro hospodářskou spolupráci a rozvoj</a:t>
            </a:r>
          </a:p>
          <a:p>
            <a:r>
              <a:rPr lang="cs-CZ" dirty="0" smtClean="0"/>
              <a:t>OSN</a:t>
            </a:r>
          </a:p>
          <a:p>
            <a:r>
              <a:rPr lang="cs-CZ" dirty="0" smtClean="0"/>
              <a:t>IAEA – mezinárodní agentura pro atomovou energii</a:t>
            </a:r>
          </a:p>
          <a:p>
            <a:r>
              <a:rPr lang="cs-CZ" dirty="0" smtClean="0"/>
              <a:t>Člen-EU, NATO, OSN</a:t>
            </a:r>
          </a:p>
          <a:p>
            <a:r>
              <a:rPr lang="cs-CZ" dirty="0" smtClean="0"/>
              <a:t>HDP – 29, 2 tisíc USD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200" dirty="0" smtClean="0"/>
              <a:t>Rakousko je vyspělý průmyslový stát s intenzivním zemědělstvím.</a:t>
            </a:r>
          </a:p>
          <a:p>
            <a:r>
              <a:rPr lang="cs-CZ" sz="2200" b="1" dirty="0" smtClean="0"/>
              <a:t>Průmysl: </a:t>
            </a:r>
            <a:r>
              <a:rPr lang="cs-CZ" sz="2200" dirty="0" smtClean="0"/>
              <a:t>těžební  a zdroje surovin( nerudné suroviny, magnezit, sůl kamenná, tuhy, ropa, ložiska hnědého uhlí), hutnictví (výroba železa a oceli), elektrárenství ( hydroelektrárny a větrné elektrárny), průmysl strojírenský, elektrotechnický, textilní a sklářský.</a:t>
            </a:r>
          </a:p>
          <a:p>
            <a:r>
              <a:rPr lang="cs-CZ" sz="2200" b="1" dirty="0" smtClean="0"/>
              <a:t>Zemědělství: </a:t>
            </a:r>
            <a:r>
              <a:rPr lang="cs-CZ" sz="2200" dirty="0" smtClean="0"/>
              <a:t>převažuje živočišná výroba( chov prasat, skotu, ovcí), rostlinou výrobu omezují přírodní podmínky, pěstují se brambory, obilniny a vinná réva.</a:t>
            </a:r>
          </a:p>
          <a:p>
            <a:r>
              <a:rPr lang="cs-CZ" sz="2200" dirty="0" smtClean="0"/>
              <a:t>Důležitou složkou jsou hospodářství je těžba dřeva.</a:t>
            </a:r>
          </a:p>
          <a:p>
            <a:r>
              <a:rPr lang="cs-CZ" sz="2200" b="1" dirty="0" smtClean="0"/>
              <a:t>Doprava: </a:t>
            </a:r>
            <a:r>
              <a:rPr lang="cs-CZ" sz="2200" dirty="0" smtClean="0"/>
              <a:t>Rakousko je tranzitní země, má dobře zbudovanou síť dálnic.</a:t>
            </a:r>
          </a:p>
          <a:p>
            <a:r>
              <a:rPr lang="cs-CZ" sz="2200" dirty="0" smtClean="0"/>
              <a:t>Cestovní ruch: zemi ročně navštíví 17,8 milionů zahraničních návštěvníků.</a:t>
            </a:r>
            <a:endParaRPr lang="cs-CZ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Dovolená-především aktivní formy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Lyžování</a:t>
            </a:r>
          </a:p>
          <a:p>
            <a:r>
              <a:rPr lang="cs-CZ" dirty="0" smtClean="0"/>
              <a:t>Vysokohorská turistika</a:t>
            </a:r>
          </a:p>
          <a:p>
            <a:r>
              <a:rPr lang="cs-CZ" dirty="0" smtClean="0"/>
              <a:t>Horolezectví, </a:t>
            </a:r>
            <a:r>
              <a:rPr lang="cs-CZ" dirty="0" err="1" smtClean="0"/>
              <a:t>feratové</a:t>
            </a:r>
            <a:r>
              <a:rPr lang="cs-CZ" dirty="0" smtClean="0"/>
              <a:t> lezení</a:t>
            </a:r>
          </a:p>
          <a:p>
            <a:r>
              <a:rPr lang="cs-CZ" dirty="0" smtClean="0"/>
              <a:t>Vodní sporty- kanoistika, sjezdy na raftech</a:t>
            </a:r>
          </a:p>
          <a:p>
            <a:r>
              <a:rPr lang="cs-CZ" dirty="0" smtClean="0"/>
              <a:t>Jachting a windsurfing na jezerech</a:t>
            </a:r>
          </a:p>
          <a:p>
            <a:r>
              <a:rPr lang="cs-CZ" dirty="0" smtClean="0"/>
              <a:t>Cykloturistika</a:t>
            </a:r>
          </a:p>
          <a:p>
            <a:r>
              <a:rPr lang="cs-CZ" dirty="0" smtClean="0"/>
              <a:t>Paragliding</a:t>
            </a:r>
          </a:p>
          <a:p>
            <a:r>
              <a:rPr lang="cs-CZ" dirty="0" smtClean="0"/>
              <a:t>Dalším lákadlem je Rakouská gastronomie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1)Alpy </a:t>
            </a:r>
            <a:r>
              <a:rPr lang="cs-CZ" i="1" dirty="0" smtClean="0"/>
              <a:t>a)Tyrolsko- Vorarlbersko b) Východní Alpy</a:t>
            </a:r>
          </a:p>
          <a:p>
            <a:r>
              <a:rPr lang="cs-CZ" dirty="0" smtClean="0"/>
              <a:t>2)Solná komora</a:t>
            </a:r>
            <a:endParaRPr lang="cs-CZ" i="1" dirty="0" smtClean="0"/>
          </a:p>
          <a:p>
            <a:r>
              <a:rPr lang="cs-CZ" dirty="0" smtClean="0"/>
              <a:t>3) Korutanská jezera</a:t>
            </a:r>
          </a:p>
          <a:p>
            <a:r>
              <a:rPr lang="cs-CZ" dirty="0" smtClean="0"/>
              <a:t>4) údolí Dunaje</a:t>
            </a:r>
          </a:p>
          <a:p>
            <a:r>
              <a:rPr lang="cs-CZ" dirty="0" smtClean="0"/>
              <a:t>5) Vídeň a okolí</a:t>
            </a:r>
          </a:p>
          <a:p>
            <a:r>
              <a:rPr lang="cs-CZ" dirty="0" smtClean="0"/>
              <a:t>6) pobřeží Bodamského jezera</a:t>
            </a:r>
          </a:p>
          <a:p>
            <a:r>
              <a:rPr lang="cs-CZ" dirty="0" smtClean="0"/>
              <a:t>7) Významná sídla – historická města a střediska</a:t>
            </a:r>
          </a:p>
          <a:p>
            <a:r>
              <a:rPr lang="cs-CZ" dirty="0" smtClean="0"/>
              <a:t>8)lázeňská města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Obrazové zdroje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Vlajka: 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2"/>
              </a:rPr>
              <a:t>http://cs.wikipedia.org/wiki/Soubor:Flag_of_Austria.svg</a:t>
            </a:r>
            <a:r>
              <a:rPr lang="cs-CZ" altLang="ja-JP" sz="2000" dirty="0" smtClean="0">
                <a:cs typeface="Arial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Znak: 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3"/>
              </a:rPr>
              <a:t>http://cs.wikipedia.org/wiki/Soubor:Austria_Bundesadler.svg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Poloha: 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4"/>
              </a:rPr>
              <a:t>http://cs.wikipedia.org/wiki/Soubor:EU-Austria.svg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Povrch: [online]. [cit. 2013-09-25].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5"/>
              </a:rPr>
              <a:t>http://leccos.</a:t>
            </a:r>
            <a:r>
              <a:rPr lang="cs-CZ" sz="2000" dirty="0" err="1" smtClean="0">
                <a:hlinkClick r:id="rId5"/>
              </a:rPr>
              <a:t>com</a:t>
            </a:r>
            <a:r>
              <a:rPr lang="cs-CZ" sz="2000" dirty="0" smtClean="0">
                <a:hlinkClick r:id="rId5"/>
              </a:rPr>
              <a:t>/index.</a:t>
            </a:r>
            <a:r>
              <a:rPr lang="cs-CZ" sz="2000" dirty="0" err="1" smtClean="0">
                <a:hlinkClick r:id="rId5"/>
              </a:rPr>
              <a:t>php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clanky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rakousko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Grossglockner</a:t>
            </a:r>
            <a:r>
              <a:rPr lang="cs-CZ" altLang="ja-JP" sz="2000" dirty="0" smtClean="0">
                <a:cs typeface="Arial" charset="0"/>
              </a:rPr>
              <a:t> : 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6"/>
              </a:rPr>
              <a:t>http://cs.wikipedia.org/wiki/Soubor:Grossglockner_from_SW.jpg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Vodstvo: [online]. [cit. 2013-09-25].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5"/>
              </a:rPr>
              <a:t>http://leccos.</a:t>
            </a:r>
            <a:r>
              <a:rPr lang="cs-CZ" sz="2000" dirty="0" err="1" smtClean="0">
                <a:hlinkClick r:id="rId5"/>
              </a:rPr>
              <a:t>com</a:t>
            </a:r>
            <a:r>
              <a:rPr lang="cs-CZ" sz="2000" dirty="0" smtClean="0">
                <a:hlinkClick r:id="rId5"/>
              </a:rPr>
              <a:t>/index.</a:t>
            </a:r>
            <a:r>
              <a:rPr lang="cs-CZ" sz="2000" dirty="0" err="1" smtClean="0">
                <a:hlinkClick r:id="rId5"/>
              </a:rPr>
              <a:t>php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clanky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rakousko</a:t>
            </a:r>
            <a:endParaRPr lang="cs-CZ" altLang="ja-JP" sz="2000" dirty="0" smtClean="0">
              <a:cs typeface="Arial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altLang="ja-JP" sz="2000" dirty="0" smtClean="0">
                <a:cs typeface="Arial" charset="0"/>
              </a:rPr>
              <a:t>Spolkové země: 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/>
              <a:t> </a:t>
            </a:r>
            <a:r>
              <a:rPr lang="cs-CZ" sz="2000" dirty="0" smtClean="0">
                <a:hlinkClick r:id="rId7"/>
              </a:rPr>
              <a:t>http://cs.wikipedia.org/wiki/Soubor:Austria_states_blank.png</a:t>
            </a:r>
            <a:endParaRPr lang="cs-CZ" sz="2000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Holeček, M., </a:t>
            </a:r>
            <a:r>
              <a:rPr lang="cs-CZ" sz="2000" dirty="0" err="1" smtClean="0"/>
              <a:t>Mariot</a:t>
            </a:r>
            <a:r>
              <a:rPr lang="cs-CZ" sz="2000" dirty="0" smtClean="0"/>
              <a:t>, P., Střída, M.</a:t>
            </a:r>
            <a:r>
              <a:rPr lang="cs-CZ" sz="2000" i="1" dirty="0" smtClean="0"/>
              <a:t>: Zeměpis cestovního ruchu</a:t>
            </a:r>
            <a:r>
              <a:rPr lang="cs-CZ" sz="2000" dirty="0" smtClean="0"/>
              <a:t>. Nakladatelství České geografické společnosti, Praha 2001</a:t>
            </a:r>
          </a:p>
          <a:p>
            <a:r>
              <a:rPr lang="cs-CZ" sz="2000" dirty="0" err="1" smtClean="0"/>
              <a:t>Kašparovský</a:t>
            </a:r>
            <a:r>
              <a:rPr lang="cs-CZ" sz="2000" dirty="0" smtClean="0"/>
              <a:t>, K.: </a:t>
            </a:r>
            <a:r>
              <a:rPr lang="cs-CZ" sz="2000" i="1" dirty="0" smtClean="0"/>
              <a:t>Zeměpis v kostce II. </a:t>
            </a:r>
            <a:r>
              <a:rPr lang="cs-CZ" sz="2000" dirty="0" smtClean="0"/>
              <a:t>Fragment, Praha 2008</a:t>
            </a:r>
          </a:p>
          <a:p>
            <a:r>
              <a:rPr lang="cs-CZ" altLang="ja-JP" sz="2000" smtClean="0">
                <a:cs typeface="Arial" charset="0"/>
              </a:rPr>
              <a:t>wikipedie: </a:t>
            </a:r>
            <a:r>
              <a:rPr lang="cs-CZ" altLang="ja-JP" sz="2000" dirty="0" smtClean="0">
                <a:cs typeface="Arial" charset="0"/>
              </a:rPr>
              <a:t>[online]. [cit. 2013-09-25]. Dostupný pod licencí </a:t>
            </a:r>
            <a:r>
              <a:rPr lang="cs-CZ" altLang="ja-JP" sz="2000" dirty="0" err="1" smtClean="0">
                <a:cs typeface="Arial" charset="0"/>
              </a:rPr>
              <a:t>Creative</a:t>
            </a:r>
            <a:r>
              <a:rPr lang="cs-CZ" altLang="ja-JP" sz="2000" dirty="0" smtClean="0">
                <a:cs typeface="Arial" charset="0"/>
              </a:rPr>
              <a:t> </a:t>
            </a:r>
            <a:r>
              <a:rPr lang="cs-CZ" altLang="ja-JP" sz="2000" dirty="0" err="1" smtClean="0">
                <a:cs typeface="Arial" charset="0"/>
              </a:rPr>
              <a:t>Commons</a:t>
            </a:r>
            <a:r>
              <a:rPr lang="en-US" altLang="ja-JP" sz="2000" dirty="0" smtClean="0">
                <a:cs typeface="Arial" charset="0"/>
              </a:rPr>
              <a:t> </a:t>
            </a:r>
            <a:r>
              <a:rPr lang="en-US" altLang="ja-JP" sz="2000" dirty="0" err="1" smtClean="0">
                <a:cs typeface="Arial" charset="0"/>
              </a:rPr>
              <a:t>na</a:t>
            </a:r>
            <a:r>
              <a:rPr lang="en-US" altLang="ja-JP" sz="2000" dirty="0" smtClean="0">
                <a:cs typeface="Arial" charset="0"/>
              </a:rPr>
              <a:t> WWW</a:t>
            </a:r>
            <a:r>
              <a:rPr lang="pl-PL" altLang="ja-JP" sz="2000" dirty="0" smtClean="0">
                <a:cs typeface="Arial" charset="0"/>
              </a:rPr>
              <a:t>:</a:t>
            </a:r>
            <a:r>
              <a:rPr lang="cs-CZ" altLang="ja-JP" sz="2000" dirty="0" smtClean="0"/>
              <a:t> </a:t>
            </a:r>
            <a:r>
              <a:rPr lang="cs-CZ" sz="2000" dirty="0" smtClean="0">
                <a:hlinkClick r:id="rId2"/>
              </a:rPr>
              <a:t>http://cs.wikipedia.org/wiki/N%C3%A1rodn%C3%AD_parky_v_Rakousku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1007</Words>
  <Application>Microsoft Office PowerPoint</Application>
  <PresentationFormat>Předvádění na obrazovce (4:3)</PresentationFormat>
  <Paragraphs>130</Paragraphs>
  <Slides>16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Rakousko I. základní data</vt:lpstr>
      <vt:lpstr>Snímek 2</vt:lpstr>
      <vt:lpstr>Snímek 3</vt:lpstr>
      <vt:lpstr>Rakousko</vt:lpstr>
      <vt:lpstr>Poloha Rakouska</vt:lpstr>
      <vt:lpstr>Povrch:  2/3 země zabírají pohoří, Severní vápencové Alpy, Centrální krystalické Alpy, Jižní vápencové Alpy.</vt:lpstr>
      <vt:lpstr>Grossglockner 3797m -  nejvyšší hora Rakouska se nachází v pohoří Vysoké Taury</vt:lpstr>
      <vt:lpstr>Vodstvo a podnebí</vt:lpstr>
      <vt:lpstr>Rakousko je federativní stát skládající se z 9 spolkových zemí.</vt:lpstr>
      <vt:lpstr>Data</vt:lpstr>
      <vt:lpstr>Sídla mnoha mezinárodních organizací</vt:lpstr>
      <vt:lpstr>Hospodářství</vt:lpstr>
      <vt:lpstr>Dovolená-především aktivní formy</vt:lpstr>
      <vt:lpstr>Turistické oblasti</vt:lpstr>
      <vt:lpstr>Obrazové zdroje </vt:lpstr>
      <vt:lpstr>Zdroje dat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Simona</dc:creator>
  <cp:lastModifiedBy>Simona</cp:lastModifiedBy>
  <cp:revision>4</cp:revision>
  <dcterms:created xsi:type="dcterms:W3CDTF">2013-09-25T15:19:44Z</dcterms:created>
  <dcterms:modified xsi:type="dcterms:W3CDTF">2013-09-25T16:57:40Z</dcterms:modified>
</cp:coreProperties>
</file>