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9"/>
  </p:notesMasterIdLst>
  <p:sldIdLst>
    <p:sldId id="297" r:id="rId3"/>
    <p:sldId id="256" r:id="rId4"/>
    <p:sldId id="257" r:id="rId5"/>
    <p:sldId id="258" r:id="rId6"/>
    <p:sldId id="296" r:id="rId7"/>
    <p:sldId id="260" r:id="rId8"/>
    <p:sldId id="261" r:id="rId9"/>
    <p:sldId id="295" r:id="rId10"/>
    <p:sldId id="289" r:id="rId11"/>
    <p:sldId id="290" r:id="rId12"/>
    <p:sldId id="291" r:id="rId13"/>
    <p:sldId id="292" r:id="rId14"/>
    <p:sldId id="294" r:id="rId15"/>
    <p:sldId id="293" r:id="rId16"/>
    <p:sldId id="298" r:id="rId17"/>
    <p:sldId id="299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755" y="-2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BF29F-FB95-419A-BA64-CB35E9CD9F0B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0C5B53-6DAD-4B6F-B9B5-F0C260B4F3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839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smtClean="0"/>
          </a:p>
        </p:txBody>
      </p:sp>
      <p:sp>
        <p:nvSpPr>
          <p:cNvPr id="4608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96CE882-6406-4848-96A0-BC7F459FA087}" type="slidenum">
              <a:rPr lang="cs-CZ" altLang="cs-CZ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</a:pPr>
              <a:t>15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5146CE9D-3024-43A6-9F2F-2FDFD3E01496}" type="datetime1">
              <a:rPr lang="cs-CZ"/>
              <a:pPr>
                <a:defRPr/>
              </a:pPr>
              <a:t>25.9.2013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CD6B5860-8868-4E7A-87FC-9352EC2F4B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57568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21E6FC27-AF8B-4326-9F5D-26F13B1823CF}" type="datetime1">
              <a:rPr lang="cs-CZ"/>
              <a:pPr>
                <a:defRPr/>
              </a:pPr>
              <a:t>25.9.2013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CC39308-0699-4671-ACB7-DC5738657D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08080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8551F38-210E-4CB2-A28B-AB49B852FA52}" type="datetime1">
              <a:rPr lang="cs-CZ"/>
              <a:pPr>
                <a:defRPr/>
              </a:pPr>
              <a:t>25.9.2013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C143BCAD-6034-4A14-B146-0B41194CE1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24704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C93271EE-E1F1-4B9E-9AA3-CA74D7739CBA}" type="datetime1">
              <a:rPr lang="cs-CZ"/>
              <a:pPr>
                <a:defRPr/>
              </a:pPr>
              <a:t>25.9.2013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901359F9-AD53-4233-BA99-B92370A1F3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52653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8B45E8E-BBEF-4499-93CF-19844B6F78D8}" type="datetime1">
              <a:rPr lang="cs-CZ"/>
              <a:pPr>
                <a:defRPr/>
              </a:pPr>
              <a:t>25.9.2013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7D2F66FC-6EA5-4D01-B3A6-85CDBE2889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41364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4A8E2D1-28D5-4E83-AD7C-9AB78FFCC906}" type="datetime1">
              <a:rPr lang="cs-CZ"/>
              <a:pPr>
                <a:defRPr/>
              </a:pPr>
              <a:t>25.9.2013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3018DC1-E0A8-405D-9A0E-341B109345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01425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1C1E977-071F-412E-A3F4-FB5D29B4B7F7}" type="datetime1">
              <a:rPr lang="cs-CZ"/>
              <a:pPr>
                <a:defRPr/>
              </a:pPr>
              <a:t>25.9.2013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B0081A8-2306-409B-946F-5E8CB24367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7417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B712BA65-8DFE-4DFA-AE4A-41C0B2123C88}" type="datetime1">
              <a:rPr lang="cs-CZ"/>
              <a:pPr>
                <a:defRPr/>
              </a:pPr>
              <a:t>25.9.2013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3BA7360-B4DA-4751-A868-2A97250AE9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61452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682B09C7-56C6-490C-A792-4F017690CF59}" type="datetime1">
              <a:rPr lang="cs-CZ"/>
              <a:pPr>
                <a:defRPr/>
              </a:pPr>
              <a:t>25.9.2013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3EBAC5B-DDF4-455E-B5FA-3A68B1185A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80613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0C44ADFA-4234-484E-97DB-9B456F02A93C}" type="datetime1">
              <a:rPr lang="cs-CZ"/>
              <a:pPr>
                <a:defRPr/>
              </a:pPr>
              <a:t>25.9.2013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9B7ABEA-495B-4EB9-9E85-F83A37A486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10490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3ED60EF0-019F-4FFE-96D5-E70E03164536}" type="datetime1">
              <a:rPr lang="cs-CZ"/>
              <a:pPr>
                <a:defRPr/>
              </a:pPr>
              <a:t>25.9.2013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58FA74E9-DCBB-4FD8-B86B-7560816414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8575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A29231-EBAB-46EF-B713-63A6835C7DFE}" type="datetimeFigureOut">
              <a:rPr lang="cs-CZ" smtClean="0"/>
              <a:t>25.9.2013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C60FCEB3-3564-428E-87B5-617604B30B1A}" type="datetime1">
              <a:rPr lang="cs-CZ"/>
              <a:pPr>
                <a:defRPr/>
              </a:pPr>
              <a:t>25.9.2013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F8B2E20-CA07-434C-963E-6BB1E24638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948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7663508"/>
              </p:ext>
            </p:extLst>
          </p:nvPr>
        </p:nvGraphicFramePr>
        <p:xfrm>
          <a:off x="750888" y="2060575"/>
          <a:ext cx="7559675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Projekt MŠMT</a:t>
                      </a:r>
                      <a:endParaRPr kumimoji="0" lang="cs-CZ" alt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EU peníze středním školám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Název projektu školy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ICT do života školy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Registrační číslo projektu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CZ.1.07/1.5.00/34.0771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Šablona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III/2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38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Výuka strojního obrábění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Technologie obrábění, řezné podmínky, BP, třískové </a:t>
                      </a: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obrábění, plocha obrábění, 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Předmět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Odborný výcvik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Autor, spoluautor  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Josef Šindelář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dataprojektor, výukové panely, pomůcky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prezentace, stroje, nástroje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2,3. ročník, žáci 16 – 19 let, </a:t>
                      </a: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Mechanik seřizovač , Obráběč kovů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ne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sz="2400" b="1" dirty="0" smtClean="0">
                <a:solidFill>
                  <a:srgbClr val="000000"/>
                </a:solidFill>
              </a:rPr>
              <a:t>Základy strojního obrábění </a:t>
            </a: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7710" name="Zástupný symbol pro číslo snímku 14"/>
          <p:cNvSpPr>
            <a:spLocks noGrp="1"/>
          </p:cNvSpPr>
          <p:nvPr>
            <p:ph type="sldNum" sz="quarter" idx="12"/>
          </p:nvPr>
        </p:nvSpPr>
        <p:spPr bwMode="auto">
          <a:xfrm>
            <a:off x="6480175" y="63357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AA45CFE-30EA-427B-A31B-34F9B1F31195}" type="slidenum">
              <a:rPr lang="cs-CZ" altLang="cs-CZ" sz="1200" smtClean="0">
                <a:solidFill>
                  <a:srgbClr val="898989"/>
                </a:solidFill>
                <a:latin typeface="Verdan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cs-CZ" altLang="cs-CZ" sz="1200" smtClean="0">
              <a:solidFill>
                <a:srgbClr val="898989"/>
              </a:solidFill>
              <a:latin typeface="Verdana" pitchFamily="34" charset="0"/>
            </a:endParaRPr>
          </a:p>
        </p:txBody>
      </p:sp>
      <p:sp>
        <p:nvSpPr>
          <p:cNvPr id="27711" name="TextovéPole 12"/>
          <p:cNvSpPr txBox="1">
            <a:spLocks noChangeArrowheads="1"/>
          </p:cNvSpPr>
          <p:nvPr/>
        </p:nvSpPr>
        <p:spPr bwMode="auto">
          <a:xfrm>
            <a:off x="787400" y="1452563"/>
            <a:ext cx="75612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sz="2400" b="1" dirty="0" smtClean="0">
                <a:solidFill>
                  <a:srgbClr val="000000"/>
                </a:solidFill>
              </a:rPr>
              <a:t>VY_32_INOVACE_38_756</a:t>
            </a:r>
          </a:p>
        </p:txBody>
      </p:sp>
      <p:pic>
        <p:nvPicPr>
          <p:cNvPr id="277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90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ZÁKLADY STROJNÍHO OBRÁBĚNÍ</a:t>
            </a:r>
            <a:endParaRPr lang="cs-CZ" sz="4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1.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Technologie  obrábění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1182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356760"/>
          </a:xfrm>
        </p:spPr>
        <p:txBody>
          <a:bodyPr>
            <a:noAutofit/>
          </a:bodyPr>
          <a:lstStyle/>
          <a:p>
            <a:r>
              <a:rPr lang="cs-CZ" sz="4200" dirty="0"/>
              <a:t>T</a:t>
            </a:r>
            <a:r>
              <a:rPr lang="cs-CZ" sz="4200" dirty="0" smtClean="0"/>
              <a:t>echnologie </a:t>
            </a:r>
            <a:r>
              <a:rPr lang="cs-CZ" sz="4200" dirty="0"/>
              <a:t>strojního obrábění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61872"/>
          </a:xfrm>
        </p:spPr>
        <p:txBody>
          <a:bodyPr>
            <a:normAutofit/>
          </a:bodyPr>
          <a:lstStyle/>
          <a:p>
            <a:r>
              <a:rPr lang="cs-CZ" dirty="0"/>
              <a:t>Technologie strojního obrábění se zabývá obráběcími procesy, při kterých se realizuje </a:t>
            </a:r>
            <a:r>
              <a:rPr lang="cs-CZ" dirty="0" smtClean="0"/>
              <a:t>změna </a:t>
            </a:r>
            <a:r>
              <a:rPr lang="cs-CZ" dirty="0"/>
              <a:t>tvaru obráběné součásti odebíráním materiálu ve formě </a:t>
            </a:r>
            <a:r>
              <a:rPr lang="cs-CZ" dirty="0" smtClean="0"/>
              <a:t>třísek / TŘÍSKOVÉ OBRÁBĚNÍ/ </a:t>
            </a:r>
            <a:endParaRPr lang="cs-CZ" dirty="0"/>
          </a:p>
          <a:p>
            <a:r>
              <a:rPr lang="cs-CZ" dirty="0"/>
              <a:t>Obráběcí metody se člení na metody charakterizované použitým nástrojem: </a:t>
            </a:r>
            <a:endParaRPr lang="cs-CZ" dirty="0" smtClean="0"/>
          </a:p>
          <a:p>
            <a:pPr lvl="1"/>
            <a:r>
              <a:rPr lang="cs-CZ" dirty="0"/>
              <a:t>s definovanou geometrií břitu - soustružení, vrtání, vyvrtávání, hoblování a obrážení, </a:t>
            </a:r>
            <a:r>
              <a:rPr lang="cs-CZ" dirty="0" smtClean="0"/>
              <a:t>protahování </a:t>
            </a:r>
            <a:r>
              <a:rPr lang="cs-CZ" dirty="0"/>
              <a:t>a protlačování, atd., </a:t>
            </a:r>
          </a:p>
          <a:p>
            <a:pPr lvl="1"/>
            <a:r>
              <a:rPr lang="cs-CZ" dirty="0" smtClean="0"/>
              <a:t>s </a:t>
            </a:r>
            <a:r>
              <a:rPr lang="cs-CZ" dirty="0"/>
              <a:t>nedefinovanou geometrií břitu - broušení, honování, lapování, superfinišování atd. </a:t>
            </a:r>
          </a:p>
          <a:p>
            <a:pPr lvl="1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577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Obráběné plochy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363272" cy="4589864"/>
          </a:xfrm>
        </p:spPr>
        <p:txBody>
          <a:bodyPr>
            <a:normAutofit/>
          </a:bodyPr>
          <a:lstStyle/>
          <a:p>
            <a:r>
              <a:rPr lang="cs-CZ" sz="3600" dirty="0"/>
              <a:t>Při obrábění se rozlišuje obráběná, obrobená a přechodová </a:t>
            </a:r>
            <a:r>
              <a:rPr lang="cs-CZ" sz="3600" dirty="0" smtClean="0"/>
              <a:t>plocha. </a:t>
            </a:r>
          </a:p>
          <a:p>
            <a:r>
              <a:rPr lang="cs-CZ" sz="3600" dirty="0" smtClean="0"/>
              <a:t>Dalším </a:t>
            </a:r>
            <a:r>
              <a:rPr lang="cs-CZ" sz="3600" dirty="0"/>
              <a:t>důležitým </a:t>
            </a:r>
            <a:r>
              <a:rPr lang="cs-CZ" sz="3600" dirty="0" smtClean="0"/>
              <a:t>parametrem </a:t>
            </a:r>
            <a:r>
              <a:rPr lang="cs-CZ" sz="3600" dirty="0"/>
              <a:t>obrobku je kvalita obrobené </a:t>
            </a:r>
            <a:r>
              <a:rPr lang="cs-CZ" sz="3600" dirty="0" smtClean="0"/>
              <a:t>plochy -  </a:t>
            </a:r>
            <a:r>
              <a:rPr lang="cs-CZ" sz="3600" dirty="0"/>
              <a:t>(drsnost povrchu, </a:t>
            </a:r>
            <a:r>
              <a:rPr lang="cs-CZ" sz="3600" dirty="0" smtClean="0"/>
              <a:t>stav </a:t>
            </a:r>
            <a:r>
              <a:rPr lang="cs-CZ" sz="3600" dirty="0"/>
              <a:t>povrchové vrstvy). </a:t>
            </a:r>
          </a:p>
        </p:txBody>
      </p:sp>
    </p:spTree>
    <p:extLst>
      <p:ext uri="{BB962C8B-B14F-4D97-AF65-F5344CB8AC3E}">
        <p14:creationId xmlns:p14="http://schemas.microsoft.com/office/powerpoint/2010/main" val="148513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Obráběné plochy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87" y="3436951"/>
            <a:ext cx="2759678" cy="3006932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6" y="3479155"/>
            <a:ext cx="2732199" cy="2964728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hnutá šipka nahoru 4"/>
          <p:cNvSpPr/>
          <p:nvPr/>
        </p:nvSpPr>
        <p:spPr>
          <a:xfrm rot="10488382" flipH="1">
            <a:off x="550542" y="3782119"/>
            <a:ext cx="518391" cy="57337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Kruhová šipka 5"/>
          <p:cNvSpPr/>
          <p:nvPr/>
        </p:nvSpPr>
        <p:spPr>
          <a:xfrm>
            <a:off x="6934031" y="4386043"/>
            <a:ext cx="978408" cy="978408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Šipka doprava 6"/>
          <p:cNvSpPr/>
          <p:nvPr/>
        </p:nvSpPr>
        <p:spPr>
          <a:xfrm>
            <a:off x="7138683" y="5770497"/>
            <a:ext cx="489204" cy="2423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leva 7"/>
          <p:cNvSpPr/>
          <p:nvPr/>
        </p:nvSpPr>
        <p:spPr>
          <a:xfrm>
            <a:off x="1691680" y="5682531"/>
            <a:ext cx="640557" cy="34565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127710" y="350741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+mj-lt"/>
              </a:rPr>
              <a:t>1</a:t>
            </a:r>
            <a:endParaRPr lang="cs-CZ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633923" y="378618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+mj-lt"/>
              </a:rPr>
              <a:t>2</a:t>
            </a:r>
            <a:endParaRPr lang="cs-CZ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011958" y="3598744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3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362256" y="2255178"/>
            <a:ext cx="2721911" cy="92333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>
                <a:latin typeface="+mj-lt"/>
              </a:rPr>
              <a:t>OBRÁBĚNÁ PLOCHA</a:t>
            </a:r>
          </a:p>
          <a:p>
            <a:pPr marL="342900" indent="-342900">
              <a:buAutoNum type="arabicPeriod"/>
            </a:pPr>
            <a:r>
              <a:rPr lang="cs-CZ" dirty="0" smtClean="0">
                <a:latin typeface="+mj-lt"/>
              </a:rPr>
              <a:t>OBROBENÁ PLOCHA</a:t>
            </a:r>
          </a:p>
          <a:p>
            <a:pPr marL="342900" indent="-342900">
              <a:buAutoNum type="arabicPeriod"/>
            </a:pPr>
            <a:r>
              <a:rPr lang="cs-CZ" dirty="0" smtClean="0">
                <a:latin typeface="+mj-lt"/>
              </a:rPr>
              <a:t>PŘECHÓDOVÁ PLOCH</a:t>
            </a:r>
            <a:endParaRPr lang="cs-CZ" dirty="0">
              <a:latin typeface="+mj-lt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338858" y="501466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+mj-lt"/>
              </a:rPr>
              <a:t>1</a:t>
            </a:r>
            <a:endParaRPr lang="cs-CZ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216935" y="498734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+mj-lt"/>
              </a:rPr>
              <a:t>2</a:t>
            </a:r>
            <a:endParaRPr lang="cs-CZ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685426" y="531594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+mj-lt"/>
              </a:rPr>
              <a:t>3</a:t>
            </a:r>
            <a:endParaRPr lang="cs-CZ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09737" y="2716843"/>
            <a:ext cx="174502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SOUSTRUŽENÍ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25013" y="2716843"/>
            <a:ext cx="1436932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FRÉZOVÁNÍ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0422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Plochy na obrobku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/>
              <a:t>Obrobek </a:t>
            </a:r>
            <a:r>
              <a:rPr lang="cs-CZ" dirty="0"/>
              <a:t>je to obráběný nebo již obrobený předmět. Předmět, který se teprve bude obrábět se nazývá polotovar. </a:t>
            </a:r>
            <a:endParaRPr lang="cs-CZ" dirty="0" smtClean="0"/>
          </a:p>
          <a:p>
            <a:r>
              <a:rPr lang="cs-CZ" b="1" dirty="0"/>
              <a:t>Obráběná plocha </a:t>
            </a:r>
            <a:r>
              <a:rPr lang="cs-CZ" dirty="0"/>
              <a:t>je část povrchu obrobku, ze které bude odebírán materiál. </a:t>
            </a:r>
            <a:endParaRPr lang="cs-CZ" dirty="0" smtClean="0"/>
          </a:p>
          <a:p>
            <a:r>
              <a:rPr lang="cs-CZ" b="1" dirty="0"/>
              <a:t>Obrobená plocha </a:t>
            </a:r>
            <a:r>
              <a:rPr lang="cs-CZ" dirty="0"/>
              <a:t>je plocha, vzniklá obráběním. </a:t>
            </a:r>
            <a:endParaRPr lang="cs-CZ" dirty="0" smtClean="0"/>
          </a:p>
          <a:p>
            <a:r>
              <a:rPr lang="cs-CZ" b="1" dirty="0"/>
              <a:t>Plocha řezu je </a:t>
            </a:r>
            <a:r>
              <a:rPr lang="cs-CZ" dirty="0"/>
              <a:t>plocha, vzniklá těsně za břitem nástroje.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958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Řezný pohyb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435280" cy="4661872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cs-CZ" sz="2800" b="1" dirty="0"/>
              <a:t>Řezný pohyb </a:t>
            </a:r>
            <a:r>
              <a:rPr lang="cs-CZ" sz="2800" dirty="0"/>
              <a:t>je vzájemný pohyb mezi obrobkem a nástrojem a skládá se obvykle ze dvou složek: </a:t>
            </a:r>
          </a:p>
          <a:p>
            <a:r>
              <a:rPr lang="cs-CZ" sz="2800" dirty="0" smtClean="0"/>
              <a:t>Ze </a:t>
            </a:r>
            <a:r>
              <a:rPr lang="cs-CZ" sz="2800" dirty="0"/>
              <a:t>složky </a:t>
            </a:r>
            <a:r>
              <a:rPr lang="cs-CZ" sz="2800" b="1" dirty="0"/>
              <a:t>hlavního řezného pohybu</a:t>
            </a:r>
            <a:r>
              <a:rPr lang="cs-CZ" sz="2800" dirty="0"/>
              <a:t>, která se shoduje se základním pohybem obráběcího stroj (vřeteno u soustruhů, vrtaček, frézek, smýkadlo u obráběček), může být otáčivý, přímočarý nebo složený. </a:t>
            </a:r>
          </a:p>
          <a:p>
            <a:r>
              <a:rPr lang="cs-CZ" sz="2800" dirty="0" smtClean="0"/>
              <a:t>Ze </a:t>
            </a:r>
            <a:r>
              <a:rPr lang="cs-CZ" sz="2800" dirty="0"/>
              <a:t>složky </a:t>
            </a:r>
            <a:r>
              <a:rPr lang="cs-CZ" sz="2800" b="1" dirty="0"/>
              <a:t>vedlejšího řezného pohybu</a:t>
            </a:r>
            <a:r>
              <a:rPr lang="cs-CZ" sz="2800" dirty="0"/>
              <a:t>, která se skládá ze dvou pohybů: </a:t>
            </a:r>
          </a:p>
          <a:p>
            <a:pPr lvl="1"/>
            <a:r>
              <a:rPr lang="cs-CZ" b="1" dirty="0" smtClean="0"/>
              <a:t>posuv </a:t>
            </a:r>
            <a:r>
              <a:rPr lang="cs-CZ" dirty="0"/>
              <a:t>- </a:t>
            </a:r>
            <a:r>
              <a:rPr lang="cs-CZ" dirty="0" smtClean="0"/>
              <a:t>spolu </a:t>
            </a:r>
            <a:r>
              <a:rPr lang="cs-CZ" dirty="0"/>
              <a:t>s hlavním řezným pohybem, </a:t>
            </a:r>
            <a:r>
              <a:rPr lang="cs-CZ" dirty="0" smtClean="0"/>
              <a:t>umožňuje </a:t>
            </a:r>
            <a:r>
              <a:rPr lang="cs-CZ" dirty="0"/>
              <a:t>obrábění, je obvykle kolmý na směr hlavního řezného pohybu, vykonává jej nástroj nebo </a:t>
            </a:r>
            <a:r>
              <a:rPr lang="cs-CZ" dirty="0" smtClean="0"/>
              <a:t>obrobek</a:t>
            </a:r>
            <a:endParaRPr lang="cs-CZ" dirty="0"/>
          </a:p>
          <a:p>
            <a:pPr lvl="1"/>
            <a:r>
              <a:rPr lang="cs-CZ" b="1" dirty="0" smtClean="0"/>
              <a:t>přísuv </a:t>
            </a:r>
            <a:r>
              <a:rPr lang="cs-CZ" b="1" dirty="0"/>
              <a:t>– </a:t>
            </a:r>
            <a:r>
              <a:rPr lang="cs-CZ" dirty="0"/>
              <a:t>umožnuje nastavení hloubku </a:t>
            </a:r>
            <a:r>
              <a:rPr lang="cs-CZ" dirty="0" smtClean="0"/>
              <a:t>řezu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4279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ZÁKLADY STROJNÍHO OBRÁBĚNÍ</a:t>
            </a:r>
            <a:endParaRPr lang="cs-CZ" sz="4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ctr"/>
            <a:endParaRPr lang="cs-CZ" sz="3600" dirty="0">
              <a:latin typeface="+mj-lt"/>
            </a:endParaRPr>
          </a:p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Bezpečnost  práce  na  obráběcích strojích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51153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sz="4000" b="1" dirty="0" smtClean="0"/>
              <a:t/>
            </a:r>
            <a:br>
              <a:rPr lang="pl-PL" sz="4000" b="1" dirty="0" smtClean="0"/>
            </a:br>
            <a:r>
              <a:rPr lang="cs-CZ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Desatero hlavních zásad bezpečnosti práce </a:t>
            </a:r>
            <a:r>
              <a:rPr lang="pl-PL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obsluze obráběcích strojů na kov</a:t>
            </a:r>
            <a:endParaRPr lang="cs-CZ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435280" cy="473388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endParaRPr lang="pl-PL" b="1" i="1" dirty="0"/>
          </a:p>
          <a:p>
            <a:r>
              <a:rPr lang="cs-CZ" dirty="0"/>
              <a:t>Každý pracovník musí být seznámen s ČSN EN 12415, ČSN EN 12478 a ČSN</a:t>
            </a:r>
          </a:p>
          <a:p>
            <a:r>
              <a:rPr lang="cs-CZ" dirty="0"/>
              <a:t>EN 12840 „Bezpečnostní požadavky pro soustruhy a obráběcí </a:t>
            </a:r>
            <a:r>
              <a:rPr lang="cs-CZ" dirty="0" smtClean="0"/>
              <a:t>centra“ </a:t>
            </a:r>
            <a:r>
              <a:rPr lang="pl-PL" dirty="0" smtClean="0"/>
              <a:t>a </a:t>
            </a:r>
            <a:r>
              <a:rPr lang="pl-PL" dirty="0"/>
              <a:t>s návodem k obsluze stroje.</a:t>
            </a:r>
          </a:p>
          <a:p>
            <a:r>
              <a:rPr lang="cs-CZ" dirty="0"/>
              <a:t>Pracovník nesmí obsluhovat žádný stroj nebo zařízení, jehož </a:t>
            </a:r>
            <a:r>
              <a:rPr lang="cs-CZ" dirty="0" smtClean="0"/>
              <a:t>obsluha a </a:t>
            </a:r>
            <a:r>
              <a:rPr lang="cs-CZ" dirty="0"/>
              <a:t>používání mu nepřísluší z titulu přikázané práce.</a:t>
            </a:r>
          </a:p>
          <a:p>
            <a:r>
              <a:rPr lang="cs-CZ" dirty="0"/>
              <a:t>Úmyslné vyřazování bezpečnostních a ochranných zařízení z činnosti </a:t>
            </a:r>
            <a:r>
              <a:rPr lang="cs-CZ" dirty="0" smtClean="0"/>
              <a:t>je považováno </a:t>
            </a:r>
            <a:r>
              <a:rPr lang="cs-CZ" dirty="0"/>
              <a:t>za porušení bezpečnostních předpisů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3557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cs-CZ" dirty="0"/>
              <a:t>Nebezpečí zachycení pohybujícími se částmi stroje lze čelit také správným pracovním ustrojením, tj. nepoškozeným pracovním oblekem (pracovní kalhoty a pracovní blůza nebo pracovní kombinéza). Je zakázáno používat pracovní plášť nebo zástěru</a:t>
            </a:r>
            <a:r>
              <a:rPr lang="cs-CZ" dirty="0" smtClean="0"/>
              <a:t>.</a:t>
            </a:r>
          </a:p>
          <a:p>
            <a:r>
              <a:rPr lang="cs-CZ" dirty="0" smtClean="0"/>
              <a:t>Důležitým </a:t>
            </a:r>
            <a:r>
              <a:rPr lang="cs-CZ" dirty="0"/>
              <a:t>doplňkem pracovního ustrojení je správná obuv. Kožená </a:t>
            </a:r>
            <a:r>
              <a:rPr lang="cs-CZ" dirty="0" smtClean="0"/>
              <a:t>pracovní obuv </a:t>
            </a:r>
            <a:r>
              <a:rPr lang="cs-CZ" dirty="0"/>
              <a:t>podstatně snižuje nebezpečí proříznutí podrážky třískami, </a:t>
            </a:r>
            <a:r>
              <a:rPr lang="cs-CZ" dirty="0" smtClean="0"/>
              <a:t>pořezání chodidla </a:t>
            </a:r>
            <a:r>
              <a:rPr lang="cs-CZ" dirty="0"/>
              <a:t>a prstů nohy. Není dovoleno pracovat v lehké plátěné obuvi </a:t>
            </a:r>
            <a:r>
              <a:rPr lang="cs-CZ" dirty="0" smtClean="0"/>
              <a:t>nebo otevřených </a:t>
            </a:r>
            <a:r>
              <a:rPr lang="cs-CZ" dirty="0"/>
              <a:t>sandálech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/>
              <a:t>Obsluhující před započetím práce na stroji musí odložit prstýnky, </a:t>
            </a:r>
            <a:r>
              <a:rPr lang="cs-CZ" dirty="0" smtClean="0"/>
              <a:t>řetízky, náramkové </a:t>
            </a:r>
            <a:r>
              <a:rPr lang="cs-CZ" dirty="0"/>
              <a:t>hodinky, vázanky, šály apod., neboť zvyšují nebezpečí </a:t>
            </a:r>
            <a:r>
              <a:rPr lang="cs-CZ" dirty="0" smtClean="0"/>
              <a:t>zachycení rotujícími </a:t>
            </a:r>
            <a:r>
              <a:rPr lang="cs-CZ" dirty="0"/>
              <a:t>částmi stroje.</a:t>
            </a:r>
          </a:p>
        </p:txBody>
      </p:sp>
    </p:spTree>
    <p:extLst>
      <p:ext uri="{BB962C8B-B14F-4D97-AF65-F5344CB8AC3E}">
        <p14:creationId xmlns:p14="http://schemas.microsoft.com/office/powerpoint/2010/main" val="138224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Povinnosti obsluhujícího před zahájením práce na </a:t>
            </a:r>
            <a:r>
              <a:rPr lang="cs-CZ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stroji</a:t>
            </a:r>
            <a:endParaRPr lang="cs-CZ" sz="36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58986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prohlédnout </a:t>
            </a:r>
            <a:r>
              <a:rPr lang="cs-CZ" dirty="0"/>
              <a:t>stroj, zkontrolovat jeho části, např. ochranná, </a:t>
            </a:r>
            <a:r>
              <a:rPr lang="cs-CZ" dirty="0" smtClean="0"/>
              <a:t>spouštěcí a </a:t>
            </a:r>
            <a:r>
              <a:rPr lang="cs-CZ" dirty="0"/>
              <a:t>vypínací zařízení;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ověřit</a:t>
            </a:r>
            <a:r>
              <a:rPr lang="cs-CZ" dirty="0"/>
              <a:t>, zda ovládací páky jsou ve správných polohách;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překontrolovat </a:t>
            </a:r>
            <a:r>
              <a:rPr lang="cs-CZ" dirty="0"/>
              <a:t>funkci upínacího zařízení;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zvolit </a:t>
            </a:r>
            <a:r>
              <a:rPr lang="cs-CZ" dirty="0"/>
              <a:t>správný nástroj, zkontrolovat jeho opotřebení a upnutí;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nastavit </a:t>
            </a:r>
            <a:r>
              <a:rPr lang="cs-CZ" dirty="0"/>
              <a:t>ochranná zařízení do činné polohy, pokud charakter práce </a:t>
            </a:r>
            <a:r>
              <a:rPr lang="cs-CZ" dirty="0" smtClean="0"/>
              <a:t>vyžaduje jejich </a:t>
            </a:r>
            <a:r>
              <a:rPr lang="cs-CZ" dirty="0"/>
              <a:t>použití;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u </a:t>
            </a:r>
            <a:r>
              <a:rPr lang="cs-CZ" dirty="0"/>
              <a:t>číslicově řízených strojů překontrolovat základní funkce podle </a:t>
            </a:r>
            <a:r>
              <a:rPr lang="cs-CZ" dirty="0" smtClean="0"/>
              <a:t>dodaného testovacího </a:t>
            </a:r>
            <a:r>
              <a:rPr lang="cs-CZ" dirty="0"/>
              <a:t>programu.</a:t>
            </a:r>
          </a:p>
        </p:txBody>
      </p:sp>
    </p:spTree>
    <p:extLst>
      <p:ext uri="{BB962C8B-B14F-4D97-AF65-F5344CB8AC3E}">
        <p14:creationId xmlns:p14="http://schemas.microsoft.com/office/powerpoint/2010/main" val="185025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cs-CZ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Povinnosti obsluhujícího za provozu stroje</a:t>
            </a:r>
            <a:endParaRPr lang="cs-CZ" sz="4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916832"/>
            <a:ext cx="8784976" cy="482453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z="3300" dirty="0" smtClean="0"/>
              <a:t>při </a:t>
            </a:r>
            <a:r>
              <a:rPr lang="cs-CZ" sz="3300" dirty="0"/>
              <a:t>výměně obrobků a nástrojů, při měření, kontrole jakosti povrchu apod. </a:t>
            </a:r>
            <a:r>
              <a:rPr lang="cs-CZ" sz="3300" dirty="0" smtClean="0"/>
              <a:t>se zpravidla </a:t>
            </a:r>
            <a:r>
              <a:rPr lang="cs-CZ" sz="3300" dirty="0"/>
              <a:t>musí zastavit vřeteno stroje;</a:t>
            </a:r>
          </a:p>
          <a:p>
            <a:pPr>
              <a:buFont typeface="Wingdings" pitchFamily="2" charset="2"/>
              <a:buChar char="Ø"/>
            </a:pPr>
            <a:r>
              <a:rPr lang="cs-CZ" sz="3300" dirty="0" smtClean="0"/>
              <a:t>do </a:t>
            </a:r>
            <a:r>
              <a:rPr lang="cs-CZ" sz="3300" dirty="0"/>
              <a:t>upínacího zařízení je dovoleno upínat pouze takové předměty, pro </a:t>
            </a:r>
            <a:r>
              <a:rPr lang="cs-CZ" sz="3300" dirty="0" smtClean="0"/>
              <a:t>které je </a:t>
            </a:r>
            <a:r>
              <a:rPr lang="cs-CZ" sz="3300" dirty="0"/>
              <a:t>určeno a jejichž tvar a velikost zaručují dokonalé upnutí;</a:t>
            </a:r>
          </a:p>
          <a:p>
            <a:pPr>
              <a:buFont typeface="Wingdings" pitchFamily="2" charset="2"/>
              <a:buChar char="Ø"/>
            </a:pPr>
            <a:r>
              <a:rPr lang="cs-CZ" sz="3300" dirty="0" smtClean="0"/>
              <a:t>hrozí-li </a:t>
            </a:r>
            <a:r>
              <a:rPr lang="cs-CZ" sz="3300" dirty="0"/>
              <a:t>při upnutí nebo výměně obrobků a nástrojů nebezpečí pořezání </a:t>
            </a:r>
            <a:r>
              <a:rPr lang="cs-CZ" sz="3300" dirty="0" smtClean="0"/>
              <a:t>nebo popálení </a:t>
            </a:r>
            <a:r>
              <a:rPr lang="cs-CZ" sz="3300" dirty="0"/>
              <a:t>rukou, lze používat ochranné rukavice. Stroj nebo příslušná </a:t>
            </a:r>
            <a:r>
              <a:rPr lang="cs-CZ" sz="3300" dirty="0" smtClean="0"/>
              <a:t>strojní část </a:t>
            </a:r>
            <a:r>
              <a:rPr lang="cs-CZ" sz="3300" dirty="0"/>
              <a:t>(vřeteno) přitom nesmí být v chodu. Při vlastní obsluze stroje (</a:t>
            </a:r>
            <a:r>
              <a:rPr lang="cs-CZ" sz="3300" dirty="0" smtClean="0"/>
              <a:t>během obrábění</a:t>
            </a:r>
            <a:r>
              <a:rPr lang="cs-CZ" sz="3300" dirty="0"/>
              <a:t>) však musí být rukavice sejmuty. Úrazy vzniklé v </a:t>
            </a:r>
            <a:r>
              <a:rPr lang="cs-CZ" sz="3300" dirty="0" smtClean="0"/>
              <a:t>důsledku zachycení </a:t>
            </a:r>
            <a:r>
              <a:rPr lang="cs-CZ" sz="3300" dirty="0"/>
              <a:t>rukavice rotujícím nástrojem, upínacím zařízením nebo </a:t>
            </a:r>
            <a:r>
              <a:rPr lang="cs-CZ" sz="3300" dirty="0" smtClean="0"/>
              <a:t>obrobkem mají </a:t>
            </a:r>
            <a:r>
              <a:rPr lang="cs-CZ" sz="3300" dirty="0"/>
              <a:t>zpravidla těžké následky</a:t>
            </a:r>
            <a:r>
              <a:rPr lang="cs-CZ" sz="3300" dirty="0" smtClean="0"/>
              <a:t>;</a:t>
            </a:r>
            <a:endParaRPr lang="cs-CZ" sz="3300" dirty="0"/>
          </a:p>
        </p:txBody>
      </p:sp>
    </p:spTree>
    <p:extLst>
      <p:ext uri="{BB962C8B-B14F-4D97-AF65-F5344CB8AC3E}">
        <p14:creationId xmlns:p14="http://schemas.microsoft.com/office/powerpoint/2010/main" val="296326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268760"/>
            <a:ext cx="8784976" cy="547260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při </a:t>
            </a:r>
            <a:r>
              <a:rPr lang="cs-CZ" dirty="0"/>
              <a:t>výměně těžších obrobků, upínacích zařízení a přípravků je </a:t>
            </a:r>
            <a:r>
              <a:rPr lang="cs-CZ" dirty="0" smtClean="0"/>
              <a:t>nutno používat </a:t>
            </a:r>
            <a:r>
              <a:rPr lang="cs-CZ" dirty="0"/>
              <a:t>zdvihací zařízení;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není-li </a:t>
            </a:r>
            <a:r>
              <a:rPr lang="cs-CZ" dirty="0"/>
              <a:t>stroj vybaven ochranným zařízením (krytem) proti odletujícím </a:t>
            </a:r>
            <a:r>
              <a:rPr lang="cs-CZ" dirty="0" smtClean="0"/>
              <a:t>třískám, nebo </a:t>
            </a:r>
            <a:r>
              <a:rPr lang="cs-CZ" dirty="0"/>
              <a:t>není-li zařízení možno použít, poslouží jako ochrana zraku </a:t>
            </a:r>
            <a:r>
              <a:rPr lang="cs-CZ" dirty="0" smtClean="0"/>
              <a:t>ochranné brýle </a:t>
            </a:r>
            <a:r>
              <a:rPr lang="cs-CZ" dirty="0"/>
              <a:t>nebo obličejové štítky;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 </a:t>
            </a:r>
            <a:r>
              <a:rPr lang="cs-CZ" dirty="0"/>
              <a:t>odstraňování třísek se musí používat správné pracovní pomůcky, </a:t>
            </a:r>
            <a:r>
              <a:rPr lang="cs-CZ" dirty="0" smtClean="0"/>
              <a:t>např. háčky</a:t>
            </a:r>
            <a:r>
              <a:rPr lang="cs-CZ" dirty="0"/>
              <a:t>, štětce, smetáky, škrabky apod.;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při </a:t>
            </a:r>
            <a:r>
              <a:rPr lang="cs-CZ" dirty="0"/>
              <a:t>nebezpečí zachycení vlasů je nutno chránit se čepicí nebo </a:t>
            </a:r>
            <a:r>
              <a:rPr lang="cs-CZ" dirty="0" smtClean="0"/>
              <a:t>správně uvázaným </a:t>
            </a:r>
            <a:r>
              <a:rPr lang="cs-CZ" dirty="0"/>
              <a:t>šátkem.</a:t>
            </a:r>
          </a:p>
        </p:txBody>
      </p:sp>
    </p:spTree>
    <p:extLst>
      <p:ext uri="{BB962C8B-B14F-4D97-AF65-F5344CB8AC3E}">
        <p14:creationId xmlns:p14="http://schemas.microsoft.com/office/powerpoint/2010/main" val="75404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4000" b="1" dirty="0"/>
              <a:t>Povinnosti obsluhujícího po ukončení </a:t>
            </a:r>
            <a:r>
              <a:rPr lang="cs-CZ" sz="4000" b="1" dirty="0" smtClean="0"/>
              <a:t>práce na stroji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pl-PL" dirty="0" smtClean="0"/>
              <a:t>uvést </a:t>
            </a:r>
            <a:r>
              <a:rPr lang="pl-PL" dirty="0"/>
              <a:t>pracoviště do pořádku, zejména odstranit ze stroje třísky, </a:t>
            </a:r>
            <a:r>
              <a:rPr lang="pl-PL" dirty="0" smtClean="0"/>
              <a:t>prach,</a:t>
            </a:r>
            <a:r>
              <a:rPr lang="cs-CZ" dirty="0" smtClean="0"/>
              <a:t>zbytky </a:t>
            </a:r>
            <a:r>
              <a:rPr lang="cs-CZ" dirty="0"/>
              <a:t>materiálu, řezné kapaliny apod.;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nástroje</a:t>
            </a:r>
            <a:r>
              <a:rPr lang="cs-CZ" dirty="0"/>
              <a:t>, nářadí, měřidla, zpracovaný materiál, pracovní a </a:t>
            </a:r>
            <a:r>
              <a:rPr lang="cs-CZ" dirty="0" smtClean="0"/>
              <a:t>ochranné pomůcky </a:t>
            </a:r>
            <a:r>
              <a:rPr lang="cs-CZ" dirty="0"/>
              <a:t>uklidit na určená místa;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použité </a:t>
            </a:r>
            <a:r>
              <a:rPr lang="cs-CZ" dirty="0"/>
              <a:t>čisticí pomůcky, jako zaolejované, zamaštěné hadry, čisticí </a:t>
            </a:r>
            <a:r>
              <a:rPr lang="cs-CZ" dirty="0" smtClean="0"/>
              <a:t>vlnu apod</a:t>
            </a:r>
            <a:r>
              <a:rPr lang="cs-CZ" dirty="0"/>
              <a:t>., uklidit do kovových nádob s víky. (Jinak hrozí </a:t>
            </a:r>
            <a:r>
              <a:rPr lang="cs-CZ" dirty="0" smtClean="0"/>
              <a:t>nebezpečí samovznícení</a:t>
            </a:r>
            <a:r>
              <a:rPr lang="cs-CZ" dirty="0"/>
              <a:t>!).</a:t>
            </a:r>
          </a:p>
          <a:p>
            <a:pPr>
              <a:buFont typeface="Wingdings" pitchFamily="2" charset="2"/>
              <a:buChar char="Ø"/>
            </a:pPr>
            <a:r>
              <a:rPr lang="cs-CZ" b="1" dirty="0"/>
              <a:t>Každé poškození nebo závadu na stroji obsluhující ihned nahlásí </a:t>
            </a:r>
            <a:r>
              <a:rPr lang="cs-CZ" b="1" dirty="0" smtClean="0"/>
              <a:t>svému nadřízenému</a:t>
            </a:r>
            <a:r>
              <a:rPr lang="cs-CZ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6352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43013" name="Zástupný symbol pro číslo snímku 14"/>
          <p:cNvSpPr>
            <a:spLocks noGrp="1"/>
          </p:cNvSpPr>
          <p:nvPr>
            <p:ph type="sldNum" sz="quarter" idx="12"/>
          </p:nvPr>
        </p:nvSpPr>
        <p:spPr bwMode="auto">
          <a:xfrm>
            <a:off x="6480175" y="63357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636E38A-1B8B-45FC-83A7-36676E851C39}" type="slidenum">
              <a:rPr lang="cs-CZ" altLang="cs-CZ" sz="1200" smtClean="0">
                <a:solidFill>
                  <a:srgbClr val="898989"/>
                </a:solidFill>
                <a:latin typeface="Verdan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15</a:t>
            </a:fld>
            <a:endParaRPr lang="cs-CZ" altLang="cs-CZ" sz="1200" smtClean="0">
              <a:solidFill>
                <a:srgbClr val="898989"/>
              </a:solidFill>
              <a:latin typeface="Verdana" pitchFamily="34" charset="0"/>
            </a:endParaRPr>
          </a:p>
        </p:txBody>
      </p:sp>
      <p:pic>
        <p:nvPicPr>
          <p:cNvPr id="43014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5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6" name="TextovéPole 9"/>
          <p:cNvSpPr txBox="1">
            <a:spLocks noChangeArrowheads="1"/>
          </p:cNvSpPr>
          <p:nvPr/>
        </p:nvSpPr>
        <p:spPr bwMode="auto">
          <a:xfrm>
            <a:off x="3405188" y="1079500"/>
            <a:ext cx="237966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b="1" smtClean="0">
                <a:solidFill>
                  <a:srgbClr val="000000"/>
                </a:solidFill>
              </a:rPr>
              <a:t>Souhrn učiva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827088" y="2205038"/>
            <a:ext cx="7632700" cy="28623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cs-CZ" sz="2000" b="1" dirty="0">
                <a:solidFill>
                  <a:prstClr val="black"/>
                </a:solidFill>
              </a:rPr>
              <a:t>Otázky pro </a:t>
            </a:r>
            <a:r>
              <a:rPr lang="cs-CZ" sz="2000" b="1" dirty="0" smtClean="0">
                <a:solidFill>
                  <a:prstClr val="black"/>
                </a:solidFill>
              </a:rPr>
              <a:t>opakování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Co je obráběná plocha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Základní rozdíl mezi soustružením a frézováním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Základní povinnosti při práci na strojích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Co to je řezný pohyb</a:t>
            </a:r>
          </a:p>
          <a:p>
            <a:pPr>
              <a:defRPr/>
            </a:pPr>
            <a:endParaRPr lang="cs-CZ" sz="2000" dirty="0" smtClean="0">
              <a:solidFill>
                <a:prstClr val="black"/>
              </a:solidFill>
            </a:endParaRPr>
          </a:p>
          <a:p>
            <a:pPr>
              <a:defRPr/>
            </a:pPr>
            <a:endParaRPr lang="cs-CZ" sz="2000" b="1" dirty="0">
              <a:solidFill>
                <a:prstClr val="black"/>
              </a:solidFill>
            </a:endParaRPr>
          </a:p>
          <a:p>
            <a:pPr>
              <a:defRPr/>
            </a:pPr>
            <a:endParaRPr lang="cs-CZ" sz="2000" dirty="0">
              <a:solidFill>
                <a:prstClr val="black"/>
              </a:solidFill>
            </a:endParaRPr>
          </a:p>
          <a:p>
            <a:pPr>
              <a:defRPr/>
            </a:pPr>
            <a:endParaRPr lang="cs-CZ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630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44037" name="Zástupný symbol pro číslo snímku 14"/>
          <p:cNvSpPr>
            <a:spLocks noGrp="1"/>
          </p:cNvSpPr>
          <p:nvPr>
            <p:ph type="sldNum" sz="quarter" idx="12"/>
          </p:nvPr>
        </p:nvSpPr>
        <p:spPr bwMode="auto">
          <a:xfrm>
            <a:off x="6480175" y="63357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E65E72B-4DED-48EB-A4D0-016C45402859}" type="slidenum">
              <a:rPr lang="cs-CZ" altLang="cs-CZ" sz="1200" smtClean="0">
                <a:solidFill>
                  <a:srgbClr val="898989"/>
                </a:solidFill>
                <a:latin typeface="Verdan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16</a:t>
            </a:fld>
            <a:endParaRPr lang="cs-CZ" altLang="cs-CZ" sz="1200" smtClean="0">
              <a:solidFill>
                <a:srgbClr val="898989"/>
              </a:solidFill>
              <a:latin typeface="Verdana" pitchFamily="34" charset="0"/>
            </a:endParaRPr>
          </a:p>
        </p:txBody>
      </p:sp>
      <p:pic>
        <p:nvPicPr>
          <p:cNvPr id="4403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40" name="TextovéPole 9"/>
          <p:cNvSpPr txBox="1">
            <a:spLocks noChangeArrowheads="1"/>
          </p:cNvSpPr>
          <p:nvPr/>
        </p:nvSpPr>
        <p:spPr bwMode="auto">
          <a:xfrm>
            <a:off x="3276600" y="1079500"/>
            <a:ext cx="258603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b="1" smtClean="0">
                <a:solidFill>
                  <a:srgbClr val="000000"/>
                </a:solidFill>
              </a:rPr>
              <a:t>Použité zdroje</a:t>
            </a:r>
          </a:p>
        </p:txBody>
      </p:sp>
      <p:sp>
        <p:nvSpPr>
          <p:cNvPr id="10" name="TextovéPole 2"/>
          <p:cNvSpPr txBox="1">
            <a:spLocks noChangeArrowheads="1"/>
          </p:cNvSpPr>
          <p:nvPr/>
        </p:nvSpPr>
        <p:spPr bwMode="auto">
          <a:xfrm>
            <a:off x="1465262" y="2386013"/>
            <a:ext cx="6059065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dirty="0">
                <a:solidFill>
                  <a:srgbClr val="000000"/>
                </a:solidFill>
              </a:rPr>
              <a:t>MODERNÍ STROJÍRENSTVÍ pro školu a praxi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dirty="0">
                <a:solidFill>
                  <a:srgbClr val="000000"/>
                </a:solidFill>
              </a:rPr>
              <a:t>Josef </a:t>
            </a:r>
            <a:r>
              <a:rPr lang="cs-CZ" altLang="cs-CZ" sz="2000" dirty="0" err="1">
                <a:solidFill>
                  <a:srgbClr val="000000"/>
                </a:solidFill>
              </a:rPr>
              <a:t>Dilinger</a:t>
            </a:r>
            <a:r>
              <a:rPr lang="cs-CZ" altLang="cs-CZ" sz="2000" dirty="0">
                <a:solidFill>
                  <a:srgbClr val="000000"/>
                </a:solidFill>
              </a:rPr>
              <a:t> a kol</a:t>
            </a:r>
            <a:r>
              <a:rPr lang="cs-CZ" altLang="cs-CZ" sz="2000" dirty="0" smtClean="0">
                <a:solidFill>
                  <a:srgbClr val="000000"/>
                </a:solidFill>
              </a:rPr>
              <a:t>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</a:rPr>
              <a:t>ISBN 978-80-86706-19-1</a:t>
            </a:r>
            <a:endParaRPr lang="cs-CZ" altLang="cs-CZ" sz="20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</a:rPr>
              <a:t>Technologie zpracování kovů 2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</a:rPr>
              <a:t>Ing. Adolf </a:t>
            </a:r>
            <a:r>
              <a:rPr lang="cs-CZ" altLang="cs-CZ" sz="2000" dirty="0" err="1" smtClean="0">
                <a:solidFill>
                  <a:srgbClr val="000000"/>
                </a:solidFill>
              </a:rPr>
              <a:t>Frischherz</a:t>
            </a:r>
            <a:endParaRPr lang="cs-CZ" altLang="cs-CZ" sz="20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</a:rPr>
              <a:t>České vydání Mgr. Jaromír </a:t>
            </a:r>
            <a:r>
              <a:rPr lang="cs-CZ" altLang="cs-CZ" sz="2000" dirty="0" err="1" smtClean="0">
                <a:solidFill>
                  <a:srgbClr val="000000"/>
                </a:solidFill>
              </a:rPr>
              <a:t>Pragač</a:t>
            </a:r>
            <a:endParaRPr lang="cs-CZ" altLang="cs-CZ" sz="20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cs-CZ" altLang="cs-CZ" sz="2000" dirty="0">
                <a:solidFill>
                  <a:srgbClr val="000000"/>
                </a:solidFill>
              </a:rPr>
              <a:t>ISBN 80-901657-2-9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2000" dirty="0" smtClean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</a:rPr>
              <a:t>Obrázky </a:t>
            </a:r>
            <a:r>
              <a:rPr lang="cs-CZ" altLang="cs-CZ" sz="2000" dirty="0">
                <a:solidFill>
                  <a:srgbClr val="000000"/>
                </a:solidFill>
              </a:rPr>
              <a:t>– </a:t>
            </a:r>
            <a:r>
              <a:rPr lang="cs-CZ" altLang="cs-CZ" sz="2000" dirty="0" smtClean="0">
                <a:solidFill>
                  <a:srgbClr val="000000"/>
                </a:solidFill>
              </a:rPr>
              <a:t>vlastní tvorba</a:t>
            </a:r>
            <a:endParaRPr lang="cs-CZ" altLang="cs-CZ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5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340</TotalTime>
  <Words>996</Words>
  <Application>Microsoft Office PowerPoint</Application>
  <PresentationFormat>Předvádění na obrazovce (4:3)</PresentationFormat>
  <Paragraphs>128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Tok</vt:lpstr>
      <vt:lpstr>Motiv systému Office</vt:lpstr>
      <vt:lpstr>STŘEDNÍ ŠKOLA STAVEBNÍ A TECHNICKÁ Ústí nad Labem, Čelakovského 5, příspěvková organizace Páteřní škola Ústeckého kraje</vt:lpstr>
      <vt:lpstr>ZÁKLADY STROJNÍHO OBRÁBĚNÍ</vt:lpstr>
      <vt:lpstr>Technologie strojního obrábění</vt:lpstr>
      <vt:lpstr>Obráběné plochy</vt:lpstr>
      <vt:lpstr>Obráběné plochy</vt:lpstr>
      <vt:lpstr>Plochy na obrobku</vt:lpstr>
      <vt:lpstr>Řezný pohyb</vt:lpstr>
      <vt:lpstr>ZÁKLADY STROJNÍHO OBRÁBĚNÍ</vt:lpstr>
      <vt:lpstr> Desatero hlavních zásad bezpečnosti práce při obsluze obráběcích strojů na kov</vt:lpstr>
      <vt:lpstr>Prezentace aplikace PowerPoint</vt:lpstr>
      <vt:lpstr>Povinnosti obsluhujícího před zahájením práce na stroji</vt:lpstr>
      <vt:lpstr>Povinnosti obsluhujícího za provozu stroje</vt:lpstr>
      <vt:lpstr>Prezentace aplikace PowerPoint</vt:lpstr>
      <vt:lpstr>Povinnosti obsluhujícího po ukončení práce na stroji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STROJNÍHO OBRÁBĚNÍ</dc:title>
  <dc:creator>Sindelar</dc:creator>
  <cp:lastModifiedBy>Sindelar</cp:lastModifiedBy>
  <cp:revision>42</cp:revision>
  <dcterms:created xsi:type="dcterms:W3CDTF">2012-11-13T19:02:51Z</dcterms:created>
  <dcterms:modified xsi:type="dcterms:W3CDTF">2013-09-25T11:29:48Z</dcterms:modified>
</cp:coreProperties>
</file>