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  <p:sldMasterId id="2147483684" r:id="rId2"/>
  </p:sldMasterIdLst>
  <p:notesMasterIdLst>
    <p:notesMasterId r:id="rId17"/>
  </p:notesMasterIdLst>
  <p:sldIdLst>
    <p:sldId id="302" r:id="rId3"/>
    <p:sldId id="263" r:id="rId4"/>
    <p:sldId id="259" r:id="rId5"/>
    <p:sldId id="262" r:id="rId6"/>
    <p:sldId id="264" r:id="rId7"/>
    <p:sldId id="265" r:id="rId8"/>
    <p:sldId id="266" r:id="rId9"/>
    <p:sldId id="267" r:id="rId10"/>
    <p:sldId id="268" r:id="rId11"/>
    <p:sldId id="269" r:id="rId12"/>
    <p:sldId id="270" r:id="rId13"/>
    <p:sldId id="271" r:id="rId14"/>
    <p:sldId id="300" r:id="rId15"/>
    <p:sldId id="301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90" d="100"/>
          <a:sy n="90" d="100"/>
        </p:scale>
        <p:origin x="-1755" y="-2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presProps" Target="presProps.xml"/><Relationship Id="rId3" Type="http://schemas.openxmlformats.org/officeDocument/2006/relationships/slide" Target="slides/slide1.xml"/><Relationship Id="rId21" Type="http://schemas.openxmlformats.org/officeDocument/2006/relationships/tableStyles" Target="tableStyles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notesMaster" Target="notesMasters/notesMaster1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10" Type="http://schemas.openxmlformats.org/officeDocument/2006/relationships/slide" Target="slides/slide8.xml"/><Relationship Id="rId19" Type="http://schemas.openxmlformats.org/officeDocument/2006/relationships/viewProps" Target="viewProp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C0BF29F-FB95-419A-BA64-CB35E9CD9F0B}" type="datetimeFigureOut">
              <a:rPr lang="cs-CZ" smtClean="0"/>
              <a:t>25.9.2013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60C5B53-6DAD-4B6F-B9B5-F0C260B4F33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5783948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2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46083" name="Zástupný symbol pro poznámky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cs-CZ" altLang="cs-CZ" smtClean="0"/>
          </a:p>
        </p:txBody>
      </p:sp>
      <p:sp>
        <p:nvSpPr>
          <p:cNvPr id="46084" name="Zástupný symbol pro číslo snímku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0"/>
              </a:spcBef>
            </a:pPr>
            <a:fld id="{396CE882-6406-4848-96A0-BC7F459FA087}" type="slidenum">
              <a:rPr lang="cs-CZ" altLang="cs-CZ">
                <a:solidFill>
                  <a:srgbClr val="000000"/>
                </a:solidFill>
              </a:rPr>
              <a:pPr eaLnBrk="1" hangingPunct="1">
                <a:spcBef>
                  <a:spcPct val="0"/>
                </a:spcBef>
              </a:pPr>
              <a:t>13</a:t>
            </a:fld>
            <a:endParaRPr lang="cs-CZ" altLang="cs-CZ">
              <a:solidFill>
                <a:srgbClr val="000000"/>
              </a:solidFill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A29231-EBAB-46EF-B713-63A6835C7DFE}" type="datetimeFigureOut">
              <a:rPr lang="cs-CZ" smtClean="0"/>
              <a:t>25.9.2013</a:t>
            </a:fld>
            <a:endParaRPr lang="cs-CZ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708DB3-41C2-4A1B-AD13-3650CB4255D6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A29231-EBAB-46EF-B713-63A6835C7DFE}" type="datetimeFigureOut">
              <a:rPr lang="cs-CZ" smtClean="0"/>
              <a:t>25.9.2013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708DB3-41C2-4A1B-AD13-3650CB4255D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A29231-EBAB-46EF-B713-63A6835C7DFE}" type="datetimeFigureOut">
              <a:rPr lang="cs-CZ" smtClean="0"/>
              <a:t>25.9.2013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708DB3-41C2-4A1B-AD13-3650CB4255D6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A29231-EBAB-46EF-B713-63A6835C7DFE}" type="datetimeFigureOut">
              <a:rPr lang="cs-CZ" smtClean="0"/>
              <a:t>25.9.2013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708DB3-41C2-4A1B-AD13-3650CB4255D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A29231-EBAB-46EF-B713-63A6835C7DFE}" type="datetimeFigureOut">
              <a:rPr lang="cs-CZ" smtClean="0"/>
              <a:t>25.9.2013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708DB3-41C2-4A1B-AD13-3650CB4255D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A29231-EBAB-46EF-B713-63A6835C7DFE}" type="datetimeFigureOut">
              <a:rPr lang="cs-CZ" smtClean="0"/>
              <a:t>25.9.2013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708DB3-41C2-4A1B-AD13-3650CB4255D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A29231-EBAB-46EF-B713-63A6835C7DFE}" type="datetimeFigureOut">
              <a:rPr lang="cs-CZ" smtClean="0"/>
              <a:t>25.9.2013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708DB3-41C2-4A1B-AD13-3650CB4255D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A29231-EBAB-46EF-B713-63A6835C7DFE}" type="datetimeFigureOut">
              <a:rPr lang="cs-CZ" smtClean="0"/>
              <a:t>25.9.2013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708DB3-41C2-4A1B-AD13-3650CB4255D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and Round Single Corner Rectangle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ight Triangle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A29231-EBAB-46EF-B713-63A6835C7DFE}" type="datetimeFigureOut">
              <a:rPr lang="cs-CZ" smtClean="0"/>
              <a:t>25.9.2013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4A708DB3-41C2-4A1B-AD13-3650CB4255D6}" type="slidenum">
              <a:rPr lang="cs-CZ" smtClean="0"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A29231-EBAB-46EF-B713-63A6835C7DFE}" type="datetimeFigureOut">
              <a:rPr lang="cs-CZ" smtClean="0"/>
              <a:t>25.9.2013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708DB3-41C2-4A1B-AD13-3650CB4255D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A29231-EBAB-46EF-B713-63A6835C7DFE}" type="datetimeFigureOut">
              <a:rPr lang="cs-CZ" smtClean="0"/>
              <a:t>25.9.2013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708DB3-41C2-4A1B-AD13-3650CB4255D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Verdana" pitchFamily="34" charset="0"/>
              </a:defRPr>
            </a:lvl1pPr>
          </a:lstStyle>
          <a:p>
            <a:pPr>
              <a:defRPr/>
            </a:pPr>
            <a:fld id="{5146CE9D-3024-43A6-9F2F-2FDFD3E01496}" type="datetime1">
              <a:rPr lang="cs-CZ"/>
              <a:pPr>
                <a:defRPr/>
              </a:pPr>
              <a:t>25.9.2013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Verdana" pitchFamily="34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Verdana" pitchFamily="34" charset="0"/>
              </a:defRPr>
            </a:lvl1pPr>
          </a:lstStyle>
          <a:p>
            <a:pPr>
              <a:defRPr/>
            </a:pPr>
            <a:fld id="{CD6B5860-8868-4E7A-87FC-9352EC2F4BA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6575689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Verdana" pitchFamily="34" charset="0"/>
              </a:defRPr>
            </a:lvl1pPr>
          </a:lstStyle>
          <a:p>
            <a:pPr>
              <a:defRPr/>
            </a:pPr>
            <a:fld id="{21E6FC27-AF8B-4326-9F5D-26F13B1823CF}" type="datetime1">
              <a:rPr lang="cs-CZ"/>
              <a:pPr>
                <a:defRPr/>
              </a:pPr>
              <a:t>25.9.2013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Verdana" pitchFamily="34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Verdana" pitchFamily="34" charset="0"/>
              </a:defRPr>
            </a:lvl1pPr>
          </a:lstStyle>
          <a:p>
            <a:pPr>
              <a:defRPr/>
            </a:pPr>
            <a:fld id="{FCC39308-0699-4671-ACB7-DC5738657D6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7080801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Verdana" pitchFamily="34" charset="0"/>
              </a:defRPr>
            </a:lvl1pPr>
          </a:lstStyle>
          <a:p>
            <a:pPr>
              <a:defRPr/>
            </a:pPr>
            <a:fld id="{A8551F38-210E-4CB2-A28B-AB49B852FA52}" type="datetime1">
              <a:rPr lang="cs-CZ"/>
              <a:pPr>
                <a:defRPr/>
              </a:pPr>
              <a:t>25.9.2013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Verdana" pitchFamily="34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Verdana" pitchFamily="34" charset="0"/>
              </a:defRPr>
            </a:lvl1pPr>
          </a:lstStyle>
          <a:p>
            <a:pPr>
              <a:defRPr/>
            </a:pPr>
            <a:fld id="{C143BCAD-6034-4A14-B146-0B41194CE10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62470402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Verdana" pitchFamily="34" charset="0"/>
              </a:defRPr>
            </a:lvl1pPr>
          </a:lstStyle>
          <a:p>
            <a:pPr>
              <a:defRPr/>
            </a:pPr>
            <a:fld id="{C93271EE-E1F1-4B9E-9AA3-CA74D7739CBA}" type="datetime1">
              <a:rPr lang="cs-CZ"/>
              <a:pPr>
                <a:defRPr/>
              </a:pPr>
              <a:t>25.9.2013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Verdana" pitchFamily="34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Verdana" pitchFamily="34" charset="0"/>
              </a:defRPr>
            </a:lvl1pPr>
          </a:lstStyle>
          <a:p>
            <a:pPr>
              <a:defRPr/>
            </a:pPr>
            <a:fld id="{901359F9-AD53-4233-BA99-B92370A1F3B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45265348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Verdana" pitchFamily="34" charset="0"/>
              </a:defRPr>
            </a:lvl1pPr>
          </a:lstStyle>
          <a:p>
            <a:pPr>
              <a:defRPr/>
            </a:pPr>
            <a:fld id="{F8B45E8E-BBEF-4499-93CF-19844B6F78D8}" type="datetime1">
              <a:rPr lang="cs-CZ"/>
              <a:pPr>
                <a:defRPr/>
              </a:pPr>
              <a:t>25.9.2013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Verdana" pitchFamily="34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Verdana" pitchFamily="34" charset="0"/>
              </a:defRPr>
            </a:lvl1pPr>
          </a:lstStyle>
          <a:p>
            <a:pPr>
              <a:defRPr/>
            </a:pPr>
            <a:fld id="{7D2F66FC-6EA5-4D01-B3A6-85CDBE28893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94136464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Verdana" pitchFamily="34" charset="0"/>
              </a:defRPr>
            </a:lvl1pPr>
          </a:lstStyle>
          <a:p>
            <a:pPr>
              <a:defRPr/>
            </a:pPr>
            <a:fld id="{A4A8E2D1-28D5-4E83-AD7C-9AB78FFCC906}" type="datetime1">
              <a:rPr lang="cs-CZ"/>
              <a:pPr>
                <a:defRPr/>
              </a:pPr>
              <a:t>25.9.2013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Verdana" pitchFamily="34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Verdana" pitchFamily="34" charset="0"/>
              </a:defRPr>
            </a:lvl1pPr>
          </a:lstStyle>
          <a:p>
            <a:pPr>
              <a:defRPr/>
            </a:pPr>
            <a:fld id="{F3018DC1-E0A8-405D-9A0E-341B1093451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30142572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Verdana" pitchFamily="34" charset="0"/>
              </a:defRPr>
            </a:lvl1pPr>
          </a:lstStyle>
          <a:p>
            <a:pPr>
              <a:defRPr/>
            </a:pPr>
            <a:fld id="{A1C1E977-071F-412E-A3F4-FB5D29B4B7F7}" type="datetime1">
              <a:rPr lang="cs-CZ"/>
              <a:pPr>
                <a:defRPr/>
              </a:pPr>
              <a:t>25.9.2013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Verdana" pitchFamily="34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Verdana" pitchFamily="34" charset="0"/>
              </a:defRPr>
            </a:lvl1pPr>
          </a:lstStyle>
          <a:p>
            <a:pPr>
              <a:defRPr/>
            </a:pPr>
            <a:fld id="{FB0081A8-2306-409B-946F-5E8CB24367F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43741710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Verdana" pitchFamily="34" charset="0"/>
              </a:defRPr>
            </a:lvl1pPr>
          </a:lstStyle>
          <a:p>
            <a:pPr>
              <a:defRPr/>
            </a:pPr>
            <a:fld id="{B712BA65-8DFE-4DFA-AE4A-41C0B2123C88}" type="datetime1">
              <a:rPr lang="cs-CZ"/>
              <a:pPr>
                <a:defRPr/>
              </a:pPr>
              <a:t>25.9.2013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Verdana" pitchFamily="34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Verdana" pitchFamily="34" charset="0"/>
              </a:defRPr>
            </a:lvl1pPr>
          </a:lstStyle>
          <a:p>
            <a:pPr>
              <a:defRPr/>
            </a:pPr>
            <a:fld id="{F3BA7360-B4DA-4751-A868-2A97250AE90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36145282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Verdana" pitchFamily="34" charset="0"/>
              </a:defRPr>
            </a:lvl1pPr>
          </a:lstStyle>
          <a:p>
            <a:pPr>
              <a:defRPr/>
            </a:pPr>
            <a:fld id="{682B09C7-56C6-490C-A792-4F017690CF59}" type="datetime1">
              <a:rPr lang="cs-CZ"/>
              <a:pPr>
                <a:defRPr/>
              </a:pPr>
              <a:t>25.9.2013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Verdana" pitchFamily="34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Verdana" pitchFamily="34" charset="0"/>
              </a:defRPr>
            </a:lvl1pPr>
          </a:lstStyle>
          <a:p>
            <a:pPr>
              <a:defRPr/>
            </a:pPr>
            <a:fld id="{A3EBAC5B-DDF4-455E-B5FA-3A68B1185A2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98061310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Verdana" pitchFamily="34" charset="0"/>
              </a:defRPr>
            </a:lvl1pPr>
          </a:lstStyle>
          <a:p>
            <a:pPr>
              <a:defRPr/>
            </a:pPr>
            <a:fld id="{0C44ADFA-4234-484E-97DB-9B456F02A93C}" type="datetime1">
              <a:rPr lang="cs-CZ"/>
              <a:pPr>
                <a:defRPr/>
              </a:pPr>
              <a:t>25.9.2013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Verdana" pitchFamily="34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Verdana" pitchFamily="34" charset="0"/>
              </a:defRPr>
            </a:lvl1pPr>
          </a:lstStyle>
          <a:p>
            <a:pPr>
              <a:defRPr/>
            </a:pPr>
            <a:fld id="{F9B7ABEA-495B-4EB9-9E85-F83A37A486E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91049063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Verdana" pitchFamily="34" charset="0"/>
              </a:defRPr>
            </a:lvl1pPr>
          </a:lstStyle>
          <a:p>
            <a:pPr>
              <a:defRPr/>
            </a:pPr>
            <a:fld id="{3ED60EF0-019F-4FFE-96D5-E70E03164536}" type="datetime1">
              <a:rPr lang="cs-CZ"/>
              <a:pPr>
                <a:defRPr/>
              </a:pPr>
              <a:t>25.9.2013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Verdana" pitchFamily="34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Verdana" pitchFamily="34" charset="0"/>
              </a:defRPr>
            </a:lvl1pPr>
          </a:lstStyle>
          <a:p>
            <a:pPr>
              <a:defRPr/>
            </a:pPr>
            <a:fld id="{58FA74E9-DCBB-4FD8-B86B-75608164140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3857509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8AA29231-EBAB-46EF-B713-63A6835C7DFE}" type="datetimeFigureOut">
              <a:rPr lang="cs-CZ" smtClean="0"/>
              <a:t>25.9.2013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4A708DB3-41C2-4A1B-AD13-3650CB4255D6}" type="slidenum">
              <a:rPr lang="cs-CZ" smtClean="0"/>
              <a:t>‹#›</a:t>
            </a:fld>
            <a:endParaRPr lang="cs-CZ"/>
          </a:p>
        </p:txBody>
      </p:sp>
      <p:grpSp>
        <p:nvGrpSpPr>
          <p:cNvPr id="2" name="Group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Kliknutím lze upravit styl.</a:t>
            </a:r>
          </a:p>
        </p:txBody>
      </p:sp>
      <p:sp>
        <p:nvSpPr>
          <p:cNvPr id="2051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Kliknutím lze upravit styly předlohy textu.</a:t>
            </a:r>
          </a:p>
          <a:p>
            <a:pPr lvl="1"/>
            <a:r>
              <a:rPr lang="cs-CZ" altLang="cs-CZ" smtClean="0"/>
              <a:t>Druhá úroveň</a:t>
            </a:r>
          </a:p>
          <a:p>
            <a:pPr lvl="2"/>
            <a:r>
              <a:rPr lang="cs-CZ" altLang="cs-CZ" smtClean="0"/>
              <a:t>Třetí úroveň</a:t>
            </a:r>
          </a:p>
          <a:p>
            <a:pPr lvl="3"/>
            <a:r>
              <a:rPr lang="cs-CZ" altLang="cs-CZ" smtClean="0"/>
              <a:t>Čtvrtá úroveň</a:t>
            </a:r>
          </a:p>
          <a:p>
            <a:pPr lvl="4"/>
            <a:r>
              <a:rPr lang="cs-CZ" alt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prstClr val="black">
                    <a:tint val="75000"/>
                  </a:prstClr>
                </a:solidFill>
                <a:latin typeface="Calibri"/>
              </a:defRPr>
            </a:lvl1pPr>
          </a:lstStyle>
          <a:p>
            <a:pPr>
              <a:defRPr/>
            </a:pPr>
            <a:fld id="{C60FCEB3-3564-428E-87B5-617604B30B1A}" type="datetime1">
              <a:rPr lang="cs-CZ"/>
              <a:pPr>
                <a:defRPr/>
              </a:pPr>
              <a:t>25.9.2013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prstClr val="black">
                    <a:tint val="75000"/>
                  </a:prstClr>
                </a:solidFill>
                <a:latin typeface="Calibri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prstClr val="black">
                    <a:tint val="75000"/>
                  </a:prstClr>
                </a:solidFill>
                <a:latin typeface="Calibri"/>
              </a:defRPr>
            </a:lvl1pPr>
          </a:lstStyle>
          <a:p>
            <a:pPr>
              <a:defRPr/>
            </a:pPr>
            <a:fld id="{8F8B2E20-CA07-434C-963E-6BB1E24638D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8994819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hf hdr="0" ftr="0" dt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pn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3.jpe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212855730"/>
              </p:ext>
            </p:extLst>
          </p:nvPr>
        </p:nvGraphicFramePr>
        <p:xfrm>
          <a:off x="750888" y="2060575"/>
          <a:ext cx="7559675" cy="3670300"/>
        </p:xfrm>
        <a:graphic>
          <a:graphicData uri="http://schemas.openxmlformats.org/drawingml/2006/table">
            <a:tbl>
              <a:tblPr/>
              <a:tblGrid>
                <a:gridCol w="2268537"/>
                <a:gridCol w="5291138"/>
              </a:tblGrid>
              <a:tr h="215900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Projekt MŠMT</a:t>
                      </a:r>
                      <a:endParaRPr kumimoji="0" lang="cs-CZ" altLang="cs-CZ" sz="12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EU peníze středním školám</a:t>
                      </a:r>
                      <a:endParaRPr kumimoji="0" lang="cs-CZ" alt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Název projektu školy</a:t>
                      </a:r>
                      <a:endParaRPr kumimoji="0" lang="cs-CZ" altLang="cs-CZ" sz="12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ICT do života školy</a:t>
                      </a:r>
                      <a:endParaRPr kumimoji="0" lang="cs-CZ" alt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Registrační číslo projektu</a:t>
                      </a:r>
                      <a:endParaRPr kumimoji="0" lang="cs-CZ" altLang="cs-CZ" sz="12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CZ.1.07/1.5.00/34.0771</a:t>
                      </a:r>
                      <a:endParaRPr kumimoji="0" lang="cs-CZ" alt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Šablona</a:t>
                      </a:r>
                      <a:endParaRPr kumimoji="0" lang="cs-CZ" altLang="cs-CZ" sz="12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III/2</a:t>
                      </a:r>
                      <a:endParaRPr kumimoji="0" lang="cs-CZ" alt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Sada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38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Anotace</a:t>
                      </a:r>
                      <a:endParaRPr kumimoji="0" lang="cs-CZ" alt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Výuka strojního obrábění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Klíčová slova</a:t>
                      </a:r>
                      <a:endParaRPr kumimoji="0" lang="cs-CZ" alt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Technologie obrábění, řezné podmínky, </a:t>
                      </a:r>
                      <a:r>
                        <a:rPr kumimoji="0" lang="cs-CZ" alt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BP, materiál na nástroje</a:t>
                      </a:r>
                      <a:r>
                        <a:rPr kumimoji="0" lang="cs-CZ" altLang="cs-CZ" sz="11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, obrábění</a:t>
                      </a:r>
                      <a:endParaRPr kumimoji="0" lang="cs-CZ" alt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Předmět</a:t>
                      </a:r>
                      <a:endParaRPr kumimoji="0" lang="cs-CZ" altLang="cs-CZ" sz="12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Odborný výcvik</a:t>
                      </a:r>
                      <a:endParaRPr kumimoji="0" lang="cs-CZ" alt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Autor, spoluautor  </a:t>
                      </a:r>
                      <a:endParaRPr kumimoji="0" lang="cs-CZ" altLang="cs-CZ" sz="12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Josef Šindelář</a:t>
                      </a:r>
                      <a:endParaRPr kumimoji="0" lang="cs-CZ" alt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Jazyk</a:t>
                      </a:r>
                      <a:endParaRPr kumimoji="0" lang="cs-CZ" alt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Čeština</a:t>
                      </a:r>
                      <a:endParaRPr kumimoji="0" lang="cs-CZ" alt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Druh učebního materiálu</a:t>
                      </a:r>
                      <a:endParaRPr kumimoji="0" lang="cs-CZ" alt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Prezentace</a:t>
                      </a:r>
                      <a:endParaRPr kumimoji="0" lang="cs-CZ" alt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Potřebné pomůcky</a:t>
                      </a:r>
                      <a:endParaRPr kumimoji="0" lang="cs-CZ" alt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PC, dataprojektor, výukové panely, pomůcky</a:t>
                      </a:r>
                      <a:endParaRPr kumimoji="0" lang="cs-CZ" alt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Druh interaktivity</a:t>
                      </a:r>
                      <a:endParaRPr kumimoji="0" lang="cs-CZ" alt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Výklad pomocí prezentace, stroje, nástroje</a:t>
                      </a:r>
                      <a:endParaRPr kumimoji="0" lang="cs-CZ" alt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Stupeň a typ vzdělávání</a:t>
                      </a:r>
                      <a:endParaRPr kumimoji="0" lang="cs-CZ" alt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Střední škola</a:t>
                      </a:r>
                      <a:endParaRPr kumimoji="0" lang="cs-CZ" alt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Cílová skupina</a:t>
                      </a:r>
                      <a:endParaRPr kumimoji="0" lang="cs-CZ" alt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 2,3. ročník, žáci 16 – 19 let, </a:t>
                      </a:r>
                      <a:r>
                        <a:rPr kumimoji="0" lang="cs-CZ" alt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Mechanik seřizovač , Obráběč kovů</a:t>
                      </a:r>
                      <a:endParaRPr kumimoji="0" lang="cs-CZ" alt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Speciální vzdělávací potřeby</a:t>
                      </a:r>
                      <a:endParaRPr kumimoji="0" lang="cs-CZ" alt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 ne</a:t>
                      </a:r>
                      <a:endParaRPr kumimoji="0" lang="cs-CZ" alt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Zdroje</a:t>
                      </a:r>
                      <a:endParaRPr kumimoji="0" lang="cs-CZ" alt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Seznam viz poslední strana </a:t>
                      </a:r>
                      <a:endParaRPr kumimoji="0" lang="cs-CZ" alt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7708" name="TextovéPole 9"/>
          <p:cNvSpPr txBox="1">
            <a:spLocks noChangeArrowheads="1"/>
          </p:cNvSpPr>
          <p:nvPr/>
        </p:nvSpPr>
        <p:spPr bwMode="auto">
          <a:xfrm>
            <a:off x="792163" y="990749"/>
            <a:ext cx="7559675" cy="4616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>
            <a:spAutoFit/>
          </a:bodyPr>
          <a:lstStyle>
            <a:lvl1pPr eaLnBrk="0" hangingPunct="0">
              <a:spcBef>
                <a:spcPct val="20000"/>
              </a:spcBef>
              <a:buFont typeface="Arial" charset="0"/>
              <a:buChar char="•"/>
              <a:defRPr sz="3200"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 eaLnBrk="0" hangingPunct="0">
              <a:spcBef>
                <a:spcPct val="20000"/>
              </a:spcBef>
              <a:buFont typeface="Arial" charset="0"/>
              <a:buChar char="–"/>
              <a:defRPr sz="2800"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 eaLnBrk="0" hangingPunct="0">
              <a:spcBef>
                <a:spcPct val="20000"/>
              </a:spcBef>
              <a:buFont typeface="Arial" charset="0"/>
              <a:buChar char="•"/>
              <a:defRPr sz="2400"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 eaLnBrk="0" hangingPunct="0">
              <a:spcBef>
                <a:spcPct val="20000"/>
              </a:spcBef>
              <a:buFont typeface="Arial" charset="0"/>
              <a:buChar char="–"/>
              <a:defRPr sz="2000"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 eaLnBrk="0" hangingPunct="0">
              <a:spcBef>
                <a:spcPct val="20000"/>
              </a:spcBef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algn="ctr" eaLnBrk="1" fontAlgn="base" hangingPunct="1">
              <a:spcBef>
                <a:spcPct val="0"/>
              </a:spcBef>
              <a:spcAft>
                <a:spcPct val="0"/>
              </a:spcAft>
              <a:buFontTx/>
              <a:buNone/>
            </a:pPr>
            <a:r>
              <a:rPr lang="cs-CZ" altLang="cs-CZ" sz="2400" b="1" dirty="0" smtClean="0">
                <a:solidFill>
                  <a:srgbClr val="000000"/>
                </a:solidFill>
              </a:rPr>
              <a:t>Základy strojního obrábění – nástroje</a:t>
            </a:r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575" y="144463"/>
            <a:ext cx="5653088" cy="730250"/>
          </a:xfrm>
        </p:spPr>
        <p:txBody>
          <a:bodyPr tIns="0" rtlCol="0">
            <a:normAutofit fontScale="90000"/>
          </a:bodyPr>
          <a:lstStyle/>
          <a:p>
            <a:pPr algn="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sp>
        <p:nvSpPr>
          <p:cNvPr id="27710" name="Zástupný symbol pro číslo snímku 14"/>
          <p:cNvSpPr>
            <a:spLocks noGrp="1"/>
          </p:cNvSpPr>
          <p:nvPr>
            <p:ph type="sldNum" sz="quarter" idx="12"/>
          </p:nvPr>
        </p:nvSpPr>
        <p:spPr bwMode="auto">
          <a:xfrm>
            <a:off x="6480175" y="6335713"/>
            <a:ext cx="2133600" cy="365125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spcBef>
                <a:spcPct val="20000"/>
              </a:spcBef>
              <a:buFont typeface="Arial" charset="0"/>
              <a:buChar char="•"/>
              <a:defRPr sz="3200"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 eaLnBrk="0" hangingPunct="0">
              <a:spcBef>
                <a:spcPct val="20000"/>
              </a:spcBef>
              <a:buFont typeface="Arial" charset="0"/>
              <a:buChar char="–"/>
              <a:defRPr sz="2800"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 eaLnBrk="0" hangingPunct="0">
              <a:spcBef>
                <a:spcPct val="20000"/>
              </a:spcBef>
              <a:buFont typeface="Arial" charset="0"/>
              <a:buChar char="•"/>
              <a:defRPr sz="2400"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 eaLnBrk="0" hangingPunct="0">
              <a:spcBef>
                <a:spcPct val="20000"/>
              </a:spcBef>
              <a:buFont typeface="Arial" charset="0"/>
              <a:buChar char="–"/>
              <a:defRPr sz="2000"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 eaLnBrk="0" hangingPunct="0">
              <a:spcBef>
                <a:spcPct val="20000"/>
              </a:spcBef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fld id="{1AA45CFE-30EA-427B-A31B-34F9B1F31195}" type="slidenum">
              <a:rPr lang="cs-CZ" altLang="cs-CZ" sz="1200" smtClean="0">
                <a:solidFill>
                  <a:srgbClr val="898989"/>
                </a:solidFill>
                <a:latin typeface="Verdana" pitchFamily="34" charset="0"/>
              </a:rPr>
              <a:pPr eaLnBrk="1" hangingPunct="1">
                <a:spcBef>
                  <a:spcPct val="0"/>
                </a:spcBef>
                <a:buFontTx/>
                <a:buNone/>
              </a:pPr>
              <a:t>1</a:t>
            </a:fld>
            <a:endParaRPr lang="cs-CZ" altLang="cs-CZ" sz="1200" smtClean="0">
              <a:solidFill>
                <a:srgbClr val="898989"/>
              </a:solidFill>
              <a:latin typeface="Verdana" pitchFamily="34" charset="0"/>
            </a:endParaRPr>
          </a:p>
        </p:txBody>
      </p:sp>
      <p:sp>
        <p:nvSpPr>
          <p:cNvPr id="27711" name="TextovéPole 12"/>
          <p:cNvSpPr txBox="1">
            <a:spLocks noChangeArrowheads="1"/>
          </p:cNvSpPr>
          <p:nvPr/>
        </p:nvSpPr>
        <p:spPr bwMode="auto">
          <a:xfrm>
            <a:off x="787400" y="1452563"/>
            <a:ext cx="7561263" cy="4619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>
            <a:spAutoFit/>
          </a:bodyPr>
          <a:lstStyle>
            <a:lvl1pPr eaLnBrk="0" hangingPunct="0">
              <a:spcBef>
                <a:spcPct val="20000"/>
              </a:spcBef>
              <a:buFont typeface="Arial" charset="0"/>
              <a:buChar char="•"/>
              <a:defRPr sz="3200"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 eaLnBrk="0" hangingPunct="0">
              <a:spcBef>
                <a:spcPct val="20000"/>
              </a:spcBef>
              <a:buFont typeface="Arial" charset="0"/>
              <a:buChar char="–"/>
              <a:defRPr sz="2800"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 eaLnBrk="0" hangingPunct="0">
              <a:spcBef>
                <a:spcPct val="20000"/>
              </a:spcBef>
              <a:buFont typeface="Arial" charset="0"/>
              <a:buChar char="•"/>
              <a:defRPr sz="2400"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 eaLnBrk="0" hangingPunct="0">
              <a:spcBef>
                <a:spcPct val="20000"/>
              </a:spcBef>
              <a:buFont typeface="Arial" charset="0"/>
              <a:buChar char="–"/>
              <a:defRPr sz="2000"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 eaLnBrk="0" hangingPunct="0">
              <a:spcBef>
                <a:spcPct val="20000"/>
              </a:spcBef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algn="ctr" eaLnBrk="1" fontAlgn="base" hangingPunct="1">
              <a:spcBef>
                <a:spcPct val="0"/>
              </a:spcBef>
              <a:spcAft>
                <a:spcPct val="0"/>
              </a:spcAft>
              <a:buFontTx/>
              <a:buNone/>
            </a:pPr>
            <a:r>
              <a:rPr lang="cs-CZ" altLang="cs-CZ" sz="2400" b="1" dirty="0" smtClean="0">
                <a:solidFill>
                  <a:srgbClr val="000000"/>
                </a:solidFill>
              </a:rPr>
              <a:t>VY_32_INOVACE_38_757</a:t>
            </a:r>
          </a:p>
        </p:txBody>
      </p:sp>
      <p:pic>
        <p:nvPicPr>
          <p:cNvPr id="2771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7713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0745854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4400" dirty="0" smtClean="0"/>
              <a:t>ZÁKLADY STROJNÍHO OBRÁBĚNÍ</a:t>
            </a:r>
            <a:endParaRPr lang="cs-CZ" sz="44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3600" dirty="0" smtClean="0">
                <a:latin typeface="+mj-lt"/>
              </a:rPr>
              <a:t>2.</a:t>
            </a:r>
          </a:p>
          <a:p>
            <a:pPr algn="ctr"/>
            <a:r>
              <a:rPr lang="cs-CZ" sz="3600" dirty="0" smtClean="0"/>
              <a:t>Nástroje na obrábění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25479481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Nástroje na obrábění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935480"/>
            <a:ext cx="8640960" cy="4389120"/>
          </a:xfrm>
        </p:spPr>
        <p:txBody>
          <a:bodyPr/>
          <a:lstStyle/>
          <a:p>
            <a:r>
              <a:rPr lang="cs-CZ" dirty="0"/>
              <a:t>Řezný nástroj je tvořen řeznou částí a nosnou částí (těleso, stopka) </a:t>
            </a: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3140968"/>
            <a:ext cx="1771650" cy="19907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63888" y="2988567"/>
            <a:ext cx="1600200" cy="22955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92280" y="2426591"/>
            <a:ext cx="1038225" cy="3419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971600" y="5846066"/>
            <a:ext cx="1563698" cy="369332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dirty="0" smtClean="0">
                <a:latin typeface="+mj-lt"/>
              </a:rPr>
              <a:t>1. ŘEZNÁ ČÁST</a:t>
            </a:r>
            <a:endParaRPr lang="cs-CZ" dirty="0">
              <a:latin typeface="+mj-lt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4518357" y="5846066"/>
            <a:ext cx="2136354" cy="369332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dirty="0" smtClean="0">
                <a:latin typeface="+mj-lt"/>
              </a:rPr>
              <a:t>2. TĚLESO ( STOPKA )</a:t>
            </a:r>
            <a:endParaRPr lang="cs-CZ" dirty="0"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9581944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Nástrojové materiály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Materiály na řezná nástroje musí mít tyto základní vlastnosti: </a:t>
            </a:r>
            <a:endParaRPr lang="cs-CZ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0" indent="0">
              <a:buNone/>
            </a:pP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tvrdost </a:t>
            </a:r>
            <a:r>
              <a:rPr lang="cs-CZ" dirty="0"/>
              <a:t>převyšující tvrdost obráběného </a:t>
            </a:r>
            <a:r>
              <a:rPr lang="cs-CZ" dirty="0" smtClean="0"/>
              <a:t>materiálu</a:t>
            </a:r>
            <a:endParaRPr lang="cs-CZ" dirty="0"/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odolnost </a:t>
            </a:r>
            <a:r>
              <a:rPr lang="cs-CZ" dirty="0"/>
              <a:t>vůči opotřebení i za vysokých teplot </a:t>
            </a:r>
          </a:p>
          <a:p>
            <a:pPr>
              <a:buFont typeface="Wingdings" pitchFamily="2" charset="2"/>
              <a:buChar char="Ø"/>
            </a:pPr>
            <a:r>
              <a:rPr lang="pt-BR" dirty="0" smtClean="0"/>
              <a:t>dobrou </a:t>
            </a:r>
            <a:r>
              <a:rPr lang="pt-BR" dirty="0"/>
              <a:t>tlakovou a ohybovou pevnost 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dobrou </a:t>
            </a:r>
            <a:r>
              <a:rPr lang="cs-CZ" dirty="0"/>
              <a:t>teplenou vodivost 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228354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Nástrojové materiály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Používané materiály na řezné nástroje </a:t>
            </a:r>
            <a:endParaRPr lang="cs-CZ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0" indent="0">
              <a:buNone/>
            </a:pP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dirty="0" smtClean="0"/>
              <a:t>nástrojové </a:t>
            </a:r>
            <a:r>
              <a:rPr lang="cs-CZ" dirty="0"/>
              <a:t>oceli </a:t>
            </a:r>
          </a:p>
          <a:p>
            <a:r>
              <a:rPr lang="cs-CZ" dirty="0" smtClean="0"/>
              <a:t>slinuté </a:t>
            </a:r>
            <a:r>
              <a:rPr lang="cs-CZ" dirty="0"/>
              <a:t>karbidy </a:t>
            </a:r>
          </a:p>
          <a:p>
            <a:r>
              <a:rPr lang="cs-CZ" dirty="0" smtClean="0"/>
              <a:t>keramické </a:t>
            </a:r>
            <a:r>
              <a:rPr lang="cs-CZ" dirty="0"/>
              <a:t>řezné materiály </a:t>
            </a:r>
          </a:p>
          <a:p>
            <a:r>
              <a:rPr lang="cs-CZ" dirty="0" smtClean="0"/>
              <a:t>diamanty </a:t>
            </a:r>
            <a:endParaRPr lang="cs-CZ" dirty="0"/>
          </a:p>
          <a:p>
            <a:r>
              <a:rPr lang="cs-CZ" dirty="0" smtClean="0"/>
              <a:t>brousící </a:t>
            </a:r>
            <a:r>
              <a:rPr lang="cs-CZ" dirty="0"/>
              <a:t>materiály 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738105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Nástrojové materiály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1. Nástrojové </a:t>
            </a:r>
            <a:r>
              <a:rPr lang="cs-C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oceli 19 1xx, 19 2xx) </a:t>
            </a:r>
            <a:endParaRPr lang="cs-CZ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0" indent="0">
              <a:buNone/>
            </a:pPr>
            <a:r>
              <a:rPr lang="cs-CZ" dirty="0" smtClean="0"/>
              <a:t>neobsahují </a:t>
            </a:r>
            <a:r>
              <a:rPr lang="cs-CZ" dirty="0"/>
              <a:t>legující prvky, tvrdost získanou tepleným zpracováním si zachovávají do teplot </a:t>
            </a:r>
            <a:r>
              <a:rPr lang="cs-CZ" b="1" dirty="0"/>
              <a:t>250 až 300°C</a:t>
            </a:r>
            <a:r>
              <a:rPr lang="cs-CZ" dirty="0"/>
              <a:t>. Oceli s obsahem C od 1 do 1, </a:t>
            </a:r>
            <a:r>
              <a:rPr lang="cs-CZ" dirty="0" smtClean="0"/>
              <a:t> 35</a:t>
            </a:r>
            <a:r>
              <a:rPr lang="cs-CZ" dirty="0"/>
              <a:t>% jsou vhodné především pro ruční nástroje(ruční výstružníky, </a:t>
            </a:r>
            <a:r>
              <a:rPr lang="cs-CZ" dirty="0" smtClean="0"/>
              <a:t>závitníky</a:t>
            </a:r>
            <a:r>
              <a:rPr lang="cs-CZ" dirty="0"/>
              <a:t>, dláta pily) mají dostatečnou tvrdost a houževnatost. Oceli s vyšším obsahem C (do 1,5%) mají vysokou tvrdost ale nízkou houževnatost, proto se používají pro výrobu pilníků. </a:t>
            </a:r>
          </a:p>
        </p:txBody>
      </p:sp>
    </p:spTree>
    <p:extLst>
      <p:ext uri="{BB962C8B-B14F-4D97-AF65-F5344CB8AC3E}">
        <p14:creationId xmlns:p14="http://schemas.microsoft.com/office/powerpoint/2010/main" val="15707948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404664"/>
            <a:ext cx="8229600" cy="1143000"/>
          </a:xfrm>
        </p:spPr>
        <p:txBody>
          <a:bodyPr/>
          <a:lstStyle/>
          <a:p>
            <a:r>
              <a:rPr lang="cs-CZ" dirty="0"/>
              <a:t>Nástrojové materiály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28800"/>
            <a:ext cx="8363272" cy="4824536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cs-CZ" b="1" dirty="0"/>
              <a:t>Nástrojové oceli slitinové </a:t>
            </a:r>
            <a:r>
              <a:rPr lang="cs-CZ" dirty="0"/>
              <a:t>obsah C od 0,8 do 1,2%, tvrdost si zachovávají do teplot </a:t>
            </a:r>
            <a:r>
              <a:rPr lang="cs-CZ" b="1" dirty="0"/>
              <a:t>350 až 400°C.</a:t>
            </a:r>
            <a:r>
              <a:rPr lang="cs-CZ" dirty="0"/>
              <a:t> Podle obsahu legujících prvků je rozděluje na: </a:t>
            </a: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r>
              <a:rPr lang="cs-CZ" b="1" dirty="0" smtClean="0"/>
              <a:t>oceli </a:t>
            </a:r>
            <a:r>
              <a:rPr lang="cs-CZ" b="1" dirty="0"/>
              <a:t>manganové(19 3xx</a:t>
            </a:r>
            <a:r>
              <a:rPr lang="cs-CZ" b="1" dirty="0" smtClean="0"/>
              <a:t>) </a:t>
            </a:r>
            <a:r>
              <a:rPr lang="cs-CZ" dirty="0" smtClean="0"/>
              <a:t>obsahuje-li </a:t>
            </a:r>
            <a:r>
              <a:rPr lang="cs-CZ" dirty="0"/>
              <a:t>ocel více než 20% Mn. </a:t>
            </a:r>
            <a:r>
              <a:rPr lang="cs-CZ" dirty="0" smtClean="0"/>
              <a:t>Použití – </a:t>
            </a:r>
            <a:r>
              <a:rPr lang="cs-CZ" dirty="0"/>
              <a:t>závitníky, </a:t>
            </a:r>
            <a:r>
              <a:rPr lang="cs-CZ" dirty="0" smtClean="0"/>
              <a:t>závitové </a:t>
            </a:r>
            <a:r>
              <a:rPr lang="cs-CZ" dirty="0"/>
              <a:t>čelisti, měřidla. </a:t>
            </a:r>
          </a:p>
          <a:p>
            <a:r>
              <a:rPr lang="cs-CZ" b="1" dirty="0"/>
              <a:t>oceli chromové(19 4xx) </a:t>
            </a:r>
            <a:r>
              <a:rPr lang="cs-CZ" dirty="0" err="1"/>
              <a:t>Cr</a:t>
            </a:r>
            <a:r>
              <a:rPr lang="cs-CZ" dirty="0"/>
              <a:t> </a:t>
            </a:r>
            <a:r>
              <a:rPr lang="cs-CZ" dirty="0" smtClean="0"/>
              <a:t>tvoří vysokou tvrdost, pevnost </a:t>
            </a:r>
            <a:r>
              <a:rPr lang="cs-CZ" dirty="0"/>
              <a:t>a houževnatost oceli. </a:t>
            </a:r>
            <a:r>
              <a:rPr lang="cs-CZ" dirty="0" smtClean="0"/>
              <a:t>Použití - šroubové </a:t>
            </a:r>
            <a:r>
              <a:rPr lang="cs-CZ" dirty="0"/>
              <a:t>vrtáky, výstružníky, tvarové nože a frézy, protahovací trny. Pro svou tvarovou stálost se používají k výrobě nejpřesnějších měřidel </a:t>
            </a:r>
          </a:p>
          <a:p>
            <a:r>
              <a:rPr lang="cs-CZ" b="1" dirty="0"/>
              <a:t>o</a:t>
            </a:r>
            <a:r>
              <a:rPr lang="cs-CZ" b="1" dirty="0" smtClean="0"/>
              <a:t>celi </a:t>
            </a:r>
            <a:r>
              <a:rPr lang="cs-CZ" b="1" dirty="0"/>
              <a:t>wolframové(19 7xx) </a:t>
            </a:r>
            <a:r>
              <a:rPr lang="cs-CZ" dirty="0"/>
              <a:t>wolfram </a:t>
            </a:r>
            <a:r>
              <a:rPr lang="cs-CZ" dirty="0" smtClean="0"/>
              <a:t>se </a:t>
            </a:r>
            <a:r>
              <a:rPr lang="cs-CZ" dirty="0"/>
              <a:t>často kombinuje s vanadem a chromem. </a:t>
            </a:r>
            <a:r>
              <a:rPr lang="cs-CZ" dirty="0" smtClean="0"/>
              <a:t>Použití - nejkvalitnější šroubové vrtáky, závitořezné stroje, frézy a chirurgické nástroje. </a:t>
            </a:r>
            <a:r>
              <a:rPr lang="cs-CZ" dirty="0"/>
              <a:t>Jsou vhodné i pro obrábění velmi tvrdých a špatně tepelně vodivých materiálů(lepenka, korek, pryž, dřevo). 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458507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Nástrojové materiály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b="1" dirty="0" smtClean="0"/>
              <a:t>2. Rychlořezné </a:t>
            </a:r>
            <a:r>
              <a:rPr lang="cs-CZ" b="1" dirty="0"/>
              <a:t>oceli (19 8xx) </a:t>
            </a:r>
            <a:r>
              <a:rPr lang="cs-CZ" dirty="0"/>
              <a:t>snáší pracovní teploty </a:t>
            </a:r>
            <a:r>
              <a:rPr lang="cs-CZ" b="1" dirty="0"/>
              <a:t>550 až 600°C</a:t>
            </a:r>
            <a:r>
              <a:rPr lang="cs-CZ" dirty="0"/>
              <a:t>, Jsou legovány W, </a:t>
            </a:r>
            <a:r>
              <a:rPr lang="cs-CZ" dirty="0" err="1"/>
              <a:t>Cr</a:t>
            </a:r>
            <a:r>
              <a:rPr lang="cs-CZ" dirty="0"/>
              <a:t>, </a:t>
            </a:r>
            <a:r>
              <a:rPr lang="cs-CZ" dirty="0" err="1"/>
              <a:t>Mo</a:t>
            </a:r>
            <a:r>
              <a:rPr lang="cs-CZ" dirty="0"/>
              <a:t>, V, Co, obsahují méně než 1%C. Používají se na nejvíce namáhané nástroje k obrábění ocelí i těžko obrobitelných materiálů. Pro hrubování se používají oceli s vyšším obsahem Co(až 10%). Pro dokončování s vyšším obsahem </a:t>
            </a:r>
            <a:r>
              <a:rPr lang="cs-CZ" dirty="0" err="1"/>
              <a:t>Mo</a:t>
            </a:r>
            <a:r>
              <a:rPr lang="cs-CZ" dirty="0"/>
              <a:t>(až 5%). </a:t>
            </a:r>
          </a:p>
        </p:txBody>
      </p:sp>
    </p:spTree>
    <p:extLst>
      <p:ext uri="{BB962C8B-B14F-4D97-AF65-F5344CB8AC3E}">
        <p14:creationId xmlns:p14="http://schemas.microsoft.com/office/powerpoint/2010/main" val="22675924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476672"/>
            <a:ext cx="8229600" cy="1143000"/>
          </a:xfrm>
        </p:spPr>
        <p:txBody>
          <a:bodyPr/>
          <a:lstStyle/>
          <a:p>
            <a:r>
              <a:rPr lang="cs-CZ" dirty="0"/>
              <a:t>Nástrojové materiály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700808"/>
            <a:ext cx="8568952" cy="4896544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2000" b="1" dirty="0" smtClean="0"/>
              <a:t>3. Slinuté </a:t>
            </a:r>
            <a:r>
              <a:rPr lang="cs-CZ" sz="2000" b="1" dirty="0"/>
              <a:t>karbidy </a:t>
            </a:r>
            <a:r>
              <a:rPr lang="cs-CZ" sz="2000" dirty="0"/>
              <a:t>jsou vyráběny práškovou metalurgií z karbidů těžkých kovů. Nejčastěji požívané jsou karbidy wolframu, titanu, </a:t>
            </a:r>
            <a:r>
              <a:rPr lang="cs-CZ" sz="2000" dirty="0" smtClean="0"/>
              <a:t>chromu</a:t>
            </a:r>
            <a:r>
              <a:rPr lang="cs-CZ" sz="2000" dirty="0"/>
              <a:t>. </a:t>
            </a:r>
            <a:r>
              <a:rPr lang="cs-CZ" sz="2000" dirty="0" smtClean="0"/>
              <a:t>Charakteristické </a:t>
            </a:r>
            <a:r>
              <a:rPr lang="cs-CZ" sz="2000" dirty="0"/>
              <a:t>vlastnosti slinutých karbidů jsou hlavně vysoká pevnost a tvrdost, odolnost proti korozi a otěru, špatná tepelná a elektrická vodivost, pracovní teploty </a:t>
            </a:r>
            <a:r>
              <a:rPr lang="cs-CZ" sz="2000" b="1" dirty="0"/>
              <a:t>800-1000°C,</a:t>
            </a:r>
            <a:r>
              <a:rPr lang="cs-CZ" sz="2000" dirty="0"/>
              <a:t> </a:t>
            </a:r>
            <a:r>
              <a:rPr lang="cs-CZ" sz="2000" dirty="0" smtClean="0"/>
              <a:t>požití na </a:t>
            </a:r>
            <a:r>
              <a:rPr lang="cs-CZ" sz="2000" dirty="0"/>
              <a:t>těžko obrobitelné a tvrdé materiály, např. kalená ocel, bílá litina, sklo. </a:t>
            </a:r>
            <a:endParaRPr lang="cs-CZ" sz="2000" dirty="0" smtClean="0"/>
          </a:p>
          <a:p>
            <a:pPr marL="0" indent="0">
              <a:buNone/>
            </a:pPr>
            <a:r>
              <a:rPr lang="cs-CZ" sz="2000" b="1" i="1" dirty="0" smtClean="0"/>
              <a:t>Slinuté </a:t>
            </a:r>
            <a:r>
              <a:rPr lang="cs-CZ" sz="2000" b="1" i="1" dirty="0"/>
              <a:t>karbidy můžeme dělit na: </a:t>
            </a:r>
          </a:p>
          <a:p>
            <a:r>
              <a:rPr lang="cs-CZ" sz="2000" b="1" dirty="0" smtClean="0"/>
              <a:t>Skupina </a:t>
            </a:r>
            <a:r>
              <a:rPr lang="cs-CZ" sz="2000" b="1" dirty="0"/>
              <a:t>P</a:t>
            </a:r>
            <a:r>
              <a:rPr lang="cs-CZ" sz="2000" dirty="0"/>
              <a:t> - skupina typu WC –</a:t>
            </a:r>
            <a:r>
              <a:rPr lang="cs-CZ" sz="2000" dirty="0" err="1"/>
              <a:t>TiC</a:t>
            </a:r>
            <a:r>
              <a:rPr lang="cs-CZ" sz="2000" dirty="0"/>
              <a:t> –Co nebo WC-</a:t>
            </a:r>
            <a:r>
              <a:rPr lang="cs-CZ" sz="2000" dirty="0" err="1"/>
              <a:t>TiC</a:t>
            </a:r>
            <a:r>
              <a:rPr lang="cs-CZ" sz="2000" dirty="0"/>
              <a:t>-</a:t>
            </a:r>
            <a:r>
              <a:rPr lang="cs-CZ" sz="2000" dirty="0" err="1"/>
              <a:t>TaC</a:t>
            </a:r>
            <a:r>
              <a:rPr lang="cs-CZ" sz="2000" dirty="0"/>
              <a:t>-Co. Používají se pro obrábění houževnatých materiálů s tvářenou třískou (oceli, oceli na odlitky, temperovaná litina). </a:t>
            </a:r>
          </a:p>
          <a:p>
            <a:r>
              <a:rPr lang="cs-CZ" sz="2000" b="1" dirty="0" smtClean="0"/>
              <a:t>Skupina </a:t>
            </a:r>
            <a:r>
              <a:rPr lang="cs-CZ" sz="2000" b="1" dirty="0"/>
              <a:t>M</a:t>
            </a:r>
            <a:r>
              <a:rPr lang="cs-CZ" sz="2000" dirty="0"/>
              <a:t> - skupina typu WC-</a:t>
            </a:r>
            <a:r>
              <a:rPr lang="cs-CZ" sz="2000" dirty="0" err="1"/>
              <a:t>TiC</a:t>
            </a:r>
            <a:r>
              <a:rPr lang="cs-CZ" sz="2000" dirty="0"/>
              <a:t>-</a:t>
            </a:r>
            <a:r>
              <a:rPr lang="cs-CZ" sz="2000" dirty="0" err="1"/>
              <a:t>TaC</a:t>
            </a:r>
            <a:r>
              <a:rPr lang="cs-CZ" sz="2000" dirty="0"/>
              <a:t>-Co nebo WC-TiC-Cr</a:t>
            </a:r>
            <a:r>
              <a:rPr lang="cs-CZ" sz="2000" baseline="30000" dirty="0"/>
              <a:t>3</a:t>
            </a:r>
            <a:r>
              <a:rPr lang="cs-CZ" sz="2000" dirty="0"/>
              <a:t>Cr</a:t>
            </a:r>
            <a:r>
              <a:rPr lang="cs-CZ" sz="2000" baseline="30000" dirty="0"/>
              <a:t>2</a:t>
            </a:r>
            <a:r>
              <a:rPr lang="cs-CZ" sz="2000" dirty="0"/>
              <a:t>, použití zejména ocelí i litin a těžko obrobitelných slitin. </a:t>
            </a:r>
          </a:p>
          <a:p>
            <a:r>
              <a:rPr lang="cs-CZ" sz="2000" b="1" dirty="0" smtClean="0"/>
              <a:t>Skupina </a:t>
            </a:r>
            <a:r>
              <a:rPr lang="cs-CZ" sz="2000" b="1" dirty="0"/>
              <a:t>K</a:t>
            </a:r>
            <a:r>
              <a:rPr lang="cs-CZ" sz="2000" dirty="0"/>
              <a:t> - skupina typu WC-Co. Používají se pro obrábění materiálů s drobivou třískovou, např. šedá litina, neželezné kovy, kalené oceli, plasty. </a:t>
            </a:r>
          </a:p>
        </p:txBody>
      </p:sp>
    </p:spTree>
    <p:extLst>
      <p:ext uri="{BB962C8B-B14F-4D97-AF65-F5344CB8AC3E}">
        <p14:creationId xmlns:p14="http://schemas.microsoft.com/office/powerpoint/2010/main" val="13416512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Nástrojové materiály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b="1" dirty="0" smtClean="0"/>
              <a:t>4. Keramické </a:t>
            </a:r>
            <a:r>
              <a:rPr lang="cs-CZ" b="1" dirty="0"/>
              <a:t>řezné materiály </a:t>
            </a:r>
            <a:endParaRPr lang="cs-CZ" b="1" dirty="0" smtClean="0"/>
          </a:p>
          <a:p>
            <a:pPr marL="0" indent="0">
              <a:buNone/>
            </a:pPr>
            <a:r>
              <a:rPr lang="cs-CZ" dirty="0" smtClean="0"/>
              <a:t>se </a:t>
            </a:r>
            <a:r>
              <a:rPr lang="cs-CZ" dirty="0"/>
              <a:t>vyrábějí práškovou metalurgií, výchozí surovinou je oxid hlinitý. Keramické materiály mají malou pevnost v ohybu, nehodí se pro obrábění přerušovaným řezem, mají vysokou odolnost vůči otěru, pracovní teplota může být až </a:t>
            </a:r>
            <a:r>
              <a:rPr lang="cs-CZ" b="1" dirty="0" smtClean="0"/>
              <a:t>1200°C</a:t>
            </a:r>
            <a:r>
              <a:rPr lang="cs-CZ" dirty="0" smtClean="0"/>
              <a:t>. </a:t>
            </a:r>
            <a:endParaRPr lang="cs-CZ" dirty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45277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Nástrojové materiály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b="1" dirty="0" smtClean="0"/>
              <a:t>5. Diamant </a:t>
            </a:r>
          </a:p>
          <a:p>
            <a:pPr marL="0" indent="0">
              <a:buNone/>
            </a:pPr>
            <a:r>
              <a:rPr lang="cs-CZ" dirty="0" smtClean="0"/>
              <a:t>je </a:t>
            </a:r>
            <a:r>
              <a:rPr lang="cs-CZ" dirty="0"/>
              <a:t>čistý křemík, je nejtvrdším materiálem. Požívá se na jednoduché </a:t>
            </a:r>
            <a:r>
              <a:rPr lang="cs-CZ" dirty="0" smtClean="0"/>
              <a:t>jedno </a:t>
            </a:r>
            <a:r>
              <a:rPr lang="cs-CZ" dirty="0" err="1" smtClean="0"/>
              <a:t>břité</a:t>
            </a:r>
            <a:r>
              <a:rPr lang="cs-CZ" dirty="0" smtClean="0"/>
              <a:t> </a:t>
            </a:r>
            <a:r>
              <a:rPr lang="cs-CZ" dirty="0"/>
              <a:t>nástroje k jemnému obrábění s nepřerušovaným řezem. Je vhodný k obrábění </a:t>
            </a:r>
            <a:r>
              <a:rPr lang="cs-CZ" dirty="0" smtClean="0"/>
              <a:t>měkkých </a:t>
            </a:r>
            <a:r>
              <a:rPr lang="cs-CZ" dirty="0"/>
              <a:t>a houževnatých materiál, neželezných kovů a jejich slitin, pryže, plastů, lepenek a materiálů s malou tepelnou vodivostí</a:t>
            </a:r>
            <a:r>
              <a:rPr lang="cs-CZ" dirty="0" smtClean="0"/>
              <a:t>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175985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Nástrojové materiály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935480"/>
            <a:ext cx="8435280" cy="4661872"/>
          </a:xfrm>
        </p:spPr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cs-CZ" b="1" dirty="0" smtClean="0"/>
              <a:t>6. Brusivo </a:t>
            </a:r>
            <a:r>
              <a:rPr lang="cs-CZ" dirty="0"/>
              <a:t>požívá se výrob brousících nástrojů, jako řezného materiálu se požívá jemných zrn velké tvrdosti. Zrna jsou spojována pojivy do tvarů brousících nástrojů. Brusiva se rozdělují na přírodní(pískovec, pazourek, smirek, křemen) a umělá. Přírodní brusiva se požívají pouze na brusná plátna, na výrobu brusných kotoučů se požívají zásadně umělá brusiva. </a:t>
            </a: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Druhy </a:t>
            </a:r>
            <a:r>
              <a:rPr lang="cs-CZ" dirty="0"/>
              <a:t>umělých brusiv: </a:t>
            </a:r>
          </a:p>
          <a:p>
            <a:r>
              <a:rPr lang="cs-CZ" b="1" dirty="0" smtClean="0"/>
              <a:t>Umělý korund </a:t>
            </a:r>
            <a:r>
              <a:rPr lang="cs-CZ" dirty="0"/>
              <a:t>– je to tavený oxid hlinitý. Při běžné čistotě (85-98%C) má hnědou barvu, čistý Al</a:t>
            </a:r>
            <a:r>
              <a:rPr lang="cs-CZ" baseline="30000" dirty="0"/>
              <a:t>2</a:t>
            </a:r>
            <a:r>
              <a:rPr lang="cs-CZ" dirty="0"/>
              <a:t>O</a:t>
            </a:r>
            <a:r>
              <a:rPr lang="cs-CZ" baseline="30000" dirty="0"/>
              <a:t>3 </a:t>
            </a:r>
            <a:r>
              <a:rPr lang="cs-CZ" dirty="0"/>
              <a:t>má barvu bílou a s přísadou </a:t>
            </a:r>
            <a:r>
              <a:rPr lang="cs-CZ" dirty="0" err="1"/>
              <a:t>Cr</a:t>
            </a:r>
            <a:r>
              <a:rPr lang="cs-CZ" dirty="0"/>
              <a:t> růžovou. </a:t>
            </a:r>
          </a:p>
          <a:p>
            <a:r>
              <a:rPr lang="cs-CZ" b="1" dirty="0" smtClean="0"/>
              <a:t>Karbid </a:t>
            </a:r>
            <a:r>
              <a:rPr lang="cs-CZ" b="1" dirty="0"/>
              <a:t>křemíku(</a:t>
            </a:r>
            <a:r>
              <a:rPr lang="cs-CZ" b="1" dirty="0" err="1"/>
              <a:t>SiC</a:t>
            </a:r>
            <a:r>
              <a:rPr lang="cs-CZ" dirty="0"/>
              <a:t>) – se vyrábí redukcí SiO</a:t>
            </a:r>
            <a:r>
              <a:rPr lang="cs-CZ" baseline="30000" dirty="0"/>
              <a:t>2 </a:t>
            </a:r>
            <a:r>
              <a:rPr lang="cs-CZ" dirty="0"/>
              <a:t>s velmi </a:t>
            </a:r>
            <a:r>
              <a:rPr lang="cs-CZ" dirty="0" smtClean="0"/>
              <a:t>čistým koksem. Má </a:t>
            </a:r>
            <a:r>
              <a:rPr lang="cs-CZ" dirty="0"/>
              <a:t>vyšší tvrdost než </a:t>
            </a:r>
            <a:r>
              <a:rPr lang="cs-CZ" dirty="0" smtClean="0"/>
              <a:t>korund</a:t>
            </a:r>
            <a:r>
              <a:rPr lang="cs-CZ" dirty="0"/>
              <a:t>, ale větší křehkost. Barva se pohybuje podle čistoty od světle do tmavě zelené. </a:t>
            </a:r>
          </a:p>
          <a:p>
            <a:r>
              <a:rPr lang="cs-CZ" b="1" dirty="0" smtClean="0"/>
              <a:t>Karbid </a:t>
            </a:r>
            <a:r>
              <a:rPr lang="cs-CZ" b="1" dirty="0"/>
              <a:t>boru </a:t>
            </a:r>
            <a:r>
              <a:rPr lang="cs-CZ" dirty="0"/>
              <a:t>– vyrábí se s kyseliny borité a velmi čistého koksu. Používá se jako náhrada za diamant, jeho výroba je velmi drahá. </a:t>
            </a:r>
          </a:p>
          <a:p>
            <a:r>
              <a:rPr lang="cs-CZ" b="1" dirty="0" smtClean="0"/>
              <a:t>Kubický </a:t>
            </a:r>
            <a:r>
              <a:rPr lang="cs-CZ" b="1" dirty="0"/>
              <a:t>nitrid boru </a:t>
            </a:r>
            <a:r>
              <a:rPr lang="cs-CZ" dirty="0"/>
              <a:t>– podobné vlastnosti </a:t>
            </a:r>
            <a:r>
              <a:rPr lang="cs-CZ" dirty="0" smtClean="0"/>
              <a:t>jako </a:t>
            </a:r>
            <a:r>
              <a:rPr lang="cs-CZ" dirty="0"/>
              <a:t>diamant, ale vysoká cena. 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393144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575" y="144463"/>
            <a:ext cx="5653088" cy="730250"/>
          </a:xfrm>
        </p:spPr>
        <p:txBody>
          <a:bodyPr tIns="0" rtlCol="0">
            <a:normAutofit fontScale="90000"/>
          </a:bodyPr>
          <a:lstStyle/>
          <a:p>
            <a:pPr algn="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sp>
        <p:nvSpPr>
          <p:cNvPr id="43013" name="Zástupný symbol pro číslo snímku 14"/>
          <p:cNvSpPr>
            <a:spLocks noGrp="1"/>
          </p:cNvSpPr>
          <p:nvPr>
            <p:ph type="sldNum" sz="quarter" idx="12"/>
          </p:nvPr>
        </p:nvSpPr>
        <p:spPr bwMode="auto">
          <a:xfrm>
            <a:off x="6480175" y="6335713"/>
            <a:ext cx="2133600" cy="365125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spcBef>
                <a:spcPct val="20000"/>
              </a:spcBef>
              <a:buFont typeface="Arial" charset="0"/>
              <a:buChar char="•"/>
              <a:defRPr sz="3200"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 eaLnBrk="0" hangingPunct="0">
              <a:spcBef>
                <a:spcPct val="20000"/>
              </a:spcBef>
              <a:buFont typeface="Arial" charset="0"/>
              <a:buChar char="–"/>
              <a:defRPr sz="2800"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 eaLnBrk="0" hangingPunct="0">
              <a:spcBef>
                <a:spcPct val="20000"/>
              </a:spcBef>
              <a:buFont typeface="Arial" charset="0"/>
              <a:buChar char="•"/>
              <a:defRPr sz="2400"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 eaLnBrk="0" hangingPunct="0">
              <a:spcBef>
                <a:spcPct val="20000"/>
              </a:spcBef>
              <a:buFont typeface="Arial" charset="0"/>
              <a:buChar char="–"/>
              <a:defRPr sz="2000"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 eaLnBrk="0" hangingPunct="0">
              <a:spcBef>
                <a:spcPct val="20000"/>
              </a:spcBef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fld id="{C636E38A-1B8B-45FC-83A7-36676E851C39}" type="slidenum">
              <a:rPr lang="cs-CZ" altLang="cs-CZ" sz="1200" smtClean="0">
                <a:solidFill>
                  <a:srgbClr val="898989"/>
                </a:solidFill>
                <a:latin typeface="Verdana" pitchFamily="34" charset="0"/>
              </a:rPr>
              <a:pPr eaLnBrk="1" hangingPunct="1">
                <a:spcBef>
                  <a:spcPct val="0"/>
                </a:spcBef>
                <a:buFontTx/>
                <a:buNone/>
              </a:pPr>
              <a:t>13</a:t>
            </a:fld>
            <a:endParaRPr lang="cs-CZ" altLang="cs-CZ" sz="1200" smtClean="0">
              <a:solidFill>
                <a:srgbClr val="898989"/>
              </a:solidFill>
              <a:latin typeface="Verdana" pitchFamily="34" charset="0"/>
            </a:endParaRPr>
          </a:p>
        </p:txBody>
      </p:sp>
      <p:pic>
        <p:nvPicPr>
          <p:cNvPr id="43014" name="Obrázek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3015" name="Obrázek 8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3016" name="TextovéPole 9"/>
          <p:cNvSpPr txBox="1">
            <a:spLocks noChangeArrowheads="1"/>
          </p:cNvSpPr>
          <p:nvPr/>
        </p:nvSpPr>
        <p:spPr bwMode="auto">
          <a:xfrm>
            <a:off x="3405188" y="1079500"/>
            <a:ext cx="2379662" cy="5857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>
            <a:spAutoFit/>
          </a:bodyPr>
          <a:lstStyle>
            <a:lvl1pPr eaLnBrk="0" hangingPunct="0">
              <a:spcBef>
                <a:spcPct val="20000"/>
              </a:spcBef>
              <a:buFont typeface="Arial" charset="0"/>
              <a:buChar char="•"/>
              <a:defRPr sz="3200"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 eaLnBrk="0" hangingPunct="0">
              <a:spcBef>
                <a:spcPct val="20000"/>
              </a:spcBef>
              <a:buFont typeface="Arial" charset="0"/>
              <a:buChar char="–"/>
              <a:defRPr sz="2800"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 eaLnBrk="0" hangingPunct="0">
              <a:spcBef>
                <a:spcPct val="20000"/>
              </a:spcBef>
              <a:buFont typeface="Arial" charset="0"/>
              <a:buChar char="•"/>
              <a:defRPr sz="2400"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 eaLnBrk="0" hangingPunct="0">
              <a:spcBef>
                <a:spcPct val="20000"/>
              </a:spcBef>
              <a:buFont typeface="Arial" charset="0"/>
              <a:buChar char="–"/>
              <a:defRPr sz="2000"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 eaLnBrk="0" hangingPunct="0">
              <a:spcBef>
                <a:spcPct val="20000"/>
              </a:spcBef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algn="ctr" eaLnBrk="1" fontAlgn="base" hangingPunct="1">
              <a:spcBef>
                <a:spcPct val="0"/>
              </a:spcBef>
              <a:spcAft>
                <a:spcPct val="0"/>
              </a:spcAft>
              <a:buFontTx/>
              <a:buNone/>
            </a:pPr>
            <a:r>
              <a:rPr lang="cs-CZ" altLang="cs-CZ" b="1" smtClean="0">
                <a:solidFill>
                  <a:srgbClr val="000000"/>
                </a:solidFill>
              </a:rPr>
              <a:t>Souhrn učiva</a:t>
            </a:r>
          </a:p>
        </p:txBody>
      </p:sp>
      <p:sp>
        <p:nvSpPr>
          <p:cNvPr id="11" name="TextovéPole 10"/>
          <p:cNvSpPr txBox="1"/>
          <p:nvPr/>
        </p:nvSpPr>
        <p:spPr>
          <a:xfrm>
            <a:off x="827088" y="2205038"/>
            <a:ext cx="7632700" cy="2862322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>
            <a:spAutoFit/>
          </a:bodyPr>
          <a:lstStyle/>
          <a:p>
            <a:pPr>
              <a:defRPr/>
            </a:pPr>
            <a:r>
              <a:rPr lang="cs-CZ" sz="2000" b="1" dirty="0">
                <a:solidFill>
                  <a:prstClr val="black"/>
                </a:solidFill>
              </a:rPr>
              <a:t>Otázky pro </a:t>
            </a:r>
            <a:r>
              <a:rPr lang="cs-CZ" sz="2000" b="1" dirty="0" smtClean="0">
                <a:solidFill>
                  <a:prstClr val="black"/>
                </a:solidFill>
              </a:rPr>
              <a:t>opakování</a:t>
            </a:r>
          </a:p>
          <a:p>
            <a:pPr>
              <a:defRPr/>
            </a:pPr>
            <a:r>
              <a:rPr lang="cs-CZ" sz="2000" dirty="0" smtClean="0">
                <a:solidFill>
                  <a:prstClr val="black"/>
                </a:solidFill>
              </a:rPr>
              <a:t>Co je obráběná plocha</a:t>
            </a:r>
          </a:p>
          <a:p>
            <a:pPr>
              <a:defRPr/>
            </a:pPr>
            <a:r>
              <a:rPr lang="cs-CZ" sz="2000" dirty="0" smtClean="0">
                <a:solidFill>
                  <a:prstClr val="black"/>
                </a:solidFill>
              </a:rPr>
              <a:t>Základní rozdíl mezi soustružením a frézováním</a:t>
            </a:r>
          </a:p>
          <a:p>
            <a:pPr>
              <a:defRPr/>
            </a:pPr>
            <a:r>
              <a:rPr lang="cs-CZ" sz="2000" dirty="0" smtClean="0">
                <a:solidFill>
                  <a:prstClr val="black"/>
                </a:solidFill>
              </a:rPr>
              <a:t>Základní povinnosti při práci na strojích</a:t>
            </a:r>
          </a:p>
          <a:p>
            <a:pPr>
              <a:defRPr/>
            </a:pPr>
            <a:r>
              <a:rPr lang="cs-CZ" sz="2000" dirty="0" smtClean="0">
                <a:solidFill>
                  <a:prstClr val="black"/>
                </a:solidFill>
              </a:rPr>
              <a:t>Co to je řezný pohyb</a:t>
            </a:r>
          </a:p>
          <a:p>
            <a:pPr>
              <a:defRPr/>
            </a:pPr>
            <a:endParaRPr lang="cs-CZ" sz="2000" dirty="0" smtClean="0">
              <a:solidFill>
                <a:prstClr val="black"/>
              </a:solidFill>
            </a:endParaRPr>
          </a:p>
          <a:p>
            <a:pPr>
              <a:defRPr/>
            </a:pPr>
            <a:endParaRPr lang="cs-CZ" sz="2000" b="1" dirty="0">
              <a:solidFill>
                <a:prstClr val="black"/>
              </a:solidFill>
            </a:endParaRPr>
          </a:p>
          <a:p>
            <a:pPr>
              <a:defRPr/>
            </a:pPr>
            <a:endParaRPr lang="cs-CZ" sz="2000" dirty="0">
              <a:solidFill>
                <a:prstClr val="black"/>
              </a:solidFill>
            </a:endParaRPr>
          </a:p>
          <a:p>
            <a:pPr>
              <a:defRPr/>
            </a:pPr>
            <a:endParaRPr lang="cs-CZ" sz="2000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79250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575" y="144463"/>
            <a:ext cx="5653088" cy="730250"/>
          </a:xfrm>
        </p:spPr>
        <p:txBody>
          <a:bodyPr tIns="0" rtlCol="0">
            <a:normAutofit fontScale="90000"/>
          </a:bodyPr>
          <a:lstStyle/>
          <a:p>
            <a:pPr algn="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sp>
        <p:nvSpPr>
          <p:cNvPr id="44037" name="Zástupný symbol pro číslo snímku 14"/>
          <p:cNvSpPr>
            <a:spLocks noGrp="1"/>
          </p:cNvSpPr>
          <p:nvPr>
            <p:ph type="sldNum" sz="quarter" idx="12"/>
          </p:nvPr>
        </p:nvSpPr>
        <p:spPr bwMode="auto">
          <a:xfrm>
            <a:off x="6480175" y="6335713"/>
            <a:ext cx="2133600" cy="365125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spcBef>
                <a:spcPct val="20000"/>
              </a:spcBef>
              <a:buFont typeface="Arial" charset="0"/>
              <a:buChar char="•"/>
              <a:defRPr sz="3200"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 eaLnBrk="0" hangingPunct="0">
              <a:spcBef>
                <a:spcPct val="20000"/>
              </a:spcBef>
              <a:buFont typeface="Arial" charset="0"/>
              <a:buChar char="–"/>
              <a:defRPr sz="2800"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 eaLnBrk="0" hangingPunct="0">
              <a:spcBef>
                <a:spcPct val="20000"/>
              </a:spcBef>
              <a:buFont typeface="Arial" charset="0"/>
              <a:buChar char="•"/>
              <a:defRPr sz="2400"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 eaLnBrk="0" hangingPunct="0">
              <a:spcBef>
                <a:spcPct val="20000"/>
              </a:spcBef>
              <a:buFont typeface="Arial" charset="0"/>
              <a:buChar char="–"/>
              <a:defRPr sz="2000"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 eaLnBrk="0" hangingPunct="0">
              <a:spcBef>
                <a:spcPct val="20000"/>
              </a:spcBef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fld id="{1E65E72B-4DED-48EB-A4D0-016C45402859}" type="slidenum">
              <a:rPr lang="cs-CZ" altLang="cs-CZ" sz="1200" smtClean="0">
                <a:solidFill>
                  <a:srgbClr val="898989"/>
                </a:solidFill>
                <a:latin typeface="Verdana" pitchFamily="34" charset="0"/>
              </a:rPr>
              <a:pPr eaLnBrk="1" hangingPunct="1">
                <a:spcBef>
                  <a:spcPct val="0"/>
                </a:spcBef>
                <a:buFontTx/>
                <a:buNone/>
              </a:pPr>
              <a:t>14</a:t>
            </a:fld>
            <a:endParaRPr lang="cs-CZ" altLang="cs-CZ" sz="1200" smtClean="0">
              <a:solidFill>
                <a:srgbClr val="898989"/>
              </a:solidFill>
              <a:latin typeface="Verdana" pitchFamily="34" charset="0"/>
            </a:endParaRPr>
          </a:p>
        </p:txBody>
      </p:sp>
      <p:pic>
        <p:nvPicPr>
          <p:cNvPr id="44038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403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4040" name="TextovéPole 9"/>
          <p:cNvSpPr txBox="1">
            <a:spLocks noChangeArrowheads="1"/>
          </p:cNvSpPr>
          <p:nvPr/>
        </p:nvSpPr>
        <p:spPr bwMode="auto">
          <a:xfrm>
            <a:off x="3276600" y="1079500"/>
            <a:ext cx="2586038" cy="5857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>
            <a:spAutoFit/>
          </a:bodyPr>
          <a:lstStyle>
            <a:lvl1pPr eaLnBrk="0" hangingPunct="0">
              <a:spcBef>
                <a:spcPct val="20000"/>
              </a:spcBef>
              <a:buFont typeface="Arial" charset="0"/>
              <a:buChar char="•"/>
              <a:defRPr sz="3200"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 eaLnBrk="0" hangingPunct="0">
              <a:spcBef>
                <a:spcPct val="20000"/>
              </a:spcBef>
              <a:buFont typeface="Arial" charset="0"/>
              <a:buChar char="–"/>
              <a:defRPr sz="2800"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 eaLnBrk="0" hangingPunct="0">
              <a:spcBef>
                <a:spcPct val="20000"/>
              </a:spcBef>
              <a:buFont typeface="Arial" charset="0"/>
              <a:buChar char="•"/>
              <a:defRPr sz="2400"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 eaLnBrk="0" hangingPunct="0">
              <a:spcBef>
                <a:spcPct val="20000"/>
              </a:spcBef>
              <a:buFont typeface="Arial" charset="0"/>
              <a:buChar char="–"/>
              <a:defRPr sz="2000"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 eaLnBrk="0" hangingPunct="0">
              <a:spcBef>
                <a:spcPct val="20000"/>
              </a:spcBef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algn="ctr" eaLnBrk="1" fontAlgn="base" hangingPunct="1">
              <a:spcBef>
                <a:spcPct val="0"/>
              </a:spcBef>
              <a:spcAft>
                <a:spcPct val="0"/>
              </a:spcAft>
              <a:buFontTx/>
              <a:buNone/>
            </a:pPr>
            <a:r>
              <a:rPr lang="cs-CZ" altLang="cs-CZ" b="1" smtClean="0">
                <a:solidFill>
                  <a:srgbClr val="000000"/>
                </a:solidFill>
              </a:rPr>
              <a:t>Použité zdroje</a:t>
            </a:r>
          </a:p>
        </p:txBody>
      </p:sp>
      <p:sp>
        <p:nvSpPr>
          <p:cNvPr id="10" name="TextovéPole 2"/>
          <p:cNvSpPr txBox="1">
            <a:spLocks noChangeArrowheads="1"/>
          </p:cNvSpPr>
          <p:nvPr/>
        </p:nvSpPr>
        <p:spPr bwMode="auto">
          <a:xfrm>
            <a:off x="1465262" y="2386013"/>
            <a:ext cx="6059065" cy="255454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spcBef>
                <a:spcPct val="20000"/>
              </a:spcBef>
              <a:buFont typeface="Arial" charset="0"/>
              <a:buChar char="•"/>
              <a:defRPr sz="3200"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 eaLnBrk="0" hangingPunct="0">
              <a:spcBef>
                <a:spcPct val="20000"/>
              </a:spcBef>
              <a:buFont typeface="Arial" charset="0"/>
              <a:buChar char="–"/>
              <a:defRPr sz="2800"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 eaLnBrk="0" hangingPunct="0">
              <a:spcBef>
                <a:spcPct val="20000"/>
              </a:spcBef>
              <a:buFont typeface="Arial" charset="0"/>
              <a:buChar char="•"/>
              <a:defRPr sz="2400"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 eaLnBrk="0" hangingPunct="0">
              <a:spcBef>
                <a:spcPct val="20000"/>
              </a:spcBef>
              <a:buFont typeface="Arial" charset="0"/>
              <a:buChar char="–"/>
              <a:defRPr sz="2000"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 eaLnBrk="0" hangingPunct="0">
              <a:spcBef>
                <a:spcPct val="20000"/>
              </a:spcBef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cs-CZ" altLang="cs-CZ" sz="2000" dirty="0">
                <a:solidFill>
                  <a:srgbClr val="000000"/>
                </a:solidFill>
              </a:rPr>
              <a:t>MODERNÍ STROJÍRENSTVÍ pro školu a praxi</a:t>
            </a:r>
          </a:p>
          <a:p>
            <a:pPr eaLnBrk="1" hangingPunct="1">
              <a:spcBef>
                <a:spcPct val="0"/>
              </a:spcBef>
              <a:buFontTx/>
              <a:buNone/>
            </a:pPr>
            <a:r>
              <a:rPr lang="cs-CZ" altLang="cs-CZ" sz="2000" dirty="0">
                <a:solidFill>
                  <a:srgbClr val="000000"/>
                </a:solidFill>
              </a:rPr>
              <a:t>Josef </a:t>
            </a:r>
            <a:r>
              <a:rPr lang="cs-CZ" altLang="cs-CZ" sz="2000" dirty="0" err="1">
                <a:solidFill>
                  <a:srgbClr val="000000"/>
                </a:solidFill>
              </a:rPr>
              <a:t>Dilinger</a:t>
            </a:r>
            <a:r>
              <a:rPr lang="cs-CZ" altLang="cs-CZ" sz="2000" dirty="0">
                <a:solidFill>
                  <a:srgbClr val="000000"/>
                </a:solidFill>
              </a:rPr>
              <a:t> a kol</a:t>
            </a:r>
            <a:r>
              <a:rPr lang="cs-CZ" altLang="cs-CZ" sz="2000" dirty="0" smtClean="0">
                <a:solidFill>
                  <a:srgbClr val="000000"/>
                </a:solidFill>
              </a:rPr>
              <a:t>.</a:t>
            </a:r>
          </a:p>
          <a:p>
            <a:pPr eaLnBrk="1" hangingPunct="1">
              <a:spcBef>
                <a:spcPct val="0"/>
              </a:spcBef>
              <a:buFontTx/>
              <a:buNone/>
            </a:pPr>
            <a:r>
              <a:rPr lang="cs-CZ" altLang="cs-CZ" sz="2000" dirty="0" smtClean="0">
                <a:solidFill>
                  <a:srgbClr val="000000"/>
                </a:solidFill>
              </a:rPr>
              <a:t>ISBN 978-80-86706-19-1</a:t>
            </a:r>
            <a:endParaRPr lang="cs-CZ" altLang="cs-CZ" sz="2000" dirty="0">
              <a:solidFill>
                <a:srgbClr val="000000"/>
              </a:solidFill>
            </a:endParaRPr>
          </a:p>
          <a:p>
            <a:pPr eaLnBrk="1" hangingPunct="1">
              <a:spcBef>
                <a:spcPct val="0"/>
              </a:spcBef>
              <a:buFontTx/>
              <a:buNone/>
            </a:pPr>
            <a:r>
              <a:rPr lang="cs-CZ" altLang="cs-CZ" sz="2000" dirty="0" smtClean="0">
                <a:solidFill>
                  <a:srgbClr val="000000"/>
                </a:solidFill>
              </a:rPr>
              <a:t>Technologie zpracování kovů 2</a:t>
            </a:r>
          </a:p>
          <a:p>
            <a:pPr eaLnBrk="1" hangingPunct="1">
              <a:spcBef>
                <a:spcPct val="0"/>
              </a:spcBef>
              <a:buFontTx/>
              <a:buNone/>
            </a:pPr>
            <a:r>
              <a:rPr lang="cs-CZ" altLang="cs-CZ" sz="2000" dirty="0" smtClean="0">
                <a:solidFill>
                  <a:srgbClr val="000000"/>
                </a:solidFill>
              </a:rPr>
              <a:t>Ing. Adolf </a:t>
            </a:r>
            <a:r>
              <a:rPr lang="cs-CZ" altLang="cs-CZ" sz="2000" dirty="0" err="1" smtClean="0">
                <a:solidFill>
                  <a:srgbClr val="000000"/>
                </a:solidFill>
              </a:rPr>
              <a:t>Frischherz</a:t>
            </a:r>
            <a:endParaRPr lang="cs-CZ" altLang="cs-CZ" sz="2000" dirty="0" smtClean="0">
              <a:solidFill>
                <a:srgbClr val="000000"/>
              </a:solidFill>
            </a:endParaRPr>
          </a:p>
          <a:p>
            <a:pPr eaLnBrk="1" hangingPunct="1">
              <a:spcBef>
                <a:spcPct val="0"/>
              </a:spcBef>
              <a:buFontTx/>
              <a:buNone/>
            </a:pPr>
            <a:r>
              <a:rPr lang="cs-CZ" altLang="cs-CZ" sz="2000" dirty="0" smtClean="0">
                <a:solidFill>
                  <a:srgbClr val="000000"/>
                </a:solidFill>
              </a:rPr>
              <a:t>České vydání Mgr. Jaromír </a:t>
            </a:r>
            <a:r>
              <a:rPr lang="cs-CZ" altLang="cs-CZ" sz="2000" dirty="0" err="1" smtClean="0">
                <a:solidFill>
                  <a:srgbClr val="000000"/>
                </a:solidFill>
              </a:rPr>
              <a:t>Pragač</a:t>
            </a:r>
            <a:endParaRPr lang="cs-CZ" altLang="cs-CZ" sz="2000" dirty="0" smtClean="0">
              <a:solidFill>
                <a:srgbClr val="000000"/>
              </a:solidFill>
            </a:endParaRPr>
          </a:p>
          <a:p>
            <a:pPr eaLnBrk="1" hangingPunct="1">
              <a:spcBef>
                <a:spcPct val="0"/>
              </a:spcBef>
              <a:buNone/>
            </a:pPr>
            <a:r>
              <a:rPr lang="cs-CZ" altLang="cs-CZ" sz="2000" dirty="0">
                <a:solidFill>
                  <a:srgbClr val="000000"/>
                </a:solidFill>
              </a:rPr>
              <a:t>ISBN 80-901657-2-9</a:t>
            </a:r>
          </a:p>
          <a:p>
            <a:pPr eaLnBrk="1" hangingPunct="1">
              <a:spcBef>
                <a:spcPct val="0"/>
              </a:spcBef>
              <a:buFontTx/>
              <a:buNone/>
            </a:pPr>
            <a:endParaRPr lang="cs-CZ" altLang="cs-CZ" sz="2000" dirty="0" smtClean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925608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F491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309</TotalTime>
  <Words>983</Words>
  <Application>Microsoft Office PowerPoint</Application>
  <PresentationFormat>Předvádění na obrazovce (4:3)</PresentationFormat>
  <Paragraphs>112</Paragraphs>
  <Slides>14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14</vt:i4>
      </vt:variant>
    </vt:vector>
  </HeadingPairs>
  <TitlesOfParts>
    <vt:vector size="16" baseType="lpstr">
      <vt:lpstr>Tok</vt:lpstr>
      <vt:lpstr>Motiv systému Office</vt:lpstr>
      <vt:lpstr>STŘEDNÍ ŠKOLA STAVEBNÍ A TECHNICKÁ Ústí nad Labem, Čelakovského 5, příspěvková organizace Páteřní škola Ústeckého kraje</vt:lpstr>
      <vt:lpstr>ZÁKLADY STROJNÍHO OBRÁBĚNÍ</vt:lpstr>
      <vt:lpstr>Nástroje na obrábění</vt:lpstr>
      <vt:lpstr>Nástrojové materiály</vt:lpstr>
      <vt:lpstr>Nástrojové materiály</vt:lpstr>
      <vt:lpstr>Nástrojové materiály</vt:lpstr>
      <vt:lpstr>Nástrojové materiály</vt:lpstr>
      <vt:lpstr>Nástrojové materiály</vt:lpstr>
      <vt:lpstr>Nástrojové materiály</vt:lpstr>
      <vt:lpstr>Nástrojové materiály</vt:lpstr>
      <vt:lpstr>Nástrojové materiály</vt:lpstr>
      <vt:lpstr>Nástrojové materiály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ZÁKLADY STROJNÍHO OBRÁBĚNÍ</dc:title>
  <dc:creator>Sindelar</dc:creator>
  <cp:lastModifiedBy>Sindelar</cp:lastModifiedBy>
  <cp:revision>39</cp:revision>
  <dcterms:created xsi:type="dcterms:W3CDTF">2012-11-13T19:02:51Z</dcterms:created>
  <dcterms:modified xsi:type="dcterms:W3CDTF">2013-09-25T11:29:03Z</dcterms:modified>
</cp:coreProperties>
</file>