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23"/>
  </p:notesMasterIdLst>
  <p:sldIdLst>
    <p:sldId id="302" r:id="rId3"/>
    <p:sldId id="272" r:id="rId4"/>
    <p:sldId id="273" r:id="rId5"/>
    <p:sldId id="274" r:id="rId6"/>
    <p:sldId id="275" r:id="rId7"/>
    <p:sldId id="282" r:id="rId8"/>
    <p:sldId id="276" r:id="rId9"/>
    <p:sldId id="277" r:id="rId10"/>
    <p:sldId id="280" r:id="rId11"/>
    <p:sldId id="281" r:id="rId12"/>
    <p:sldId id="278" r:id="rId13"/>
    <p:sldId id="284" r:id="rId14"/>
    <p:sldId id="285" r:id="rId15"/>
    <p:sldId id="286" r:id="rId16"/>
    <p:sldId id="283" r:id="rId17"/>
    <p:sldId id="279" r:id="rId18"/>
    <p:sldId id="287" r:id="rId19"/>
    <p:sldId id="288" r:id="rId20"/>
    <p:sldId id="303" r:id="rId21"/>
    <p:sldId id="30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BF29F-FB95-419A-BA64-CB35E9CD9F0B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0C5B53-6DAD-4B6F-B9B5-F0C260B4F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839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96CE882-6406-4848-96A0-BC7F459FA087}" type="slidenum">
              <a:rPr lang="cs-CZ" altLang="cs-CZ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19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146CE9D-3024-43A6-9F2F-2FDFD3E01496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D6B5860-8868-4E7A-87FC-9352EC2F4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7568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21E6FC27-AF8B-4326-9F5D-26F13B1823CF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CC39308-0699-4671-ACB7-DC5738657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8080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8551F38-210E-4CB2-A28B-AB49B852FA52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143BCAD-6034-4A14-B146-0B41194CE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4704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93271EE-E1F1-4B9E-9AA3-CA74D7739CBA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01359F9-AD53-4233-BA99-B92370A1F3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2653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8B45E8E-BBEF-4499-93CF-19844B6F78D8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D2F66FC-6EA5-4D01-B3A6-85CDBE288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1364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4A8E2D1-28D5-4E83-AD7C-9AB78FFCC906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018DC1-E0A8-405D-9A0E-341B10934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1425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1C1E977-071F-412E-A3F4-FB5D29B4B7F7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B0081A8-2306-409B-946F-5E8CB2436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7417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B712BA65-8DFE-4DFA-AE4A-41C0B2123C88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BA7360-B4DA-4751-A868-2A97250AE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1452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682B09C7-56C6-490C-A792-4F017690CF59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3EBAC5B-DDF4-455E-B5FA-3A68B1185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0613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C44ADFA-4234-484E-97DB-9B456F02A93C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9B7ABEA-495B-4EB9-9E85-F83A37A48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0490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3ED60EF0-019F-4FFE-96D5-E70E03164536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8FA74E9-DCBB-4FD8-B86B-756081641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575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60FCEB3-3564-428E-87B5-617604B30B1A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F8B2E20-CA07-434C-963E-6BB1E2463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948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8106320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Výuka strojního obrábění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Technologie obrábění, řezné podmínky, 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BP, soustružení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, nástroje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Odborný výcvik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Josef Šindelář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dataprojektor, výukové panely, pomůcky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stroje, nástroje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2,3. ročník, žáci 16 – 19 let, 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Mechanik seřizovač , Obráběč kovů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Základy strojního obrábění - soustružení</a:t>
            </a: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7710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AA45CFE-30EA-427B-A31B-34F9B1F31195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sp>
        <p:nvSpPr>
          <p:cNvPr id="277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smtClean="0">
                <a:solidFill>
                  <a:srgbClr val="000000"/>
                </a:solidFill>
              </a:rPr>
              <a:t>VY_32_INOVACE_38_758</a:t>
            </a:r>
            <a:endParaRPr lang="cs-CZ" altLang="cs-CZ" sz="2400" b="1" dirty="0" smtClean="0">
              <a:solidFill>
                <a:srgbClr val="000000"/>
              </a:solidFill>
            </a:endParaRPr>
          </a:p>
        </p:txBody>
      </p:sp>
      <p:pic>
        <p:nvPicPr>
          <p:cNvPr id="277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7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4585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ZÁKLADY STROJNÍHO OBRÁBĚNÍ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212976"/>
            <a:ext cx="7854696" cy="175260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+mj-lt"/>
              </a:rPr>
              <a:t>3.</a:t>
            </a:r>
          </a:p>
          <a:p>
            <a:pPr algn="ctr"/>
            <a:r>
              <a:rPr lang="cs-CZ" sz="4000" dirty="0" smtClean="0"/>
              <a:t>Soustružení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3330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SOUSTRUŽENÍ - podstata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Charakteristika výrobní metody </a:t>
            </a:r>
            <a:endParaRPr lang="cs-CZ" dirty="0"/>
          </a:p>
          <a:p>
            <a:r>
              <a:rPr lang="cs-CZ" dirty="0"/>
              <a:t>Soustružení je způsob obrábění vnějších i vnitřních rotačních ploch. Na soustruhu můžeme vrtat, vystružovat, řezat závity, </a:t>
            </a:r>
            <a:r>
              <a:rPr lang="cs-CZ" dirty="0" err="1"/>
              <a:t>podsoustružovat</a:t>
            </a:r>
            <a:r>
              <a:rPr lang="cs-CZ" dirty="0"/>
              <a:t> zuby fréz, vyrábět vačky apod. Základem tohoto způsobu obrábění je rotační pohyb obrobku (hlavní řezný pohyb). Obvodová rychlost obrobku je </a:t>
            </a:r>
            <a:r>
              <a:rPr lang="cs-CZ" dirty="0" smtClean="0"/>
              <a:t>řeznou </a:t>
            </a:r>
            <a:r>
              <a:rPr lang="cs-CZ" dirty="0"/>
              <a:t>rychlostí v [m.min-1]. Nástroj koná nejčastěji přímočarý pohyb (vedlejší řezný pohyb)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9117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6767" y="2540230"/>
            <a:ext cx="2745225" cy="3531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SOUSTRUŽENÍ - podstata</a:t>
            </a:r>
          </a:p>
        </p:txBody>
      </p:sp>
      <p:sp>
        <p:nvSpPr>
          <p:cNvPr id="4" name="Šipka nahoru 3"/>
          <p:cNvSpPr/>
          <p:nvPr/>
        </p:nvSpPr>
        <p:spPr>
          <a:xfrm rot="21444497">
            <a:off x="4911889" y="4653136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 rot="221060">
            <a:off x="2642636" y="514234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hnutá šipka dolů 7"/>
          <p:cNvSpPr/>
          <p:nvPr/>
        </p:nvSpPr>
        <p:spPr>
          <a:xfrm flipH="1">
            <a:off x="4291314" y="2850841"/>
            <a:ext cx="1080120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55755" y="2540230"/>
            <a:ext cx="2653868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HLAVNÍ ŘEZNÝ POHYB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90015" y="5748543"/>
            <a:ext cx="1816010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PŘÍČNÝ POSUV</a:t>
            </a:r>
          </a:p>
          <a:p>
            <a:r>
              <a:rPr lang="cs-CZ" dirty="0" smtClean="0"/>
              <a:t>(PŘÍSUV)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25375" y="5160118"/>
            <a:ext cx="1250663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PODÉLNÝ</a:t>
            </a:r>
          </a:p>
          <a:p>
            <a:r>
              <a:rPr lang="cs-CZ" dirty="0" smtClean="0"/>
              <a:t>POSUV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635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výpočty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/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/>
              <a:lstStyle/>
              <a:p>
                <a:r>
                  <a:rPr lang="cs-CZ" b="1" dirty="0" smtClean="0"/>
                  <a:t>Řezná rychlost</a:t>
                </a:r>
                <a:r>
                  <a:rPr lang="cs-CZ" dirty="0"/>
                  <a:t>: </a:t>
                </a:r>
                <a:r>
                  <a:rPr lang="cs-CZ" dirty="0" smtClean="0"/>
                  <a:t>                    </a:t>
                </a:r>
                <a:r>
                  <a:rPr lang="cs-CZ" sz="2800" b="1" dirty="0" smtClean="0"/>
                  <a:t>v </a:t>
                </a:r>
                <a14:m>
                  <m:oMath xmlns:m="http://schemas.openxmlformats.org/officeDocument/2006/math">
                    <m:r>
                      <a:rPr lang="cs-CZ" sz="2800" b="1" i="1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800" b="1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sz="2800" b="1" i="1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2800" b="1" i="1">
                            <a:latin typeface="Cambria Math"/>
                            <a:ea typeface="Cambria Math"/>
                          </a:rPr>
                          <m:t>𝑫</m:t>
                        </m:r>
                        <m:r>
                          <a:rPr lang="cs-CZ" sz="2800" b="1" i="1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2800" b="1" i="1">
                            <a:latin typeface="Cambria Math"/>
                            <a:ea typeface="Cambria Math"/>
                          </a:rPr>
                          <m:t>𝒏</m:t>
                        </m:r>
                      </m:num>
                      <m:den>
                        <m:r>
                          <a:rPr lang="cs-CZ" sz="2800" b="1" i="1">
                            <a:latin typeface="Cambria Math"/>
                            <a:ea typeface="Cambria Math"/>
                          </a:rPr>
                          <m:t>𝟏𝟎𝟎𝟎</m:t>
                        </m:r>
                      </m:den>
                    </m:f>
                  </m:oMath>
                </a14:m>
                <a:r>
                  <a:rPr lang="cs-CZ" sz="2800" b="1" dirty="0" smtClean="0"/>
                  <a:t> [min</a:t>
                </a:r>
                <a:r>
                  <a:rPr lang="cs-CZ" sz="2800" b="1" baseline="30000" dirty="0" smtClean="0"/>
                  <a:t>-1</a:t>
                </a:r>
                <a:r>
                  <a:rPr lang="cs-CZ" sz="2800" b="1" dirty="0" smtClean="0"/>
                  <a:t>]</a:t>
                </a:r>
                <a:endParaRPr lang="cs-CZ" sz="2800" b="1" dirty="0"/>
              </a:p>
              <a:p>
                <a:r>
                  <a:rPr lang="cs-CZ" b="1" dirty="0"/>
                  <a:t>D </a:t>
                </a:r>
                <a:r>
                  <a:rPr lang="cs-CZ" dirty="0"/>
                  <a:t>- obráběný průměr [mm] </a:t>
                </a:r>
              </a:p>
              <a:p>
                <a:r>
                  <a:rPr lang="cs-CZ" b="1" dirty="0"/>
                  <a:t>n </a:t>
                </a:r>
                <a:r>
                  <a:rPr lang="cs-CZ" dirty="0"/>
                  <a:t>- otáčky obrobku [min-1] </a:t>
                </a:r>
              </a:p>
              <a:p>
                <a:r>
                  <a:rPr lang="cs-CZ" dirty="0"/>
                  <a:t>Řezné síly na noži: </a:t>
                </a:r>
              </a:p>
              <a:p>
                <a:r>
                  <a:rPr lang="cs-CZ" b="1" dirty="0"/>
                  <a:t>Hlavní řezná síla</a:t>
                </a:r>
                <a:r>
                  <a:rPr lang="cs-CZ" dirty="0"/>
                  <a:t>: FZ = </a:t>
                </a:r>
                <a:r>
                  <a:rPr lang="cs-CZ" dirty="0" err="1"/>
                  <a:t>St.P</a:t>
                </a:r>
                <a:r>
                  <a:rPr lang="cs-CZ" dirty="0"/>
                  <a:t> [N] </a:t>
                </a:r>
              </a:p>
              <a:p>
                <a:r>
                  <a:rPr lang="en-US" b="1" dirty="0" err="1"/>
                  <a:t>Průřez</a:t>
                </a:r>
                <a:r>
                  <a:rPr lang="en-US" b="1" dirty="0"/>
                  <a:t> </a:t>
                </a:r>
                <a:r>
                  <a:rPr lang="en-US" b="1" dirty="0" err="1"/>
                  <a:t>třísky</a:t>
                </a:r>
                <a:r>
                  <a:rPr lang="en-US" dirty="0"/>
                  <a:t>: St = s . t [mm2] </a:t>
                </a:r>
                <a:r>
                  <a:rPr lang="cs-CZ" dirty="0" smtClean="0"/>
                  <a:t>v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𝐷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𝑛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1000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endParaRPr lang="en-US" dirty="0"/>
              </a:p>
              <a:p>
                <a:r>
                  <a:rPr lang="cs-CZ" b="1" dirty="0"/>
                  <a:t>s </a:t>
                </a:r>
                <a:r>
                  <a:rPr lang="cs-CZ" dirty="0"/>
                  <a:t>- posuv [mm</a:t>
                </a:r>
                <a:r>
                  <a:rPr lang="cs-CZ" dirty="0" smtClean="0"/>
                  <a:t>] na otáčku </a:t>
                </a:r>
                <a:endParaRPr lang="cs-CZ" dirty="0"/>
              </a:p>
              <a:p>
                <a:r>
                  <a:rPr lang="cs-CZ" b="1" dirty="0"/>
                  <a:t>t </a:t>
                </a:r>
                <a:r>
                  <a:rPr lang="cs-CZ" dirty="0"/>
                  <a:t>- hloubka třísky [mm] </a:t>
                </a: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60136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ZÁKLADY STROJNÍHO OBRÁBĚNÍ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212976"/>
            <a:ext cx="7854696" cy="175260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Nástroje na soustružení </a:t>
            </a:r>
          </a:p>
          <a:p>
            <a:pPr algn="ctr"/>
            <a:endParaRPr lang="cs-CZ" sz="4000" dirty="0" smtClean="0"/>
          </a:p>
          <a:p>
            <a:pPr algn="ctr"/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4914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Soustružnické nože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Soustružení </a:t>
            </a:r>
            <a:r>
              <a:rPr lang="cs-CZ" dirty="0" smtClean="0"/>
              <a:t>je </a:t>
            </a:r>
            <a:r>
              <a:rPr lang="cs-CZ" dirty="0"/>
              <a:t>metoda, kde se uplatňuje velký počet </a:t>
            </a:r>
            <a:r>
              <a:rPr lang="cs-CZ" dirty="0" smtClean="0"/>
              <a:t>různých </a:t>
            </a:r>
            <a:r>
              <a:rPr lang="cs-CZ" dirty="0"/>
              <a:t>druhů nástrojů. Geometrie břitu pro </a:t>
            </a:r>
            <a:r>
              <a:rPr lang="cs-CZ" dirty="0" smtClean="0"/>
              <a:t>běžné </a:t>
            </a:r>
            <a:r>
              <a:rPr lang="cs-CZ" dirty="0"/>
              <a:t>soustružení je stanovena ČSN. Úhel hřbetu </a:t>
            </a:r>
            <a:r>
              <a:rPr lang="cs-CZ" dirty="0" smtClean="0"/>
              <a:t>a </a:t>
            </a:r>
            <a:r>
              <a:rPr lang="cs-CZ" dirty="0"/>
              <a:t>se pohybuje v rozmezí 5 až 12°, úhel řezu </a:t>
            </a:r>
            <a:r>
              <a:rPr lang="el-GR" dirty="0"/>
              <a:t>δ </a:t>
            </a:r>
            <a:r>
              <a:rPr lang="cs-CZ" dirty="0"/>
              <a:t>od 65 </a:t>
            </a:r>
            <a:r>
              <a:rPr lang="cs-CZ" dirty="0" smtClean="0"/>
              <a:t>do </a:t>
            </a:r>
            <a:r>
              <a:rPr lang="cs-CZ" dirty="0"/>
              <a:t>100°, úhel </a:t>
            </a:r>
            <a:r>
              <a:rPr lang="el-GR" dirty="0"/>
              <a:t>λ </a:t>
            </a:r>
            <a:r>
              <a:rPr lang="cs-CZ" dirty="0"/>
              <a:t>pro měkké materiály +5°, pro velmi </a:t>
            </a:r>
            <a:r>
              <a:rPr lang="cs-CZ" dirty="0" smtClean="0"/>
              <a:t>tvrdé </a:t>
            </a:r>
            <a:r>
              <a:rPr lang="cs-CZ" dirty="0"/>
              <a:t>až -20°. Při obrábění houževnatých </a:t>
            </a:r>
            <a:r>
              <a:rPr lang="cs-CZ" dirty="0" smtClean="0"/>
              <a:t>materiálů </a:t>
            </a:r>
            <a:r>
              <a:rPr lang="cs-CZ" dirty="0"/>
              <a:t>vznikají dlouhé plynulé třísky, které </a:t>
            </a:r>
            <a:r>
              <a:rPr lang="cs-CZ" dirty="0" smtClean="0"/>
              <a:t>poškozují </a:t>
            </a:r>
            <a:r>
              <a:rPr lang="cs-CZ" dirty="0"/>
              <a:t>povrch a špatně se odstraňují. Pro lepší </a:t>
            </a:r>
            <a:r>
              <a:rPr lang="cs-CZ" dirty="0" smtClean="0"/>
              <a:t>utváření </a:t>
            </a:r>
            <a:r>
              <a:rPr lang="cs-CZ" dirty="0"/>
              <a:t>třísek se doplňuje čelní plocha nože </a:t>
            </a:r>
            <a:r>
              <a:rPr lang="cs-CZ" dirty="0" smtClean="0"/>
              <a:t>žlábkem</a:t>
            </a:r>
            <a:r>
              <a:rPr lang="cs-CZ" dirty="0"/>
              <a:t>, tzv. </a:t>
            </a:r>
            <a:r>
              <a:rPr lang="cs-CZ" dirty="0" err="1"/>
              <a:t>utvářečem</a:t>
            </a:r>
            <a:r>
              <a:rPr lang="cs-CZ" dirty="0"/>
              <a:t> třísky.</a:t>
            </a:r>
          </a:p>
        </p:txBody>
      </p:sp>
    </p:spTree>
    <p:extLst>
      <p:ext uri="{BB962C8B-B14F-4D97-AF65-F5344CB8AC3E}">
        <p14:creationId xmlns:p14="http://schemas.microsoft.com/office/powerpoint/2010/main" val="771705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Soustružnické nože - geometrie</a:t>
            </a:r>
            <a:endParaRPr lang="cs-CZ" dirty="0"/>
          </a:p>
        </p:txBody>
      </p:sp>
      <p:pic>
        <p:nvPicPr>
          <p:cNvPr id="5" name="obrázek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66" y="2394935"/>
            <a:ext cx="5184576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169746"/>
            <a:ext cx="2587425" cy="39787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6768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Soustružnické nože – základní </a:t>
            </a:r>
            <a:r>
              <a:rPr lang="cs-CZ" sz="4000" dirty="0" smtClean="0"/>
              <a:t>rozdělení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2520000" cy="432000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Podle tvaru 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přímé </a:t>
            </a:r>
            <a:endParaRPr lang="cs-CZ" dirty="0"/>
          </a:p>
          <a:p>
            <a:r>
              <a:rPr lang="cs-CZ" dirty="0" smtClean="0"/>
              <a:t>stranové </a:t>
            </a:r>
            <a:endParaRPr lang="cs-CZ" dirty="0"/>
          </a:p>
          <a:p>
            <a:r>
              <a:rPr lang="cs-CZ" dirty="0" smtClean="0"/>
              <a:t>ohnuté </a:t>
            </a:r>
            <a:endParaRPr lang="cs-CZ" dirty="0"/>
          </a:p>
          <a:p>
            <a:r>
              <a:rPr lang="cs-CZ" dirty="0" smtClean="0"/>
              <a:t>osazené </a:t>
            </a:r>
            <a:endParaRPr lang="cs-CZ" dirty="0"/>
          </a:p>
          <a:p>
            <a:r>
              <a:rPr lang="cs-CZ" dirty="0" smtClean="0"/>
              <a:t>kotoučové </a:t>
            </a:r>
            <a:endParaRPr lang="cs-CZ" dirty="0"/>
          </a:p>
          <a:p>
            <a:r>
              <a:rPr lang="cs-CZ" dirty="0" smtClean="0"/>
              <a:t>prizmatické </a:t>
            </a:r>
            <a:endParaRPr lang="cs-CZ" dirty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203848" y="1916832"/>
            <a:ext cx="2520000" cy="432000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Podle </a:t>
            </a:r>
            <a:r>
              <a:rPr lang="cs-CZ" dirty="0"/>
              <a:t>způsobu </a:t>
            </a:r>
            <a:r>
              <a:rPr lang="cs-CZ" dirty="0" smtClean="0"/>
              <a:t>obrábění 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ubírací </a:t>
            </a:r>
            <a:endParaRPr lang="cs-CZ" dirty="0"/>
          </a:p>
          <a:p>
            <a:r>
              <a:rPr lang="cs-CZ" dirty="0" smtClean="0"/>
              <a:t>upichovací </a:t>
            </a:r>
            <a:r>
              <a:rPr lang="cs-CZ" dirty="0"/>
              <a:t>a zapichovací </a:t>
            </a:r>
          </a:p>
          <a:p>
            <a:r>
              <a:rPr lang="cs-CZ" dirty="0" smtClean="0"/>
              <a:t>tvarové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10800000" flipH="1" flipV="1">
            <a:off x="5999760" y="1910085"/>
            <a:ext cx="2880320" cy="433349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lt1"/>
                </a:solidFill>
              </a:rPr>
              <a:t>Podle </a:t>
            </a:r>
            <a:r>
              <a:rPr lang="cs-CZ" sz="2600" dirty="0">
                <a:solidFill>
                  <a:schemeClr val="lt1"/>
                </a:solidFill>
              </a:rPr>
              <a:t>druhu nástrojového </a:t>
            </a:r>
            <a:r>
              <a:rPr lang="cs-CZ" sz="2600" dirty="0" smtClean="0">
                <a:solidFill>
                  <a:schemeClr val="lt1"/>
                </a:solidFill>
              </a:rPr>
              <a:t>materiálu</a:t>
            </a:r>
          </a:p>
          <a:p>
            <a:pPr marL="27432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600" dirty="0"/>
              <a:t>rychlořezná ocel - RO </a:t>
            </a:r>
          </a:p>
          <a:p>
            <a:pPr marL="27432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600" dirty="0"/>
              <a:t>slinuté karbidy - SK </a:t>
            </a:r>
          </a:p>
          <a:p>
            <a:pPr marL="27432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600" dirty="0"/>
              <a:t>keramické  materiály - KM a diamanty </a:t>
            </a:r>
          </a:p>
        </p:txBody>
      </p:sp>
    </p:spTree>
    <p:extLst>
      <p:ext uri="{BB962C8B-B14F-4D97-AF65-F5344CB8AC3E}">
        <p14:creationId xmlns:p14="http://schemas.microsoft.com/office/powerpoint/2010/main" val="118275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404664"/>
            <a:ext cx="8496944" cy="1143000"/>
          </a:xfrm>
        </p:spPr>
        <p:txBody>
          <a:bodyPr>
            <a:normAutofit/>
          </a:bodyPr>
          <a:lstStyle/>
          <a:p>
            <a:r>
              <a:rPr lang="cs-CZ" sz="4000" dirty="0"/>
              <a:t>Soustružnické nože – základní rozdělení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style>
          <a:lnRef idx="3">
            <a:schemeClr val="lt1"/>
          </a:lnRef>
          <a:fillRef idx="1002">
            <a:schemeClr val="dk2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Podle </a:t>
            </a:r>
            <a:r>
              <a:rPr lang="cs-CZ" dirty="0"/>
              <a:t>polohy hlavního ostří: </a:t>
            </a:r>
          </a:p>
          <a:p>
            <a:r>
              <a:rPr lang="cs-CZ" dirty="0" smtClean="0"/>
              <a:t>pravé </a:t>
            </a:r>
            <a:endParaRPr lang="cs-CZ" dirty="0"/>
          </a:p>
          <a:p>
            <a:r>
              <a:rPr lang="cs-CZ" dirty="0" smtClean="0"/>
              <a:t>levé </a:t>
            </a:r>
            <a:endParaRPr lang="cs-CZ" dirty="0"/>
          </a:p>
          <a:p>
            <a:r>
              <a:rPr lang="cs-CZ" dirty="0" smtClean="0"/>
              <a:t>souměrné </a:t>
            </a:r>
            <a:endParaRPr lang="cs-CZ" dirty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style>
          <a:lnRef idx="3">
            <a:schemeClr val="lt1"/>
          </a:lnRef>
          <a:fillRef idx="1002">
            <a:schemeClr val="dk1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Podle </a:t>
            </a:r>
            <a:r>
              <a:rPr lang="cs-CZ" dirty="0"/>
              <a:t>způsobu zhotovení: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celistvé </a:t>
            </a:r>
            <a:endParaRPr lang="cs-CZ" dirty="0"/>
          </a:p>
          <a:p>
            <a:r>
              <a:rPr lang="cs-CZ" dirty="0" smtClean="0"/>
              <a:t>s </a:t>
            </a:r>
            <a:r>
              <a:rPr lang="cs-CZ" dirty="0"/>
              <a:t>připájenou, přivařenou, přilepenou řeznou částí </a:t>
            </a:r>
          </a:p>
          <a:p>
            <a:r>
              <a:rPr lang="cs-CZ" dirty="0" smtClean="0"/>
              <a:t>s </a:t>
            </a:r>
            <a:r>
              <a:rPr lang="cs-CZ" dirty="0"/>
              <a:t>mechanicky upínanou řeznou destičkou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943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3058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Soustružnické nože </a:t>
            </a:r>
            <a:r>
              <a:rPr lang="cs-CZ" dirty="0" smtClean="0"/>
              <a:t>– základní tvary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8840"/>
            <a:ext cx="460851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08104" y="2022271"/>
            <a:ext cx="3456384" cy="440120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>
                <a:latin typeface="+mj-lt"/>
              </a:rPr>
              <a:t>1 - </a:t>
            </a:r>
            <a:r>
              <a:rPr lang="cs-CZ" sz="2000" dirty="0">
                <a:latin typeface="+mj-lt"/>
              </a:rPr>
              <a:t>Uběrací nůž čelní pravý </a:t>
            </a:r>
          </a:p>
          <a:p>
            <a:r>
              <a:rPr lang="cs-CZ" sz="2000" dirty="0">
                <a:latin typeface="+mj-lt"/>
              </a:rPr>
              <a:t>2 - Uběrací nůž přímý </a:t>
            </a:r>
          </a:p>
          <a:p>
            <a:r>
              <a:rPr lang="cs-CZ" sz="2000" dirty="0">
                <a:latin typeface="+mj-lt"/>
              </a:rPr>
              <a:t>3 - Uběrací nůž ohnutý pravý </a:t>
            </a:r>
          </a:p>
          <a:p>
            <a:r>
              <a:rPr lang="cs-CZ" sz="2000" dirty="0">
                <a:latin typeface="+mj-lt"/>
              </a:rPr>
              <a:t>4 - Rádiusový uběrací nůž </a:t>
            </a:r>
          </a:p>
          <a:p>
            <a:r>
              <a:rPr lang="cs-CZ" sz="2000" dirty="0">
                <a:latin typeface="+mj-lt"/>
              </a:rPr>
              <a:t>5 - Naběrací nůž </a:t>
            </a:r>
          </a:p>
          <a:p>
            <a:r>
              <a:rPr lang="cs-CZ" sz="2000" dirty="0">
                <a:latin typeface="+mj-lt"/>
              </a:rPr>
              <a:t>6 - Uběrací nůž stranový pravý </a:t>
            </a:r>
          </a:p>
          <a:p>
            <a:r>
              <a:rPr lang="cs-CZ" sz="2000" dirty="0">
                <a:latin typeface="+mj-lt"/>
              </a:rPr>
              <a:t>7 - Hladíci nůž </a:t>
            </a:r>
          </a:p>
          <a:p>
            <a:r>
              <a:rPr lang="cs-CZ" sz="2000" dirty="0">
                <a:latin typeface="+mj-lt"/>
              </a:rPr>
              <a:t>8 - Rohový nůž pravý </a:t>
            </a:r>
          </a:p>
          <a:p>
            <a:r>
              <a:rPr lang="cs-CZ" sz="2000" dirty="0">
                <a:latin typeface="+mj-lt"/>
              </a:rPr>
              <a:t>9 - Zapichovací nůž </a:t>
            </a:r>
          </a:p>
          <a:p>
            <a:r>
              <a:rPr lang="cs-CZ" sz="2000" dirty="0">
                <a:latin typeface="+mj-lt"/>
              </a:rPr>
              <a:t>10 - Upichovací nůž </a:t>
            </a:r>
          </a:p>
          <a:p>
            <a:r>
              <a:rPr lang="cs-CZ" sz="2000" dirty="0">
                <a:latin typeface="+mj-lt"/>
              </a:rPr>
              <a:t>11 - Vnitřní uběrací nůž </a:t>
            </a:r>
          </a:p>
          <a:p>
            <a:r>
              <a:rPr lang="cs-CZ" sz="2000" dirty="0">
                <a:latin typeface="+mj-lt"/>
              </a:rPr>
              <a:t>12 - Vnitřní rohový nůž </a:t>
            </a:r>
          </a:p>
          <a:p>
            <a:r>
              <a:rPr lang="cs-CZ" sz="2000" dirty="0">
                <a:latin typeface="+mj-lt"/>
              </a:rPr>
              <a:t>13 - Vnitřní zapichovací nůž </a:t>
            </a:r>
          </a:p>
          <a:p>
            <a:r>
              <a:rPr lang="cs-CZ" sz="2000" dirty="0">
                <a:latin typeface="+mj-lt"/>
              </a:rPr>
              <a:t>14 - Vyvrtávací nůž </a:t>
            </a:r>
            <a:endParaRPr lang="cs-CZ" sz="2000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88583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Soustružnické nože </a:t>
            </a:r>
            <a:r>
              <a:rPr lang="cs-CZ" dirty="0" smtClean="0"/>
              <a:t>– vnější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060846"/>
            <a:ext cx="6264696" cy="431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767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Soustružnické nože – </a:t>
            </a:r>
            <a:r>
              <a:rPr lang="cs-CZ" dirty="0" smtClean="0"/>
              <a:t>vnitřní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0986" y="2564904"/>
            <a:ext cx="6000750" cy="324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763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Soustružnické nože – </a:t>
            </a:r>
            <a:r>
              <a:rPr lang="cs-CZ" dirty="0" smtClean="0"/>
              <a:t>VBD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548813" y="230244"/>
            <a:ext cx="2088232" cy="5893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397321" y="2601806"/>
            <a:ext cx="2215192" cy="5746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781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ZÁKLADY STROJNÍHO OBRÁBĚNÍ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212976"/>
            <a:ext cx="7854696" cy="175260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Soustružení – druhy soustruhů </a:t>
            </a:r>
          </a:p>
          <a:p>
            <a:pPr algn="ctr"/>
            <a:endParaRPr lang="cs-CZ" sz="4000" dirty="0" smtClean="0"/>
          </a:p>
          <a:p>
            <a:pPr algn="ctr"/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747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HROTOVÉ SOUSTRUHY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/>
              <a:t>Jedná se o univerzální stroje, které se používají k obrábění obrobků upnutých ve sklíčidle, v hrotech, na trnech apod. Mají široký rozsah otáček a posuvů, jejich velikost je dána oběžným průměrem nad ložem a největší vzdáleností hrotů. </a:t>
            </a:r>
          </a:p>
        </p:txBody>
      </p:sp>
    </p:spTree>
    <p:extLst>
      <p:ext uri="{BB962C8B-B14F-4D97-AF65-F5344CB8AC3E}">
        <p14:creationId xmlns:p14="http://schemas.microsoft.com/office/powerpoint/2010/main" val="450376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HROTOVÉ SOUSTRUHY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363272" cy="480588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/>
              <a:t>Hlavní </a:t>
            </a:r>
            <a:r>
              <a:rPr lang="cs-CZ" b="1" dirty="0" smtClean="0"/>
              <a:t>části</a:t>
            </a:r>
          </a:p>
          <a:p>
            <a:pPr marL="0" indent="0">
              <a:buNone/>
            </a:pPr>
            <a:endParaRPr lang="cs-CZ" b="1" dirty="0"/>
          </a:p>
          <a:p>
            <a:r>
              <a:rPr lang="cs-CZ" b="1" dirty="0" smtClean="0"/>
              <a:t>Lože </a:t>
            </a:r>
            <a:r>
              <a:rPr lang="cs-CZ" dirty="0"/>
              <a:t>- litinový nosník na dvou nohách. Na horní straně jsou přesně opracovaná vedení. Po vnějším páru vedení se pohybuje suport, po vnitřním koník. Lože zachycuje veškeré síly v</a:t>
            </a:r>
            <a:r>
              <a:rPr lang="cs-CZ" dirty="0" smtClean="0"/>
              <a:t>znikající </a:t>
            </a:r>
            <a:r>
              <a:rPr lang="cs-CZ" dirty="0"/>
              <a:t>při obrábění ⇒ musí být dostatečně tuhé. </a:t>
            </a:r>
          </a:p>
          <a:p>
            <a:r>
              <a:rPr lang="cs-CZ" b="1" dirty="0" smtClean="0"/>
              <a:t>Vřeteník </a:t>
            </a:r>
            <a:r>
              <a:rPr lang="cs-CZ" b="1" dirty="0"/>
              <a:t>s vřetenem </a:t>
            </a:r>
            <a:r>
              <a:rPr lang="cs-CZ" dirty="0" smtClean="0"/>
              <a:t>- </a:t>
            </a:r>
            <a:r>
              <a:rPr lang="cs-CZ" dirty="0"/>
              <a:t>vřeteno uděluje obrobku řezný pohyb. Jeho uložení musí být takové, aby zachytilo radiální i axiální síly. V přední části je válečkové ložisko, vzadu kombinace radiálního a axiálního ložiska. Na provedení a uložení vřetene závisí přesnost stroje. Vřeteno bývá ukončeno hrotem, lícní deskou nebo univerzálním </a:t>
            </a:r>
            <a:r>
              <a:rPr lang="cs-CZ" dirty="0" smtClean="0"/>
              <a:t>sklíčidlem. </a:t>
            </a:r>
            <a:endParaRPr lang="cs-CZ" dirty="0"/>
          </a:p>
          <a:p>
            <a:r>
              <a:rPr lang="cs-CZ" b="1" dirty="0" smtClean="0"/>
              <a:t>Pohon </a:t>
            </a:r>
            <a:r>
              <a:rPr lang="cs-CZ" dirty="0"/>
              <a:t>- používají se asynchronní motory, k převodu krouticího momentu na vřeteno se používají klínové nebo ozubené řemeny. </a:t>
            </a:r>
          </a:p>
          <a:p>
            <a:r>
              <a:rPr lang="cs-CZ" b="1" dirty="0" smtClean="0"/>
              <a:t>Převodovka </a:t>
            </a:r>
            <a:r>
              <a:rPr lang="cs-CZ" dirty="0"/>
              <a:t>- obsahuje ozubená kola a spojku (lamelovou, zubovou nebo hydraulickou). Dochází k přenášení velkých krouticích momentů. </a:t>
            </a:r>
          </a:p>
          <a:p>
            <a:r>
              <a:rPr lang="cs-CZ" b="1" dirty="0" smtClean="0"/>
              <a:t>Suport </a:t>
            </a:r>
            <a:r>
              <a:rPr lang="cs-CZ" dirty="0"/>
              <a:t>- zajišťuje podélný a příčný posuv nože, je na něm upevněna nožová </a:t>
            </a:r>
            <a:r>
              <a:rPr lang="cs-CZ" dirty="0" smtClean="0"/>
              <a:t>hlava </a:t>
            </a:r>
            <a:r>
              <a:rPr lang="cs-CZ" dirty="0"/>
              <a:t>pro upínání nástrojů. </a:t>
            </a:r>
          </a:p>
          <a:p>
            <a:r>
              <a:rPr lang="cs-CZ" b="1" dirty="0" smtClean="0"/>
              <a:t>Koník </a:t>
            </a:r>
            <a:r>
              <a:rPr lang="cs-CZ" dirty="0"/>
              <a:t>- je to litinový stojánek, v jehož horní části je posuvně uložena pinola s </a:t>
            </a:r>
            <a:r>
              <a:rPr lang="cs-CZ" dirty="0" smtClean="0"/>
              <a:t>vnitřním </a:t>
            </a:r>
            <a:r>
              <a:rPr lang="cs-CZ" dirty="0"/>
              <a:t>kuželem. Kuželová dutina je souosá s pracovním vřetenem. Do koníku se upíná druhý hrot, vrtáky, výstružníky, závitníky apod.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95438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Hrotový soustruh</a:t>
            </a:r>
            <a:endParaRPr lang="cs-CZ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2"/>
          </p:nvPr>
        </p:nvSpPr>
        <p:spPr>
          <a:xfrm>
            <a:off x="611560" y="1915556"/>
            <a:ext cx="3168352" cy="4572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800" dirty="0" smtClean="0">
                <a:latin typeface="+mj-lt"/>
              </a:rPr>
              <a:t>1- lože</a:t>
            </a:r>
          </a:p>
          <a:p>
            <a:r>
              <a:rPr lang="cs-CZ" sz="1800" dirty="0" smtClean="0">
                <a:latin typeface="+mj-lt"/>
              </a:rPr>
              <a:t>2 </a:t>
            </a:r>
            <a:r>
              <a:rPr lang="cs-CZ" sz="1800" dirty="0">
                <a:latin typeface="+mj-lt"/>
              </a:rPr>
              <a:t>- vřeteník </a:t>
            </a:r>
          </a:p>
          <a:p>
            <a:r>
              <a:rPr lang="cs-CZ" sz="1800" dirty="0">
                <a:latin typeface="+mj-lt"/>
              </a:rPr>
              <a:t>3 - suport </a:t>
            </a:r>
          </a:p>
          <a:p>
            <a:r>
              <a:rPr lang="cs-CZ" sz="1800" dirty="0">
                <a:latin typeface="+mj-lt"/>
              </a:rPr>
              <a:t>4 - suportová skříň </a:t>
            </a:r>
          </a:p>
          <a:p>
            <a:r>
              <a:rPr lang="cs-CZ" sz="1800" dirty="0">
                <a:latin typeface="+mj-lt"/>
              </a:rPr>
              <a:t>5 - koník </a:t>
            </a:r>
          </a:p>
          <a:p>
            <a:r>
              <a:rPr lang="cs-CZ" sz="1800" dirty="0">
                <a:latin typeface="+mj-lt"/>
              </a:rPr>
              <a:t>6 - posuvová </a:t>
            </a:r>
            <a:r>
              <a:rPr lang="cs-CZ" sz="1800" dirty="0" smtClean="0">
                <a:latin typeface="+mj-lt"/>
              </a:rPr>
              <a:t>převodovka </a:t>
            </a:r>
            <a:endParaRPr lang="cs-CZ" sz="1800" dirty="0">
              <a:latin typeface="+mj-lt"/>
            </a:endParaRPr>
          </a:p>
          <a:p>
            <a:r>
              <a:rPr lang="cs-CZ" sz="1800" dirty="0">
                <a:latin typeface="+mj-lt"/>
              </a:rPr>
              <a:t>7 - vodicí šroub </a:t>
            </a:r>
          </a:p>
          <a:p>
            <a:r>
              <a:rPr lang="cs-CZ" sz="1800" dirty="0">
                <a:latin typeface="+mj-lt"/>
              </a:rPr>
              <a:t>8 - vodicí tyč </a:t>
            </a:r>
          </a:p>
          <a:p>
            <a:r>
              <a:rPr lang="cs-CZ" sz="1800" dirty="0">
                <a:latin typeface="+mj-lt"/>
              </a:rPr>
              <a:t>9 - vodicí plochy </a:t>
            </a:r>
          </a:p>
          <a:p>
            <a:r>
              <a:rPr lang="cs-CZ" sz="1800" dirty="0">
                <a:latin typeface="+mj-lt"/>
              </a:rPr>
              <a:t>10 - hrotová objímka </a:t>
            </a:r>
          </a:p>
          <a:p>
            <a:r>
              <a:rPr lang="cs-CZ" sz="1800" dirty="0">
                <a:latin typeface="+mj-lt"/>
              </a:rPr>
              <a:t>11 - sklíčidlo </a:t>
            </a:r>
          </a:p>
          <a:p>
            <a:r>
              <a:rPr lang="cs-CZ" sz="1800" dirty="0">
                <a:latin typeface="+mj-lt"/>
              </a:rPr>
              <a:t>12 - otočná nožová </a:t>
            </a:r>
            <a:r>
              <a:rPr lang="cs-CZ" sz="1800" dirty="0" smtClean="0">
                <a:latin typeface="+mj-lt"/>
              </a:rPr>
              <a:t>hlava </a:t>
            </a:r>
            <a:endParaRPr lang="cs-CZ" sz="1800" dirty="0">
              <a:latin typeface="+mj-lt"/>
            </a:endParaRPr>
          </a:p>
          <a:p>
            <a:r>
              <a:rPr lang="cs-CZ" sz="1800" dirty="0">
                <a:latin typeface="+mj-lt"/>
              </a:rPr>
              <a:t>13 - zadní nožová </a:t>
            </a:r>
            <a:r>
              <a:rPr lang="cs-CZ" sz="1800" dirty="0" smtClean="0">
                <a:latin typeface="+mj-lt"/>
              </a:rPr>
              <a:t>hlava </a:t>
            </a:r>
            <a:endParaRPr lang="cs-CZ" sz="1800" dirty="0">
              <a:latin typeface="+mj-lt"/>
            </a:endParaRPr>
          </a:p>
          <a:p>
            <a:endParaRPr lang="cs-CZ" dirty="0"/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340768"/>
            <a:ext cx="4540742" cy="3751047"/>
          </a:xfrm>
        </p:spPr>
      </p:pic>
    </p:spTree>
    <p:extLst>
      <p:ext uri="{BB962C8B-B14F-4D97-AF65-F5344CB8AC3E}">
        <p14:creationId xmlns:p14="http://schemas.microsoft.com/office/powerpoint/2010/main" val="36517336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3013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C636E38A-1B8B-45FC-83A7-36676E851C3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19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3014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5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6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Souhrn učiva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27088" y="2205038"/>
            <a:ext cx="7632700" cy="286232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prstClr val="black"/>
                </a:solidFill>
              </a:rPr>
              <a:t>Otázky pro </a:t>
            </a:r>
            <a:r>
              <a:rPr lang="cs-CZ" sz="2000" b="1" dirty="0" smtClean="0">
                <a:solidFill>
                  <a:prstClr val="black"/>
                </a:solidFill>
              </a:rPr>
              <a:t>opakování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Co je obráběná plocha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Základní rozdíl mezi soustružením a frézováním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Základní povinnosti při práci na strojích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Co to je řezný pohyb</a:t>
            </a:r>
          </a:p>
          <a:p>
            <a:pPr>
              <a:defRPr/>
            </a:pPr>
            <a:endParaRPr lang="cs-CZ" sz="2000" dirty="0" smtClean="0">
              <a:solidFill>
                <a:prstClr val="black"/>
              </a:solidFill>
            </a:endParaRPr>
          </a:p>
          <a:p>
            <a:pPr>
              <a:defRPr/>
            </a:pPr>
            <a:endParaRPr lang="cs-CZ" sz="2000" b="1" dirty="0">
              <a:solidFill>
                <a:prstClr val="black"/>
              </a:solidFill>
            </a:endParaRPr>
          </a:p>
          <a:p>
            <a:pPr>
              <a:defRPr/>
            </a:pPr>
            <a:endParaRPr lang="cs-CZ" sz="2000" dirty="0">
              <a:solidFill>
                <a:prstClr val="black"/>
              </a:solidFill>
            </a:endParaRPr>
          </a:p>
          <a:p>
            <a:pPr>
              <a:defRPr/>
            </a:pP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6073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4037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E65E72B-4DED-48EB-A4D0-016C4540285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20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40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0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Použité zdroje</a:t>
            </a:r>
          </a:p>
        </p:txBody>
      </p:sp>
      <p:sp>
        <p:nvSpPr>
          <p:cNvPr id="9" name="TextovéPole 2"/>
          <p:cNvSpPr txBox="1">
            <a:spLocks noChangeArrowheads="1"/>
          </p:cNvSpPr>
          <p:nvPr/>
        </p:nvSpPr>
        <p:spPr bwMode="auto">
          <a:xfrm>
            <a:off x="1465262" y="2386013"/>
            <a:ext cx="6059065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</a:rPr>
              <a:t>MODERNÍ STROJÍRENSTVÍ pro školu a praxi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</a:rPr>
              <a:t>Josef </a:t>
            </a:r>
            <a:r>
              <a:rPr lang="cs-CZ" altLang="cs-CZ" sz="2000" dirty="0" err="1">
                <a:solidFill>
                  <a:srgbClr val="000000"/>
                </a:solidFill>
              </a:rPr>
              <a:t>Dilinger</a:t>
            </a:r>
            <a:r>
              <a:rPr lang="cs-CZ" altLang="cs-CZ" sz="2000" dirty="0">
                <a:solidFill>
                  <a:srgbClr val="000000"/>
                </a:solidFill>
              </a:rPr>
              <a:t> a kol</a:t>
            </a:r>
            <a:r>
              <a:rPr lang="cs-CZ" altLang="cs-CZ" sz="2000" dirty="0" smtClean="0">
                <a:solidFill>
                  <a:srgbClr val="000000"/>
                </a:solidFill>
              </a:rPr>
              <a:t>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</a:rPr>
              <a:t>ISBN 978-80-86706-19-1</a:t>
            </a:r>
            <a:endParaRPr lang="cs-CZ" altLang="cs-CZ" sz="2000" dirty="0">
              <a:solidFill>
                <a:srgbClr val="000000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</a:rPr>
              <a:t>Technologie zpracování kovů 2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</a:rPr>
              <a:t>Ing. Adolf </a:t>
            </a:r>
            <a:r>
              <a:rPr lang="cs-CZ" altLang="cs-CZ" sz="2000" dirty="0" err="1" smtClean="0">
                <a:solidFill>
                  <a:srgbClr val="000000"/>
                </a:solidFill>
              </a:rPr>
              <a:t>Frischherz</a:t>
            </a:r>
            <a:endParaRPr lang="cs-CZ" altLang="cs-CZ" sz="2000" dirty="0" smtClean="0">
              <a:solidFill>
                <a:srgbClr val="000000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</a:rPr>
              <a:t>České vydání Mgr. Jaromír </a:t>
            </a:r>
            <a:r>
              <a:rPr lang="cs-CZ" altLang="cs-CZ" sz="2000" dirty="0" err="1" smtClean="0">
                <a:solidFill>
                  <a:srgbClr val="000000"/>
                </a:solidFill>
              </a:rPr>
              <a:t>Pragač</a:t>
            </a:r>
            <a:endParaRPr lang="cs-CZ" altLang="cs-CZ" sz="2000" dirty="0" smtClean="0">
              <a:solidFill>
                <a:srgbClr val="000000"/>
              </a:solidFill>
            </a:endParaRPr>
          </a:p>
          <a:p>
            <a:pPr eaLnBrk="1" hangingPunct="1">
              <a:spcBef>
                <a:spcPct val="0"/>
              </a:spcBef>
              <a:buNone/>
            </a:pPr>
            <a:r>
              <a:rPr lang="cs-CZ" altLang="cs-CZ" sz="2000" dirty="0">
                <a:solidFill>
                  <a:srgbClr val="000000"/>
                </a:solidFill>
              </a:rPr>
              <a:t>ISBN 80-901657-2-9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</a:rPr>
              <a:t>Katalog nástrojů – PRAMET www.pramet.com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7894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310</TotalTime>
  <Words>922</Words>
  <Application>Microsoft Office PowerPoint</Application>
  <PresentationFormat>Předvádění na obrazovce (4:3)</PresentationFormat>
  <Paragraphs>159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Tok</vt:lpstr>
      <vt:lpstr>Motiv systému Office</vt:lpstr>
      <vt:lpstr>STŘEDNÍ ŠKOLA STAVEBNÍ A TECHNICKÁ Ústí nad Labem, Čelakovského 5, příspěvková organizace Páteřní škola Ústeckého kraje</vt:lpstr>
      <vt:lpstr>ZÁKLADY STROJNÍHO OBRÁBĚNÍ</vt:lpstr>
      <vt:lpstr>SOUSTRUŽENÍ - podstata</vt:lpstr>
      <vt:lpstr>SOUSTRUŽENÍ - podstata</vt:lpstr>
      <vt:lpstr>Základní výpočty</vt:lpstr>
      <vt:lpstr>ZÁKLADY STROJNÍHO OBRÁBĚNÍ</vt:lpstr>
      <vt:lpstr>Soustružnické nože</vt:lpstr>
      <vt:lpstr>Soustružnické nože - geometrie</vt:lpstr>
      <vt:lpstr>Soustružnické nože – základní rozdělení</vt:lpstr>
      <vt:lpstr>Soustružnické nože – základní rozdělení</vt:lpstr>
      <vt:lpstr>Soustružnické nože – základní tvary</vt:lpstr>
      <vt:lpstr>Soustružnické nože – vnější</vt:lpstr>
      <vt:lpstr>Soustružnické nože – vnitřní</vt:lpstr>
      <vt:lpstr>Soustružnické nože – VBD</vt:lpstr>
      <vt:lpstr>ZÁKLADY STROJNÍHO OBRÁBĚNÍ</vt:lpstr>
      <vt:lpstr>HROTOVÉ SOUSTRUHY</vt:lpstr>
      <vt:lpstr>HROTOVÉ SOUSTRUHY</vt:lpstr>
      <vt:lpstr>Hrotový soustruh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STROJNÍHO OBRÁBĚNÍ</dc:title>
  <dc:creator>Sindelar</dc:creator>
  <cp:lastModifiedBy>Sindelar</cp:lastModifiedBy>
  <cp:revision>39</cp:revision>
  <dcterms:created xsi:type="dcterms:W3CDTF">2012-11-13T19:02:51Z</dcterms:created>
  <dcterms:modified xsi:type="dcterms:W3CDTF">2013-09-25T11:27:34Z</dcterms:modified>
</cp:coreProperties>
</file>