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71" r:id="rId3"/>
    <p:sldId id="257" r:id="rId4"/>
    <p:sldId id="301" r:id="rId5"/>
    <p:sldId id="303" r:id="rId6"/>
    <p:sldId id="302" r:id="rId7"/>
    <p:sldId id="298" r:id="rId8"/>
    <p:sldId id="30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0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ED375F-FDFE-4141-B1B4-13B04D382072}" type="datetimeFigureOut">
              <a:rPr lang="cs-CZ" smtClean="0"/>
              <a:t>26.9.2013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5CD996-7439-422A-959B-ADCBFF2E3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2346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165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227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423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0951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254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4033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0051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426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12855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9987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651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394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visualstudio/cze/products/visual-studio-express-products" TargetMode="Externa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jafi3.php5.cz/priklad/prik31.htm" TargetMode="Externa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kpsatweb.cz/" TargetMode="External"/><Relationship Id="rId2" Type="http://schemas.openxmlformats.org/officeDocument/2006/relationships/hyperlink" Target="http://jafi3.php5.cz/" TargetMode="External"/><Relationship Id="rId1" Type="http://schemas.openxmlformats.org/officeDocument/2006/relationships/slideLayout" Target="../slideLayouts/slideLayout17.xml"/><Relationship Id="rId4" Type="http://schemas.openxmlformats.org/officeDocument/2006/relationships/hyperlink" Target="http://knihy.cpress.cz/informatika-a-vypocetni-technika-pro-stredni-skol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mtClean="0"/>
          </a:p>
          <a:p>
            <a:pPr algn="ctr"/>
            <a:r>
              <a:rPr lang="cs-CZ" sz="2400" smtClean="0"/>
              <a:t>Obchodní </a:t>
            </a:r>
            <a:r>
              <a:rPr lang="cs-CZ" sz="2400"/>
              <a:t>akademie a Jazyková škola</a:t>
            </a:r>
            <a:br>
              <a:rPr lang="cs-CZ" sz="2400"/>
            </a:br>
            <a:r>
              <a:rPr lang="cs-CZ" sz="2400"/>
              <a:t>s právem státní jazykové zkoušky Jihlava</a:t>
            </a:r>
          </a:p>
          <a:p>
            <a:pPr algn="ctr"/>
            <a:endParaRPr lang="cs-CZ" smtClean="0"/>
          </a:p>
          <a:p>
            <a:pPr algn="ctr">
              <a:spcBef>
                <a:spcPts val="300"/>
              </a:spcBef>
            </a:pPr>
            <a:r>
              <a:rPr lang="cs-CZ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err="1" smtClean="0"/>
              <a:t>VY_32_INOVACE_031.ICT.34</a:t>
            </a:r>
            <a:endParaRPr lang="cs-CZ" smtClean="0"/>
          </a:p>
          <a:p>
            <a:pPr algn="ctr">
              <a:spcBef>
                <a:spcPts val="300"/>
              </a:spcBef>
            </a:pPr>
            <a:r>
              <a:rPr lang="cs-CZ" smtClean="0"/>
              <a:t>Tvorba webových stránek – úvod do </a:t>
            </a:r>
            <a:r>
              <a:rPr lang="cs-CZ" err="1" smtClean="0"/>
              <a:t>CSS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smtClean="0"/>
              <a:t>Číslo projektu:</a:t>
            </a:r>
            <a:r>
              <a:rPr lang="cs-CZ" sz="2800" smtClean="0"/>
              <a:t> CZ.1.07/1.5.00/34.0744</a:t>
            </a:r>
          </a:p>
          <a:p>
            <a:pPr algn="just"/>
            <a:r>
              <a:rPr lang="cs-CZ" sz="2800" b="1" u="sng"/>
              <a:t>Šablona</a:t>
            </a:r>
            <a:r>
              <a:rPr lang="cs-CZ" sz="2800"/>
              <a:t>: </a:t>
            </a:r>
            <a:r>
              <a:rPr lang="cs-CZ" sz="2800" smtClean="0"/>
              <a:t>VY_32_INOVACE</a:t>
            </a:r>
          </a:p>
          <a:p>
            <a:pPr algn="just"/>
            <a:r>
              <a:rPr lang="cs-CZ" sz="2800" b="1" u="sng" smtClean="0"/>
              <a:t>Číslo </a:t>
            </a:r>
            <a:r>
              <a:rPr lang="cs-CZ" sz="2800" b="1" u="sng"/>
              <a:t>DUMU</a:t>
            </a:r>
            <a:r>
              <a:rPr lang="cs-CZ" sz="2800"/>
              <a:t>: </a:t>
            </a:r>
            <a:r>
              <a:rPr lang="cs-CZ" sz="2800" err="1" smtClean="0"/>
              <a:t>031.ICT.34</a:t>
            </a:r>
            <a:endParaRPr lang="cs-CZ" sz="2800"/>
          </a:p>
          <a:p>
            <a:pPr algn="just"/>
            <a:r>
              <a:rPr lang="cs-CZ" sz="2800" b="1" u="sng"/>
              <a:t>Předmět</a:t>
            </a:r>
            <a:r>
              <a:rPr lang="cs-CZ" sz="2800"/>
              <a:t>: Informační technologie</a:t>
            </a:r>
          </a:p>
          <a:p>
            <a:r>
              <a:rPr lang="cs-CZ" sz="2800" b="1" u="sng" smtClean="0"/>
              <a:t>Název materiálu</a:t>
            </a:r>
            <a:r>
              <a:rPr lang="cs-CZ" sz="2800" smtClean="0"/>
              <a:t>:  </a:t>
            </a:r>
            <a:r>
              <a:rPr lang="cs-CZ" sz="2200" smtClean="0"/>
              <a:t>Tvorba webových stránek – úvod do </a:t>
            </a:r>
            <a:r>
              <a:rPr lang="cs-CZ" sz="2200" err="1" smtClean="0"/>
              <a:t>CSS</a:t>
            </a:r>
            <a:endParaRPr lang="cs-CZ" sz="2200" smtClean="0"/>
          </a:p>
          <a:p>
            <a:r>
              <a:rPr lang="cs-CZ" sz="2800" b="1" u="sng" smtClean="0"/>
              <a:t>Autor</a:t>
            </a:r>
            <a:r>
              <a:rPr lang="cs-CZ" sz="2800" smtClean="0"/>
              <a:t>: Jaroslav Fišer</a:t>
            </a:r>
          </a:p>
          <a:p>
            <a:pPr algn="just"/>
            <a:r>
              <a:rPr lang="cs-CZ" sz="2800" b="1" u="sng" smtClean="0"/>
              <a:t>Formát</a:t>
            </a:r>
            <a:r>
              <a:rPr lang="cs-CZ" sz="2800" smtClean="0"/>
              <a:t>: </a:t>
            </a:r>
            <a:r>
              <a:rPr lang="cs-CZ" sz="2800"/>
              <a:t>Prezentace Microsoft </a:t>
            </a:r>
            <a:r>
              <a:rPr lang="cs-CZ" sz="2800" smtClean="0"/>
              <a:t>PowerPoint</a:t>
            </a:r>
            <a:r>
              <a:rPr lang="cs-CZ" sz="2800"/>
              <a:t> </a:t>
            </a:r>
          </a:p>
          <a:p>
            <a:pPr algn="just"/>
            <a:r>
              <a:rPr lang="cs-CZ" sz="2800" b="1" u="sng" smtClean="0"/>
              <a:t>Velikost</a:t>
            </a:r>
            <a:r>
              <a:rPr lang="cs-CZ" sz="2800" smtClean="0"/>
              <a:t>: 159 kB</a:t>
            </a:r>
          </a:p>
          <a:p>
            <a:pPr algn="just"/>
            <a:r>
              <a:rPr lang="cs-CZ" sz="2800" b="1" u="sng" smtClean="0"/>
              <a:t>Stupeň a typ vzdělávání</a:t>
            </a:r>
            <a:r>
              <a:rPr lang="cs-CZ" sz="2800" smtClean="0"/>
              <a:t>: SŠ – odborné vzdělávání</a:t>
            </a:r>
          </a:p>
          <a:p>
            <a:pPr algn="just"/>
            <a:r>
              <a:rPr lang="cs-CZ" sz="2800" b="1" u="sng" smtClean="0"/>
              <a:t>Licence k obrazovému materiálu</a:t>
            </a:r>
            <a:r>
              <a:rPr lang="cs-CZ" sz="2800" smtClean="0"/>
              <a:t>: CC BY</a:t>
            </a:r>
          </a:p>
          <a:p>
            <a:pPr algn="just"/>
            <a:r>
              <a:rPr lang="cs-CZ" sz="2800" b="1" u="sng" smtClean="0"/>
              <a:t>Datum vytvoření</a:t>
            </a:r>
            <a:r>
              <a:rPr lang="cs-CZ" sz="2800" smtClean="0"/>
              <a:t>: 26. 09. 2013</a:t>
            </a:r>
          </a:p>
          <a:p>
            <a:pPr algn="just"/>
            <a:r>
              <a:rPr lang="cs-CZ" sz="2800" b="1" u="sng" smtClean="0"/>
              <a:t>Klíčová slova</a:t>
            </a:r>
            <a:r>
              <a:rPr lang="cs-CZ" sz="2800" smtClean="0"/>
              <a:t>: HTML, </a:t>
            </a:r>
            <a:r>
              <a:rPr lang="cs-CZ" sz="2800" err="1" smtClean="0"/>
              <a:t>CSS</a:t>
            </a:r>
            <a:r>
              <a:rPr lang="cs-CZ" sz="2800" smtClean="0"/>
              <a:t>, kaskádové styly, www, web, internet</a:t>
            </a:r>
          </a:p>
          <a:p>
            <a:pPr algn="just"/>
            <a:r>
              <a:rPr lang="cs-CZ" sz="2800" b="1" u="sng" smtClean="0"/>
              <a:t>Anotace</a:t>
            </a:r>
            <a:r>
              <a:rPr lang="cs-CZ" sz="2800" smtClean="0"/>
              <a:t>: Úvod do kaskádových (</a:t>
            </a:r>
            <a:r>
              <a:rPr lang="cs-CZ" sz="2800" err="1" smtClean="0"/>
              <a:t>CSS</a:t>
            </a:r>
            <a:r>
              <a:rPr lang="cs-CZ" sz="2800" smtClean="0"/>
              <a:t>) stylů.</a:t>
            </a:r>
            <a:endParaRPr lang="cs-CZ" smtClean="0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</a:t>
            </a:r>
            <a:r>
              <a:rPr lang="cs-CZ" err="1" smtClean="0"/>
              <a:t>JŠ</a:t>
            </a:r>
            <a:r>
              <a:rPr lang="cs-CZ" smtClean="0"/>
              <a:t> Jihlava, </a:t>
            </a:r>
            <a:r>
              <a:rPr lang="cs-CZ" err="1" smtClean="0"/>
              <a:t>VY_32_INOVACE_031.ICT.34</a:t>
            </a:r>
            <a:endParaRPr lang="cs-CZ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úvod do </a:t>
            </a:r>
            <a:r>
              <a:rPr lang="cs-CZ" sz="280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CSS</a:t>
            </a:r>
            <a:endParaRPr lang="cs-CZ" sz="280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268760"/>
            <a:ext cx="8229600" cy="4464496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000" b="1"/>
              <a:t>Kaskádové styly</a:t>
            </a:r>
            <a:r>
              <a:rPr lang="cs-CZ" sz="3000"/>
              <a:t> </a:t>
            </a:r>
            <a:r>
              <a:rPr lang="cs-CZ" sz="1800"/>
              <a:t>(v anglickém originále </a:t>
            </a:r>
            <a:r>
              <a:rPr lang="cs-CZ" sz="1800" i="1" err="1"/>
              <a:t>Cascading</a:t>
            </a:r>
            <a:r>
              <a:rPr lang="cs-CZ" sz="1800" i="1"/>
              <a:t> Style </a:t>
            </a:r>
            <a:r>
              <a:rPr lang="cs-CZ" sz="1800" i="1" err="1"/>
              <a:t>Sheets</a:t>
            </a:r>
            <a:r>
              <a:rPr lang="cs-CZ" sz="1800"/>
              <a:t> se zkratkou </a:t>
            </a:r>
            <a:r>
              <a:rPr lang="cs-CZ" sz="1800" b="1" err="1"/>
              <a:t>CSS</a:t>
            </a:r>
            <a:r>
              <a:rPr lang="cs-CZ" sz="1800"/>
              <a:t>) je jazyk pro popis způsobu zobrazení stránek napsaných v </a:t>
            </a:r>
            <a:r>
              <a:rPr lang="cs-CZ" sz="1800" smtClean="0"/>
              <a:t>jazycích </a:t>
            </a:r>
            <a:r>
              <a:rPr lang="cs-CZ" sz="1800" err="1" smtClean="0"/>
              <a:t>HTML</a:t>
            </a:r>
            <a:r>
              <a:rPr lang="cs-CZ" sz="1800" smtClean="0"/>
              <a:t>, </a:t>
            </a:r>
            <a:r>
              <a:rPr lang="cs-CZ" sz="1800" err="1" smtClean="0"/>
              <a:t>XHTML</a:t>
            </a:r>
            <a:r>
              <a:rPr lang="cs-CZ" sz="1800" smtClean="0"/>
              <a:t> nebo </a:t>
            </a:r>
            <a:r>
              <a:rPr lang="cs-CZ" sz="1800" err="1" smtClean="0"/>
              <a:t>XML</a:t>
            </a:r>
            <a:r>
              <a:rPr lang="cs-CZ" sz="1800" smtClean="0"/>
              <a:t>. </a:t>
            </a:r>
          </a:p>
          <a:p>
            <a:pPr marL="0" indent="0">
              <a:buNone/>
            </a:pPr>
            <a:r>
              <a:rPr lang="cs-CZ" sz="3000" b="1" smtClean="0"/>
              <a:t>Hlavním smyslem </a:t>
            </a:r>
            <a:r>
              <a:rPr lang="cs-CZ" sz="3000" b="1" err="1" smtClean="0"/>
              <a:t>CSS</a:t>
            </a:r>
            <a:r>
              <a:rPr lang="cs-CZ" sz="3000" b="1" smtClean="0"/>
              <a:t> </a:t>
            </a:r>
            <a:r>
              <a:rPr lang="cs-CZ" sz="1800"/>
              <a:t>je oddělit vzhled dokumentu od jeho struktury a </a:t>
            </a:r>
            <a:r>
              <a:rPr lang="cs-CZ" sz="1800" smtClean="0"/>
              <a:t>obsahu. </a:t>
            </a:r>
            <a:endParaRPr lang="cs-CZ" sz="1800"/>
          </a:p>
          <a:p>
            <a:pPr marL="0" indent="0">
              <a:buNone/>
            </a:pPr>
            <a:r>
              <a:rPr lang="cs-CZ" sz="3000" b="1" smtClean="0"/>
              <a:t>Parametry </a:t>
            </a:r>
            <a:r>
              <a:rPr lang="cs-CZ" sz="3000" b="1" err="1"/>
              <a:t>CSS</a:t>
            </a:r>
            <a:r>
              <a:rPr lang="cs-CZ" sz="3000" b="1"/>
              <a:t> </a:t>
            </a:r>
            <a:r>
              <a:rPr lang="cs-CZ" sz="3000" b="1" smtClean="0"/>
              <a:t>stylů, </a:t>
            </a:r>
            <a:r>
              <a:rPr lang="cs-CZ" sz="2200" b="1" smtClean="0"/>
              <a:t>využité pro</a:t>
            </a:r>
          </a:p>
          <a:p>
            <a:r>
              <a:rPr lang="cs-CZ" sz="1800" smtClean="0"/>
              <a:t>formátování </a:t>
            </a:r>
            <a:r>
              <a:rPr lang="cs-CZ" sz="1800"/>
              <a:t>textů</a:t>
            </a:r>
          </a:p>
          <a:p>
            <a:r>
              <a:rPr lang="cs-CZ" sz="1800" smtClean="0"/>
              <a:t>formátování </a:t>
            </a:r>
            <a:r>
              <a:rPr lang="cs-CZ" sz="1800"/>
              <a:t>objektů</a:t>
            </a:r>
          </a:p>
          <a:p>
            <a:r>
              <a:rPr lang="cs-CZ" sz="1800" err="1" smtClean="0"/>
              <a:t>pozicování</a:t>
            </a:r>
            <a:r>
              <a:rPr lang="cs-CZ" sz="1800" smtClean="0"/>
              <a:t> </a:t>
            </a:r>
            <a:r>
              <a:rPr lang="cs-CZ" sz="1800"/>
              <a:t>objektů</a:t>
            </a:r>
          </a:p>
          <a:p>
            <a:r>
              <a:rPr lang="cs-CZ" sz="1800" smtClean="0"/>
              <a:t>odkazy</a:t>
            </a:r>
            <a:endParaRPr lang="cs-CZ" sz="1800"/>
          </a:p>
          <a:p>
            <a:pPr marL="0" indent="0">
              <a:buNone/>
            </a:pPr>
            <a:endParaRPr lang="cs-CZ" sz="1800" smtClean="0"/>
          </a:p>
          <a:p>
            <a:pPr marL="0" indent="0">
              <a:buNone/>
            </a:pPr>
            <a:r>
              <a:rPr lang="cs-CZ" sz="1800" smtClean="0"/>
              <a:t>Poznámka:</a:t>
            </a:r>
          </a:p>
          <a:p>
            <a:pPr marL="0" indent="0">
              <a:buNone/>
            </a:pPr>
            <a:r>
              <a:rPr lang="cs-CZ" sz="1800" smtClean="0"/>
              <a:t>Není třeba se učit parametry a syntaxi (přesný zápis) zpaměti. Existují editory, které umožňují vybrat požadovaný styl a nabídnou požadované parametry.</a:t>
            </a:r>
          </a:p>
          <a:p>
            <a:pPr marL="0" indent="0">
              <a:buNone/>
            </a:pPr>
            <a:r>
              <a:rPr lang="cs-CZ" sz="1800" smtClean="0">
                <a:hlinkClick r:id="rId2"/>
              </a:rPr>
              <a:t>http</a:t>
            </a:r>
            <a:r>
              <a:rPr lang="cs-CZ" sz="1800">
                <a:hlinkClick r:id="rId2"/>
              </a:rPr>
              <a:t>://</a:t>
            </a:r>
            <a:r>
              <a:rPr lang="cs-CZ" sz="1800" err="1" smtClean="0">
                <a:hlinkClick r:id="rId2"/>
              </a:rPr>
              <a:t>www.microsoft.com</a:t>
            </a:r>
            <a:r>
              <a:rPr lang="cs-CZ" sz="1800" smtClean="0">
                <a:hlinkClick r:id="rId2"/>
              </a:rPr>
              <a:t>/</a:t>
            </a:r>
            <a:r>
              <a:rPr lang="cs-CZ" sz="1800" err="1" smtClean="0">
                <a:hlinkClick r:id="rId2"/>
              </a:rPr>
              <a:t>visualstudio</a:t>
            </a:r>
            <a:r>
              <a:rPr lang="cs-CZ" sz="1800" smtClean="0">
                <a:hlinkClick r:id="rId2"/>
              </a:rPr>
              <a:t>/</a:t>
            </a:r>
            <a:r>
              <a:rPr lang="cs-CZ" sz="1800" err="1" smtClean="0">
                <a:hlinkClick r:id="rId2"/>
              </a:rPr>
              <a:t>cze</a:t>
            </a:r>
            <a:r>
              <a:rPr lang="cs-CZ" sz="1800" smtClean="0">
                <a:hlinkClick r:id="rId2"/>
              </a:rPr>
              <a:t>/</a:t>
            </a:r>
            <a:r>
              <a:rPr lang="cs-CZ" sz="1800" err="1" smtClean="0">
                <a:hlinkClick r:id="rId2"/>
              </a:rPr>
              <a:t>products</a:t>
            </a:r>
            <a:r>
              <a:rPr lang="cs-CZ" sz="1800" smtClean="0">
                <a:hlinkClick r:id="rId2"/>
              </a:rPr>
              <a:t>/</a:t>
            </a:r>
            <a:r>
              <a:rPr lang="cs-CZ" sz="1800" err="1" smtClean="0">
                <a:hlinkClick r:id="rId2"/>
              </a:rPr>
              <a:t>visual</a:t>
            </a:r>
            <a:r>
              <a:rPr lang="cs-CZ" sz="1800" smtClean="0">
                <a:hlinkClick r:id="rId2"/>
              </a:rPr>
              <a:t>-studio-express-</a:t>
            </a:r>
            <a:r>
              <a:rPr lang="cs-CZ" sz="1800" err="1" smtClean="0">
                <a:hlinkClick r:id="rId2"/>
              </a:rPr>
              <a:t>products</a:t>
            </a:r>
            <a:r>
              <a:rPr lang="cs-CZ" sz="180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03657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úvod do </a:t>
            </a:r>
            <a:r>
              <a:rPr lang="cs-CZ" sz="280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CSS</a:t>
            </a:r>
            <a:endParaRPr lang="cs-CZ" sz="280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268760"/>
            <a:ext cx="8229600" cy="44644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b="1" smtClean="0"/>
              <a:t>Parametry </a:t>
            </a:r>
            <a:r>
              <a:rPr lang="cs-CZ" sz="2600" b="1" err="1"/>
              <a:t>CSS</a:t>
            </a:r>
            <a:r>
              <a:rPr lang="cs-CZ" sz="2600" b="1"/>
              <a:t> </a:t>
            </a:r>
            <a:r>
              <a:rPr lang="cs-CZ" sz="2600" b="1" smtClean="0"/>
              <a:t>stylů</a:t>
            </a:r>
          </a:p>
          <a:p>
            <a:r>
              <a:rPr lang="cs-CZ" sz="2000" b="1" smtClean="0"/>
              <a:t>využité pro formátování textu</a:t>
            </a:r>
          </a:p>
          <a:p>
            <a:pPr marL="432000" indent="0">
              <a:buNone/>
            </a:pPr>
            <a:r>
              <a:rPr lang="en-US" sz="1600" smtClean="0"/>
              <a:t>{</a:t>
            </a:r>
            <a:r>
              <a:rPr lang="cs-CZ" sz="1600" err="1" smtClean="0"/>
              <a:t>color</a:t>
            </a:r>
            <a:r>
              <a:rPr lang="cs-CZ" sz="1600" smtClean="0"/>
              <a:t>: </a:t>
            </a:r>
            <a:r>
              <a:rPr lang="en-US" sz="1600" smtClean="0"/>
              <a:t>white;</a:t>
            </a:r>
            <a:r>
              <a:rPr lang="cs-CZ" sz="1600" smtClean="0"/>
              <a:t> background-</a:t>
            </a:r>
            <a:r>
              <a:rPr lang="cs-CZ" sz="1600" err="1" smtClean="0"/>
              <a:t>color</a:t>
            </a:r>
            <a:r>
              <a:rPr lang="cs-CZ" sz="1600" smtClean="0"/>
              <a:t>: </a:t>
            </a:r>
            <a:r>
              <a:rPr lang="en-US" sz="1600" smtClean="0"/>
              <a:t>#336699;</a:t>
            </a:r>
            <a:r>
              <a:rPr lang="cs-CZ" sz="1600" smtClean="0"/>
              <a:t> font-</a:t>
            </a:r>
            <a:r>
              <a:rPr lang="cs-CZ" sz="1600" err="1" smtClean="0"/>
              <a:t>size</a:t>
            </a:r>
            <a:r>
              <a:rPr lang="cs-CZ" sz="1600" smtClean="0"/>
              <a:t>:</a:t>
            </a:r>
            <a:r>
              <a:rPr lang="en-US" sz="1600" smtClean="0"/>
              <a:t>small;</a:t>
            </a:r>
            <a:r>
              <a:rPr lang="cs-CZ" sz="1600" smtClean="0"/>
              <a:t> font-</a:t>
            </a:r>
            <a:r>
              <a:rPr lang="cs-CZ" sz="1600" err="1" smtClean="0"/>
              <a:t>family</a:t>
            </a:r>
            <a:r>
              <a:rPr lang="cs-CZ" sz="1600" smtClean="0"/>
              <a:t>:</a:t>
            </a:r>
            <a:r>
              <a:rPr lang="en-US" sz="1600" err="1" smtClean="0"/>
              <a:t>verdana</a:t>
            </a:r>
            <a:r>
              <a:rPr lang="en-US" sz="1600" smtClean="0"/>
              <a:t>, sans-serif;</a:t>
            </a:r>
            <a:r>
              <a:rPr lang="cs-CZ" sz="1600" smtClean="0"/>
              <a:t> font-style:</a:t>
            </a:r>
            <a:r>
              <a:rPr lang="en-US" sz="1600" smtClean="0"/>
              <a:t>normal;</a:t>
            </a:r>
            <a:r>
              <a:rPr lang="cs-CZ" sz="1600" smtClean="0"/>
              <a:t> text-</a:t>
            </a:r>
            <a:r>
              <a:rPr lang="cs-CZ" sz="1600" err="1" smtClean="0"/>
              <a:t>decoration</a:t>
            </a:r>
            <a:r>
              <a:rPr lang="cs-CZ" sz="1600" smtClean="0"/>
              <a:t>:</a:t>
            </a:r>
            <a:r>
              <a:rPr lang="en-US" sz="1600" smtClean="0"/>
              <a:t>none;</a:t>
            </a:r>
            <a:endParaRPr lang="cs-CZ" sz="1600"/>
          </a:p>
          <a:p>
            <a:pPr marL="432000" indent="0">
              <a:buNone/>
            </a:pPr>
            <a:r>
              <a:rPr lang="cs-CZ" sz="1600" smtClean="0"/>
              <a:t>text-</a:t>
            </a:r>
            <a:r>
              <a:rPr lang="cs-CZ" sz="1600" err="1" smtClean="0"/>
              <a:t>align</a:t>
            </a:r>
            <a:r>
              <a:rPr lang="cs-CZ" sz="1600" smtClean="0"/>
              <a:t>: </a:t>
            </a:r>
            <a:r>
              <a:rPr lang="cs-CZ" sz="1600" err="1" smtClean="0"/>
              <a:t>left</a:t>
            </a:r>
            <a:r>
              <a:rPr lang="cs-CZ" sz="1600" smtClean="0"/>
              <a:t>; </a:t>
            </a:r>
            <a:r>
              <a:rPr lang="cs-CZ" sz="1600" err="1" smtClean="0"/>
              <a:t>margin</a:t>
            </a:r>
            <a:r>
              <a:rPr lang="cs-CZ" sz="1600" smtClean="0"/>
              <a:t>-top: </a:t>
            </a:r>
            <a:r>
              <a:rPr lang="cs-CZ" sz="1600" err="1" smtClean="0"/>
              <a:t>12px</a:t>
            </a:r>
            <a:r>
              <a:rPr lang="cs-CZ" sz="1600" smtClean="0"/>
              <a:t>; </a:t>
            </a:r>
            <a:r>
              <a:rPr lang="cs-CZ" sz="1600" err="1" smtClean="0"/>
              <a:t>margin-bottom</a:t>
            </a:r>
            <a:r>
              <a:rPr lang="cs-CZ" sz="1600" smtClean="0"/>
              <a:t>: </a:t>
            </a:r>
            <a:r>
              <a:rPr lang="cs-CZ" sz="1600" err="1" smtClean="0"/>
              <a:t>6px</a:t>
            </a:r>
            <a:r>
              <a:rPr lang="cs-CZ" sz="1600" smtClean="0"/>
              <a:t>; line-</a:t>
            </a:r>
            <a:r>
              <a:rPr lang="cs-CZ" sz="1600" err="1" smtClean="0"/>
              <a:t>height</a:t>
            </a:r>
            <a:r>
              <a:rPr lang="cs-CZ" sz="1600" smtClean="0"/>
              <a:t>: 100%;</a:t>
            </a:r>
            <a:r>
              <a:rPr lang="en-US" sz="1600" smtClean="0"/>
              <a:t>}</a:t>
            </a:r>
            <a:endParaRPr lang="cs-CZ" sz="1600"/>
          </a:p>
          <a:p>
            <a:r>
              <a:rPr lang="cs-CZ" sz="2000" b="1"/>
              <a:t>využité pro formátování objektů</a:t>
            </a:r>
          </a:p>
          <a:p>
            <a:pPr marL="432000" indent="0">
              <a:buNone/>
            </a:pPr>
            <a:r>
              <a:rPr lang="en-US" sz="1600" smtClean="0"/>
              <a:t>{</a:t>
            </a:r>
            <a:r>
              <a:rPr lang="cs-CZ" sz="1600" err="1" smtClean="0"/>
              <a:t>margin</a:t>
            </a:r>
            <a:r>
              <a:rPr lang="cs-CZ" sz="1600"/>
              <a:t>: </a:t>
            </a:r>
            <a:r>
              <a:rPr lang="cs-CZ" sz="1600" err="1"/>
              <a:t>0px</a:t>
            </a:r>
            <a:r>
              <a:rPr lang="cs-CZ" sz="1600"/>
              <a:t>; </a:t>
            </a:r>
            <a:r>
              <a:rPr lang="cs-CZ" sz="1600" err="1"/>
              <a:t>padding</a:t>
            </a:r>
            <a:r>
              <a:rPr lang="cs-CZ" sz="1600"/>
              <a:t>: </a:t>
            </a:r>
            <a:r>
              <a:rPr lang="cs-CZ" sz="1600" err="1"/>
              <a:t>10px</a:t>
            </a:r>
            <a:r>
              <a:rPr lang="cs-CZ" sz="1600"/>
              <a:t>; </a:t>
            </a:r>
            <a:r>
              <a:rPr lang="cs-CZ" sz="1600" err="1"/>
              <a:t>backround-color</a:t>
            </a:r>
            <a:r>
              <a:rPr lang="cs-CZ" sz="1600"/>
              <a:t>: </a:t>
            </a:r>
            <a:r>
              <a:rPr lang="cs-CZ" sz="1600" err="1"/>
              <a:t>yellow</a:t>
            </a:r>
            <a:r>
              <a:rPr lang="cs-CZ" sz="1600"/>
              <a:t>; </a:t>
            </a:r>
            <a:r>
              <a:rPr lang="cs-CZ" sz="1600" err="1"/>
              <a:t>border</a:t>
            </a:r>
            <a:r>
              <a:rPr lang="cs-CZ" sz="1600"/>
              <a:t>: </a:t>
            </a:r>
            <a:r>
              <a:rPr lang="cs-CZ" sz="1600" err="1"/>
              <a:t>10px</a:t>
            </a:r>
            <a:r>
              <a:rPr lang="cs-CZ" sz="1600"/>
              <a:t> solid </a:t>
            </a:r>
            <a:r>
              <a:rPr lang="en-US" sz="1600"/>
              <a:t>#</a:t>
            </a:r>
            <a:r>
              <a:rPr lang="en-US" sz="1600" err="1"/>
              <a:t>bf997</a:t>
            </a:r>
            <a:r>
              <a:rPr lang="cs-CZ" sz="1600" smtClean="0"/>
              <a:t>;</a:t>
            </a:r>
            <a:r>
              <a:rPr lang="en-US" sz="1600" smtClean="0"/>
              <a:t>}</a:t>
            </a:r>
            <a:endParaRPr lang="cs-CZ" sz="1600"/>
          </a:p>
          <a:p>
            <a:r>
              <a:rPr lang="cs-CZ" sz="2000" b="1"/>
              <a:t>využité pro </a:t>
            </a:r>
            <a:r>
              <a:rPr lang="cs-CZ" sz="2000" b="1" err="1"/>
              <a:t>pozicování</a:t>
            </a:r>
            <a:r>
              <a:rPr lang="cs-CZ" sz="2000" b="1"/>
              <a:t> objektů</a:t>
            </a:r>
          </a:p>
          <a:p>
            <a:pPr marL="432000" indent="0">
              <a:buNone/>
            </a:pPr>
            <a:r>
              <a:rPr lang="en-US" sz="1600" b="1"/>
              <a:t>V </a:t>
            </a:r>
            <a:r>
              <a:rPr lang="en-US" sz="1600" b="1" err="1"/>
              <a:t>definici</a:t>
            </a:r>
            <a:r>
              <a:rPr lang="en-US" sz="1600" b="1"/>
              <a:t> .</a:t>
            </a:r>
            <a:r>
              <a:rPr lang="en-US" sz="1600" b="1" err="1"/>
              <a:t>css</a:t>
            </a:r>
            <a:r>
              <a:rPr lang="en-US" sz="1600" b="1"/>
              <a:t> </a:t>
            </a:r>
            <a:r>
              <a:rPr lang="cs-CZ" sz="1600"/>
              <a:t>jsou uvedeny znakem </a:t>
            </a:r>
            <a:r>
              <a:rPr lang="en-US" sz="1600"/>
              <a:t>#, nap</a:t>
            </a:r>
            <a:r>
              <a:rPr lang="cs-CZ" sz="1600"/>
              <a:t>ř.  </a:t>
            </a:r>
            <a:r>
              <a:rPr lang="en-US" sz="1600"/>
              <a:t>#</a:t>
            </a:r>
            <a:r>
              <a:rPr lang="en-US" sz="1600" err="1" smtClean="0"/>
              <a:t>obsah</a:t>
            </a:r>
            <a:r>
              <a:rPr lang="en-US" sz="1600" smtClean="0"/>
              <a:t>{ </a:t>
            </a:r>
            <a:r>
              <a:rPr lang="en-US" sz="1600"/>
              <a:t>};</a:t>
            </a:r>
          </a:p>
          <a:p>
            <a:pPr marL="432000" indent="0">
              <a:buNone/>
            </a:pPr>
            <a:r>
              <a:rPr lang="en-US" sz="1600" b="1"/>
              <a:t>V HTML</a:t>
            </a:r>
            <a:r>
              <a:rPr lang="cs-CZ" sz="1600" b="1"/>
              <a:t> </a:t>
            </a:r>
            <a:r>
              <a:rPr lang="cs-CZ" sz="1600"/>
              <a:t>je pak oblast vymezená </a:t>
            </a:r>
            <a:r>
              <a:rPr lang="cs-CZ" sz="1600" err="1"/>
              <a:t>tagem</a:t>
            </a:r>
            <a:r>
              <a:rPr lang="en-US" sz="1600"/>
              <a:t> </a:t>
            </a:r>
            <a:r>
              <a:rPr lang="cs-CZ" sz="1600"/>
              <a:t>&lt;div id=obsah&gt;  </a:t>
            </a:r>
            <a:r>
              <a:rPr lang="cs-CZ" sz="1600" err="1"/>
              <a:t>HTML</a:t>
            </a:r>
            <a:r>
              <a:rPr lang="cs-CZ" sz="1600"/>
              <a:t> příkazy  &lt;/div&gt;</a:t>
            </a:r>
          </a:p>
          <a:p>
            <a:r>
              <a:rPr lang="cs-CZ" sz="2000" b="1"/>
              <a:t>využité pro </a:t>
            </a:r>
            <a:r>
              <a:rPr lang="cs-CZ" sz="2000" b="1" smtClean="0"/>
              <a:t>odkazy</a:t>
            </a:r>
          </a:p>
          <a:p>
            <a:pPr marL="432000" indent="0">
              <a:buNone/>
            </a:pPr>
            <a:r>
              <a:rPr lang="cs-CZ" sz="1600" smtClean="0"/>
              <a:t>a:</a:t>
            </a:r>
            <a:r>
              <a:rPr lang="en-US" sz="1600" smtClean="0"/>
              <a:t>{ };</a:t>
            </a:r>
            <a:r>
              <a:rPr lang="cs-CZ" sz="1600" smtClean="0"/>
              <a:t> </a:t>
            </a:r>
            <a:r>
              <a:rPr lang="cs-CZ" sz="1600" err="1" smtClean="0"/>
              <a:t>a:hover</a:t>
            </a:r>
            <a:r>
              <a:rPr lang="en-US" sz="1600" smtClean="0"/>
              <a:t>{ };</a:t>
            </a:r>
            <a:r>
              <a:rPr lang="cs-CZ" sz="1600" smtClean="0"/>
              <a:t> </a:t>
            </a:r>
            <a:r>
              <a:rPr lang="cs-CZ" sz="1600" err="1" smtClean="0"/>
              <a:t>a:visited</a:t>
            </a:r>
            <a:r>
              <a:rPr lang="en-US" sz="1600" smtClean="0"/>
              <a:t>{ </a:t>
            </a:r>
            <a:r>
              <a:rPr lang="en-US" sz="1600"/>
              <a:t>};</a:t>
            </a:r>
            <a:r>
              <a:rPr lang="cs-CZ" sz="1600" smtClean="0"/>
              <a:t> </a:t>
            </a:r>
            <a:r>
              <a:rPr lang="cs-CZ" sz="1600" err="1" smtClean="0"/>
              <a:t>a:active</a:t>
            </a:r>
            <a:r>
              <a:rPr lang="en-US" sz="1600" smtClean="0"/>
              <a:t>{ </a:t>
            </a:r>
            <a:r>
              <a:rPr lang="en-US" sz="1600"/>
              <a:t>};</a:t>
            </a:r>
            <a:endParaRPr lang="cs-CZ" sz="1600"/>
          </a:p>
          <a:p>
            <a:endParaRPr lang="cs-CZ" sz="2000" b="1"/>
          </a:p>
        </p:txBody>
      </p:sp>
    </p:spTree>
    <p:extLst>
      <p:ext uri="{BB962C8B-B14F-4D97-AF65-F5344CB8AC3E}">
        <p14:creationId xmlns:p14="http://schemas.microsoft.com/office/powerpoint/2010/main" val="910877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úvod do </a:t>
            </a:r>
            <a:r>
              <a:rPr lang="cs-CZ" sz="280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CSS</a:t>
            </a:r>
            <a:endParaRPr lang="cs-CZ" sz="280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052736"/>
            <a:ext cx="8229600" cy="54006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800" smtClean="0"/>
          </a:p>
          <a:p>
            <a:pPr marL="0" indent="0">
              <a:buNone/>
            </a:pPr>
            <a:r>
              <a:rPr lang="cs-CZ" sz="11200" b="1" smtClean="0"/>
              <a:t>Zápis definice stylů</a:t>
            </a:r>
          </a:p>
          <a:p>
            <a:pPr marL="0" indent="0">
              <a:buNone/>
            </a:pPr>
            <a:r>
              <a:rPr lang="cs-CZ" sz="7200" smtClean="0"/>
              <a:t>Nejběžnější </a:t>
            </a:r>
            <a:r>
              <a:rPr lang="cs-CZ" sz="7200"/>
              <a:t>způsob je zápis stylů do externího souboru s příponou </a:t>
            </a:r>
            <a:r>
              <a:rPr lang="cs-CZ" sz="7200" smtClean="0"/>
              <a:t>.</a:t>
            </a:r>
            <a:r>
              <a:rPr lang="cs-CZ" sz="7200" err="1" smtClean="0"/>
              <a:t>css</a:t>
            </a:r>
            <a:r>
              <a:rPr lang="cs-CZ" sz="7200"/>
              <a:t>, na který se odkazuje v hlavičce, například:</a:t>
            </a:r>
            <a:br>
              <a:rPr lang="cs-CZ" sz="7200"/>
            </a:br>
            <a:endParaRPr lang="cs-CZ" smtClean="0"/>
          </a:p>
          <a:p>
            <a:pPr marL="432000" indent="0">
              <a:buNone/>
            </a:pPr>
            <a:r>
              <a:rPr lang="cs-CZ" sz="5600" smtClean="0"/>
              <a:t>&lt;</a:t>
            </a:r>
            <a:r>
              <a:rPr lang="cs-CZ" sz="5600" err="1" smtClean="0"/>
              <a:t>html</a:t>
            </a:r>
            <a:r>
              <a:rPr lang="cs-CZ" sz="5600" smtClean="0"/>
              <a:t>&gt;</a:t>
            </a:r>
            <a:br>
              <a:rPr lang="cs-CZ" sz="5600" smtClean="0"/>
            </a:br>
            <a:r>
              <a:rPr lang="cs-CZ" sz="5600" smtClean="0"/>
              <a:t>	&lt;</a:t>
            </a:r>
            <a:r>
              <a:rPr lang="cs-CZ" sz="5600" err="1" smtClean="0"/>
              <a:t>head</a:t>
            </a:r>
            <a:r>
              <a:rPr lang="cs-CZ" sz="5600" smtClean="0"/>
              <a:t>&gt;</a:t>
            </a:r>
            <a:br>
              <a:rPr lang="cs-CZ" sz="5600" smtClean="0"/>
            </a:br>
            <a:r>
              <a:rPr lang="cs-CZ" sz="5600" smtClean="0"/>
              <a:t>		&lt;</a:t>
            </a:r>
            <a:r>
              <a:rPr lang="cs-CZ" sz="5600" err="1" smtClean="0"/>
              <a:t>title</a:t>
            </a:r>
            <a:r>
              <a:rPr lang="cs-CZ" sz="5600" smtClean="0"/>
              <a:t>&lt;titulek&lt;/</a:t>
            </a:r>
            <a:r>
              <a:rPr lang="cs-CZ" sz="5600" err="1" smtClean="0"/>
              <a:t>title</a:t>
            </a:r>
            <a:r>
              <a:rPr lang="cs-CZ" sz="5600" smtClean="0"/>
              <a:t>&gt;</a:t>
            </a:r>
            <a:br>
              <a:rPr lang="cs-CZ" sz="5600" smtClean="0"/>
            </a:br>
            <a:r>
              <a:rPr lang="cs-CZ" sz="5600" smtClean="0"/>
              <a:t>		&lt;link </a:t>
            </a:r>
            <a:r>
              <a:rPr lang="cs-CZ" sz="5600" err="1" smtClean="0"/>
              <a:t>rel</a:t>
            </a:r>
            <a:r>
              <a:rPr lang="cs-CZ" sz="5600" smtClean="0"/>
              <a:t>="</a:t>
            </a:r>
            <a:r>
              <a:rPr lang="cs-CZ" sz="5600" err="1" smtClean="0"/>
              <a:t>stylesheet</a:t>
            </a:r>
            <a:r>
              <a:rPr lang="cs-CZ" sz="5600" smtClean="0"/>
              <a:t>" type="text/</a:t>
            </a:r>
            <a:r>
              <a:rPr lang="cs-CZ" sz="5600" err="1" smtClean="0"/>
              <a:t>css</a:t>
            </a:r>
            <a:r>
              <a:rPr lang="cs-CZ" sz="5600" smtClean="0"/>
              <a:t>" </a:t>
            </a:r>
            <a:r>
              <a:rPr lang="cs-CZ" sz="5600" err="1" smtClean="0"/>
              <a:t>href</a:t>
            </a:r>
            <a:r>
              <a:rPr lang="cs-CZ" sz="5600" smtClean="0"/>
              <a:t>="</a:t>
            </a:r>
            <a:r>
              <a:rPr lang="cs-CZ" sz="5600" err="1" smtClean="0"/>
              <a:t>stylesheet.css</a:t>
            </a:r>
            <a:r>
              <a:rPr lang="cs-CZ" sz="5600" smtClean="0"/>
              <a:t>"&gt;</a:t>
            </a:r>
            <a:br>
              <a:rPr lang="cs-CZ" sz="5600" smtClean="0"/>
            </a:br>
            <a:r>
              <a:rPr lang="cs-CZ" sz="5600" smtClean="0"/>
              <a:t>	&lt;/</a:t>
            </a:r>
            <a:r>
              <a:rPr lang="cs-CZ" sz="5600" err="1" smtClean="0"/>
              <a:t>head</a:t>
            </a:r>
            <a:r>
              <a:rPr lang="cs-CZ" sz="5600" smtClean="0"/>
              <a:t>&gt;</a:t>
            </a:r>
            <a:br>
              <a:rPr lang="cs-CZ" sz="5600" smtClean="0"/>
            </a:br>
            <a:r>
              <a:rPr lang="cs-CZ" sz="5600" smtClean="0"/>
              <a:t>	&lt;body&gt;</a:t>
            </a:r>
            <a:br>
              <a:rPr lang="cs-CZ" sz="5600" smtClean="0"/>
            </a:br>
            <a:r>
              <a:rPr lang="cs-CZ" sz="5600"/>
              <a:t>	 ...</a:t>
            </a:r>
            <a:br>
              <a:rPr lang="cs-CZ" sz="5600"/>
            </a:br>
            <a:r>
              <a:rPr lang="cs-CZ" sz="5600"/>
              <a:t>	</a:t>
            </a:r>
            <a:r>
              <a:rPr lang="cs-CZ" sz="5600" smtClean="0"/>
              <a:t> ...</a:t>
            </a:r>
            <a:br>
              <a:rPr lang="cs-CZ" sz="5600" smtClean="0"/>
            </a:br>
            <a:r>
              <a:rPr lang="cs-CZ" sz="5600" smtClean="0"/>
              <a:t>	&lt;/body&gt;</a:t>
            </a:r>
          </a:p>
          <a:p>
            <a:pPr marL="432000" indent="0">
              <a:buNone/>
            </a:pPr>
            <a:r>
              <a:rPr lang="cs-CZ" sz="5600" smtClean="0"/>
              <a:t>&lt;</a:t>
            </a:r>
            <a:r>
              <a:rPr lang="cs-CZ" sz="5600" err="1" smtClean="0"/>
              <a:t>html</a:t>
            </a:r>
            <a:r>
              <a:rPr lang="cs-CZ" sz="5600" smtClean="0"/>
              <a:t>&gt;</a:t>
            </a:r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z="7200" smtClean="0"/>
              <a:t>Samotný </a:t>
            </a:r>
            <a:r>
              <a:rPr lang="cs-CZ" sz="7200"/>
              <a:t>soubor </a:t>
            </a:r>
            <a:r>
              <a:rPr lang="cs-CZ" sz="7200" err="1"/>
              <a:t>stylesheet.css</a:t>
            </a:r>
            <a:r>
              <a:rPr lang="cs-CZ" sz="7200"/>
              <a:t>, který obsahuje definici stylů, lze opět napsat v Poznámkovém </a:t>
            </a:r>
            <a:r>
              <a:rPr lang="cs-CZ" sz="7200" smtClean="0"/>
              <a:t>bloku, </a:t>
            </a:r>
            <a:r>
              <a:rPr lang="cs-CZ" sz="7200"/>
              <a:t>může obsahovat například</a:t>
            </a:r>
            <a:r>
              <a:rPr lang="cs-CZ" sz="7200" smtClean="0"/>
              <a:t>:</a:t>
            </a:r>
          </a:p>
          <a:p>
            <a:pPr marL="0" indent="0">
              <a:buNone/>
            </a:pPr>
            <a:endParaRPr lang="cs-CZ"/>
          </a:p>
          <a:p>
            <a:pPr marL="432000" indent="0">
              <a:buNone/>
            </a:pPr>
            <a:r>
              <a:rPr lang="cs-CZ" sz="5600"/>
              <a:t>body {</a:t>
            </a:r>
          </a:p>
          <a:p>
            <a:pPr marL="432000" indent="0">
              <a:buNone/>
            </a:pPr>
            <a:r>
              <a:rPr lang="cs-CZ" sz="5600"/>
              <a:t>	background-</a:t>
            </a:r>
            <a:r>
              <a:rPr lang="cs-CZ" sz="5600" err="1"/>
              <a:t>color</a:t>
            </a:r>
            <a:r>
              <a:rPr lang="cs-CZ" sz="5600"/>
              <a:t>: #</a:t>
            </a:r>
            <a:r>
              <a:rPr lang="cs-CZ" sz="5600" err="1"/>
              <a:t>F2E77E</a:t>
            </a:r>
            <a:r>
              <a:rPr lang="cs-CZ" sz="5600"/>
              <a:t>;</a:t>
            </a:r>
          </a:p>
          <a:p>
            <a:pPr marL="432000" indent="0">
              <a:buNone/>
            </a:pPr>
            <a:r>
              <a:rPr lang="cs-CZ" sz="5600"/>
              <a:t>	font-</a:t>
            </a:r>
            <a:r>
              <a:rPr lang="cs-CZ" sz="5600" err="1"/>
              <a:t>family</a:t>
            </a:r>
            <a:r>
              <a:rPr lang="cs-CZ" sz="5600"/>
              <a:t>: </a:t>
            </a:r>
            <a:r>
              <a:rPr lang="cs-CZ" sz="5600" err="1"/>
              <a:t>Verdana</a:t>
            </a:r>
            <a:r>
              <a:rPr lang="cs-CZ" sz="5600"/>
              <a:t>, </a:t>
            </a:r>
            <a:r>
              <a:rPr lang="cs-CZ" sz="5600" err="1"/>
              <a:t>Geneva</a:t>
            </a:r>
            <a:r>
              <a:rPr lang="cs-CZ" sz="5600"/>
              <a:t>, </a:t>
            </a:r>
            <a:r>
              <a:rPr lang="cs-CZ" sz="5600" err="1"/>
              <a:t>Arial</a:t>
            </a:r>
            <a:r>
              <a:rPr lang="cs-CZ" sz="5600"/>
              <a:t>, </a:t>
            </a:r>
            <a:r>
              <a:rPr lang="cs-CZ" sz="5600" err="1"/>
              <a:t>Helvetica</a:t>
            </a:r>
            <a:r>
              <a:rPr lang="cs-CZ" sz="5600"/>
              <a:t>, </a:t>
            </a:r>
            <a:r>
              <a:rPr lang="cs-CZ" sz="5600" err="1"/>
              <a:t>sans</a:t>
            </a:r>
            <a:r>
              <a:rPr lang="cs-CZ" sz="5600"/>
              <a:t>-serif;</a:t>
            </a:r>
          </a:p>
          <a:p>
            <a:pPr marL="432000" indent="0">
              <a:buNone/>
            </a:pPr>
            <a:r>
              <a:rPr lang="cs-CZ" sz="5600"/>
              <a:t>}</a:t>
            </a:r>
            <a:r>
              <a:rPr lang="cs-CZ" sz="6400"/>
              <a:t/>
            </a:r>
            <a:br>
              <a:rPr lang="cs-CZ" sz="6400"/>
            </a:br>
            <a:endParaRPr lang="cs-CZ" sz="6400" smtClean="0"/>
          </a:p>
          <a:p>
            <a:pPr marL="0" indent="0">
              <a:buNone/>
            </a:pPr>
            <a:r>
              <a:rPr lang="cs-CZ" sz="7200"/>
              <a:t>Odkaz </a:t>
            </a:r>
            <a:r>
              <a:rPr lang="cs-CZ" sz="7200" smtClean="0"/>
              <a:t>(link) musí </a:t>
            </a:r>
            <a:r>
              <a:rPr lang="cs-CZ" sz="7200"/>
              <a:t>být takto vložen do všech stránek, které budeme následně vytvářet.</a:t>
            </a:r>
          </a:p>
          <a:p>
            <a:pPr marL="432000" indent="0">
              <a:buNone/>
            </a:pPr>
            <a:endParaRPr lang="cs-CZ" sz="6400"/>
          </a:p>
        </p:txBody>
      </p:sp>
    </p:spTree>
    <p:extLst>
      <p:ext uri="{BB962C8B-B14F-4D97-AF65-F5344CB8AC3E}">
        <p14:creationId xmlns:p14="http://schemas.microsoft.com/office/powerpoint/2010/main" val="2352778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úvod do </a:t>
            </a:r>
            <a:r>
              <a:rPr lang="cs-CZ" sz="280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CSS</a:t>
            </a:r>
            <a:endParaRPr lang="cs-CZ" sz="280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92983" y="3645024"/>
            <a:ext cx="7632848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</a:pPr>
            <a:r>
              <a:rPr lang="cs-CZ" smtClean="0">
                <a:solidFill>
                  <a:prstClr val="black"/>
                </a:solidFill>
              </a:rPr>
              <a:t>Možná ti při řešení </a:t>
            </a:r>
            <a:r>
              <a:rPr lang="cs-CZ" i="1" smtClean="0">
                <a:solidFill>
                  <a:prstClr val="black"/>
                </a:solidFill>
              </a:rPr>
              <a:t>Úkolu 1</a:t>
            </a:r>
            <a:r>
              <a:rPr lang="cs-CZ" smtClean="0">
                <a:solidFill>
                  <a:prstClr val="black"/>
                </a:solidFill>
              </a:rPr>
              <a:t> pomůže tato nápověda:</a:t>
            </a:r>
          </a:p>
          <a:p>
            <a:pPr marL="285750" indent="-285750"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cs-CZ" sz="1400" smtClean="0">
                <a:solidFill>
                  <a:prstClr val="black"/>
                </a:solidFill>
              </a:rPr>
              <a:t>zobrazit zdrojový kód</a:t>
            </a:r>
          </a:p>
          <a:p>
            <a:pPr marL="285750" indent="-285750"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cs-CZ" sz="1400" err="1" smtClean="0"/>
              <a:t>URL</a:t>
            </a:r>
            <a:r>
              <a:rPr lang="cs-CZ" sz="1400" smtClean="0"/>
              <a:t> </a:t>
            </a:r>
            <a:r>
              <a:rPr lang="cs-CZ" sz="1400"/>
              <a:t>definuje doménovou adresu serveru, umístění zdroje na serveru a protokol, kterým je možné zdroj </a:t>
            </a:r>
            <a:r>
              <a:rPr lang="cs-CZ" sz="1400" smtClean="0"/>
              <a:t>zpřístupnit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93330" y="1124744"/>
            <a:ext cx="605140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smtClean="0"/>
              <a:t>Úkol 1.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i="1" smtClean="0"/>
              <a:t>Prozkoumej </a:t>
            </a:r>
            <a:r>
              <a:rPr lang="cs-CZ" sz="1400" i="1" err="1" smtClean="0"/>
              <a:t>HTML</a:t>
            </a:r>
            <a:r>
              <a:rPr lang="cs-CZ" sz="1400" i="1" smtClean="0"/>
              <a:t> kód www stránky </a:t>
            </a:r>
            <a:r>
              <a:rPr lang="cs-CZ" sz="1400" i="1" smtClean="0">
                <a:hlinkClick r:id="rId2"/>
              </a:rPr>
              <a:t>http://</a:t>
            </a:r>
            <a:r>
              <a:rPr lang="cs-CZ" sz="1400" i="1" err="1" smtClean="0">
                <a:hlinkClick r:id="rId2"/>
              </a:rPr>
              <a:t>jafi3.php5.cz</a:t>
            </a:r>
            <a:r>
              <a:rPr lang="cs-CZ" sz="1400" i="1" smtClean="0">
                <a:hlinkClick r:id="rId2"/>
              </a:rPr>
              <a:t>/</a:t>
            </a:r>
            <a:r>
              <a:rPr lang="cs-CZ" sz="1400" i="1" err="1" smtClean="0">
                <a:hlinkClick r:id="rId2"/>
              </a:rPr>
              <a:t>priklad</a:t>
            </a:r>
            <a:r>
              <a:rPr lang="cs-CZ" sz="1400" i="1" smtClean="0">
                <a:hlinkClick r:id="rId2"/>
              </a:rPr>
              <a:t>/</a:t>
            </a:r>
            <a:r>
              <a:rPr lang="cs-CZ" sz="1400" i="1" err="1" smtClean="0">
                <a:hlinkClick r:id="rId2"/>
              </a:rPr>
              <a:t>prik31.htm</a:t>
            </a:r>
            <a:endParaRPr lang="cs-CZ" sz="1400" i="1" smtClean="0"/>
          </a:p>
          <a:p>
            <a:pPr marL="342900" indent="-342900">
              <a:buFont typeface="+mj-lt"/>
              <a:buAutoNum type="arabicPeriod"/>
            </a:pPr>
            <a:r>
              <a:rPr lang="cs-CZ" sz="1400" i="1" smtClean="0"/>
              <a:t>Zjisti název externího souboru definujícího styly použité v této www stránce.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i="1" smtClean="0"/>
              <a:t>Analyzuj soubor se styly.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i="1" smtClean="0"/>
              <a:t>Vytvoř www stránku dle výše uvedené www stránky.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i="1" err="1"/>
              <a:t>HTML</a:t>
            </a:r>
            <a:r>
              <a:rPr lang="cs-CZ" sz="1400" i="1"/>
              <a:t> kód a </a:t>
            </a:r>
            <a:r>
              <a:rPr lang="cs-CZ" sz="1400" i="1" err="1"/>
              <a:t>CSS</a:t>
            </a:r>
            <a:r>
              <a:rPr lang="cs-CZ" sz="1400" i="1"/>
              <a:t> kód ulož do svého </a:t>
            </a:r>
            <a:r>
              <a:rPr lang="cs-CZ" sz="1400" i="1" err="1"/>
              <a:t>website</a:t>
            </a:r>
            <a:r>
              <a:rPr lang="cs-CZ" sz="1400" i="1"/>
              <a:t> do složky </a:t>
            </a:r>
            <a:r>
              <a:rPr lang="cs-CZ" sz="1400" i="1" err="1" smtClean="0"/>
              <a:t>priklad</a:t>
            </a:r>
            <a:r>
              <a:rPr lang="cs-CZ" sz="1400" i="1" smtClean="0"/>
              <a:t> </a:t>
            </a:r>
            <a:endParaRPr lang="cs-CZ" sz="1400" i="1"/>
          </a:p>
          <a:p>
            <a:pPr marL="342900" indent="-342900">
              <a:buFont typeface="+mj-lt"/>
              <a:buAutoNum type="arabicPeriod"/>
            </a:pPr>
            <a:r>
              <a:rPr lang="cs-CZ" sz="1400" i="1" smtClean="0"/>
              <a:t>Soubor </a:t>
            </a:r>
            <a:r>
              <a:rPr lang="cs-CZ" sz="1400" i="1"/>
              <a:t>s </a:t>
            </a:r>
            <a:r>
              <a:rPr lang="cs-CZ" sz="1400" i="1" err="1"/>
              <a:t>HTML</a:t>
            </a:r>
            <a:r>
              <a:rPr lang="cs-CZ" sz="1400" i="1"/>
              <a:t> kódem  bude mít název </a:t>
            </a:r>
            <a:r>
              <a:rPr lang="cs-CZ" sz="1400" i="1" err="1" smtClean="0"/>
              <a:t>prik31.htm</a:t>
            </a:r>
            <a:endParaRPr lang="cs-CZ" sz="1400" i="1" smtClean="0"/>
          </a:p>
          <a:p>
            <a:pPr marL="342900" indent="-342900">
              <a:buFont typeface="+mj-lt"/>
              <a:buAutoNum type="arabicPeriod"/>
            </a:pPr>
            <a:r>
              <a:rPr lang="cs-CZ" sz="1400" i="1" smtClean="0"/>
              <a:t>Složku </a:t>
            </a:r>
            <a:r>
              <a:rPr lang="cs-CZ" sz="1400" i="1" err="1" smtClean="0"/>
              <a:t>priklad</a:t>
            </a:r>
            <a:r>
              <a:rPr lang="cs-CZ" sz="1400" i="1" smtClean="0"/>
              <a:t> přenes </a:t>
            </a:r>
            <a:r>
              <a:rPr lang="cs-CZ" sz="1400" i="1"/>
              <a:t>FTP protokolem na </a:t>
            </a:r>
            <a:r>
              <a:rPr lang="cs-CZ" sz="1400" i="1" err="1" smtClean="0"/>
              <a:t>tvuj</a:t>
            </a:r>
            <a:r>
              <a:rPr lang="cs-CZ" sz="1400" i="1" smtClean="0"/>
              <a:t> </a:t>
            </a:r>
            <a:r>
              <a:rPr lang="cs-CZ" sz="1400" i="1" err="1"/>
              <a:t>php5</a:t>
            </a:r>
            <a:r>
              <a:rPr lang="cs-CZ" sz="1400" i="1"/>
              <a:t> </a:t>
            </a:r>
            <a:r>
              <a:rPr lang="cs-CZ" sz="1400" i="1" err="1" smtClean="0"/>
              <a:t>webhosting</a:t>
            </a:r>
            <a:r>
              <a:rPr lang="cs-CZ" sz="1400" i="1" smtClean="0"/>
              <a:t>.</a:t>
            </a:r>
          </a:p>
          <a:p>
            <a:endParaRPr lang="cs-CZ" sz="1400" i="1" smtClean="0"/>
          </a:p>
        </p:txBody>
      </p:sp>
      <p:cxnSp>
        <p:nvCxnSpPr>
          <p:cNvPr id="4" name="Přímá spojnice 3"/>
          <p:cNvCxnSpPr/>
          <p:nvPr/>
        </p:nvCxnSpPr>
        <p:spPr>
          <a:xfrm>
            <a:off x="708982" y="3355831"/>
            <a:ext cx="7479070" cy="156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>
            <a:off x="708982" y="5229200"/>
            <a:ext cx="7391410" cy="6232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</a:pPr>
            <a:r>
              <a:rPr lang="cs-CZ"/>
              <a:t>Poznámka:</a:t>
            </a:r>
          </a:p>
          <a:p>
            <a:pPr>
              <a:spcAft>
                <a:spcPts val="300"/>
              </a:spcAft>
            </a:pPr>
            <a:r>
              <a:rPr lang="cs-CZ" sz="1400"/>
              <a:t>Tento DUM volně navazuje na </a:t>
            </a:r>
            <a:r>
              <a:rPr lang="cs-CZ" sz="1400" err="1"/>
              <a:t>DUMy</a:t>
            </a:r>
            <a:r>
              <a:rPr lang="cs-CZ" sz="1400"/>
              <a:t> autora </a:t>
            </a:r>
            <a:r>
              <a:rPr lang="cs-CZ" sz="1400" err="1"/>
              <a:t>VY_32_INOVACE_021.ICT.34</a:t>
            </a:r>
            <a:r>
              <a:rPr lang="cs-CZ" sz="1400"/>
              <a:t> - </a:t>
            </a:r>
            <a:r>
              <a:rPr lang="cs-CZ" sz="1400" err="1" smtClean="0"/>
              <a:t>030.ICT.34</a:t>
            </a:r>
            <a:endParaRPr lang="cs-CZ" sz="1400"/>
          </a:p>
        </p:txBody>
      </p:sp>
      <p:cxnSp>
        <p:nvCxnSpPr>
          <p:cNvPr id="10" name="Přímá spojnice 9"/>
          <p:cNvCxnSpPr/>
          <p:nvPr/>
        </p:nvCxnSpPr>
        <p:spPr>
          <a:xfrm>
            <a:off x="693330" y="5013176"/>
            <a:ext cx="7479070" cy="156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673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úvod do </a:t>
            </a:r>
            <a:r>
              <a:rPr lang="cs-CZ" sz="280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CSS</a:t>
            </a:r>
            <a:endParaRPr lang="cs-CZ" sz="280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VY_32_INOVACE_031.ICT.34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71134" y="1340768"/>
            <a:ext cx="763284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3200" smtClean="0">
                <a:solidFill>
                  <a:prstClr val="black"/>
                </a:solidFill>
              </a:rPr>
              <a:t>Doporučené odkazy:</a:t>
            </a:r>
          </a:p>
          <a:p>
            <a:pPr algn="ctr">
              <a:spcBef>
                <a:spcPts val="600"/>
              </a:spcBef>
            </a:pPr>
            <a:r>
              <a:rPr lang="cs-CZ" sz="3200" smtClean="0">
                <a:solidFill>
                  <a:prstClr val="black"/>
                </a:solidFill>
                <a:hlinkClick r:id="rId2"/>
              </a:rPr>
              <a:t>http://jafi3.php5.cz</a:t>
            </a:r>
            <a:r>
              <a:rPr lang="cs-CZ" sz="3200">
                <a:solidFill>
                  <a:prstClr val="black"/>
                </a:solidFill>
              </a:rPr>
              <a:t> </a:t>
            </a:r>
            <a:endParaRPr lang="cs-CZ" sz="320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pl-PL" sz="1100" smtClean="0"/>
              <a:t>http://jafi3.php5.cz je výukový web autora DUMu</a:t>
            </a:r>
          </a:p>
          <a:p>
            <a:pPr algn="ctr">
              <a:spcBef>
                <a:spcPts val="600"/>
              </a:spcBef>
            </a:pPr>
            <a:endParaRPr lang="pl-PL" sz="1100" smtClean="0"/>
          </a:p>
          <a:p>
            <a:pPr algn="ctr">
              <a:spcBef>
                <a:spcPts val="600"/>
              </a:spcBef>
            </a:pPr>
            <a:r>
              <a:rPr lang="cs-CZ" sz="2400" smtClean="0">
                <a:hlinkClick r:id="rId3"/>
              </a:rPr>
              <a:t>http://www.jakpsatweb.cz</a:t>
            </a:r>
            <a:endParaRPr lang="cs-CZ" sz="2400" smtClean="0"/>
          </a:p>
          <a:p>
            <a:pPr algn="ctr">
              <a:spcBef>
                <a:spcPts val="600"/>
              </a:spcBef>
            </a:pPr>
            <a:endParaRPr lang="cs-CZ" sz="100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smtClean="0">
                <a:solidFill>
                  <a:prstClr val="black"/>
                </a:solidFill>
              </a:rPr>
              <a:t>Doporučená literatura:</a:t>
            </a:r>
          </a:p>
          <a:p>
            <a:pPr algn="ctr">
              <a:spcBef>
                <a:spcPts val="600"/>
              </a:spcBef>
            </a:pPr>
            <a:r>
              <a:rPr lang="cs-CZ" sz="1600" smtClean="0">
                <a:solidFill>
                  <a:prstClr val="black"/>
                </a:solidFill>
                <a:hlinkClick r:id="rId4"/>
              </a:rPr>
              <a:t>P. Roubal, Informatika a výpočetní technika pro střední školy - Praktická učebnice</a:t>
            </a:r>
            <a:endParaRPr lang="cs-CZ" sz="160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endParaRPr lang="cs-CZ" sz="100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smtClean="0">
                <a:solidFill>
                  <a:prstClr val="black"/>
                </a:solidFill>
              </a:rPr>
              <a:t>Použité zdroje:</a:t>
            </a:r>
          </a:p>
          <a:p>
            <a:pPr algn="ctr">
              <a:spcBef>
                <a:spcPts val="600"/>
              </a:spcBef>
            </a:pPr>
            <a:r>
              <a:rPr lang="cs-CZ" sz="2800" smtClean="0">
                <a:solidFill>
                  <a:prstClr val="black"/>
                </a:solidFill>
              </a:rPr>
              <a:t>Veškerý obsah včetně obrázků je dílem </a:t>
            </a:r>
            <a:r>
              <a:rPr lang="cs-CZ" sz="2800">
                <a:solidFill>
                  <a:prstClr val="black"/>
                </a:solidFill>
              </a:rPr>
              <a:t>autora</a:t>
            </a:r>
            <a:r>
              <a:rPr lang="cs-CZ" sz="2800" smtClean="0">
                <a:solidFill>
                  <a:prstClr val="black"/>
                </a:solidFill>
              </a:rPr>
              <a:t>.</a:t>
            </a:r>
            <a:endParaRPr lang="cs-CZ" sz="28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0719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1493</TotalTime>
  <Words>507</Words>
  <Application>Microsoft Office PowerPoint</Application>
  <PresentationFormat>Předvádění na obrazovce (4:3)</PresentationFormat>
  <Paragraphs>96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Motiv systému Office</vt:lpstr>
      <vt:lpstr>Prezentace aplikace PowerPoint</vt:lpstr>
      <vt:lpstr>Prezentace aplikace PowerPoint</vt:lpstr>
      <vt:lpstr>Tvorba webových stránek – úvod do CSS</vt:lpstr>
      <vt:lpstr>Tvorba webových stránek – úvod do CSS</vt:lpstr>
      <vt:lpstr>Tvorba webových stránek – úvod do CSS</vt:lpstr>
      <vt:lpstr>Tvorba webových stránek – úvod do CSS</vt:lpstr>
      <vt:lpstr>Tvorba webových stránek – úvod do CSS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031.ICT.34</dc:title>
  <dc:creator>Fišer Jaroslav</dc:creator>
  <cp:keywords>CZ.1.07/1.5.00/34.0744</cp:keywords>
  <cp:lastModifiedBy>Fiser</cp:lastModifiedBy>
  <cp:revision>217</cp:revision>
  <dcterms:created xsi:type="dcterms:W3CDTF">2012-10-03T08:25:35Z</dcterms:created>
  <dcterms:modified xsi:type="dcterms:W3CDTF">2013-09-26T07:38:29Z</dcterms:modified>
</cp:coreProperties>
</file>