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handoutMasterIdLst>
    <p:handoutMasterId r:id="rId15"/>
  </p:handout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663300"/>
    <a:srgbClr val="777777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4587" autoAdjust="0"/>
    <p:restoredTop sz="86387" autoAdjust="0"/>
  </p:normalViewPr>
  <p:slideViewPr>
    <p:cSldViewPr>
      <p:cViewPr>
        <p:scale>
          <a:sx n="100" d="100"/>
          <a:sy n="100" d="100"/>
        </p:scale>
        <p:origin x="-1944" y="-4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gdddddddddddddddddddddd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23.7.2012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já to delaldgggggggggggggggggggggggggga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1D5240-C109-4EE5-B5BD-6ADBEE5BB4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270622"/>
      </p:ext>
    </p:extLst>
  </p:cSld>
  <p:clrMap bg1="lt1" tx1="dk1" bg2="lt2" tx2="dk2" accent1="accent1" accent2="accent2" accent3="accent3" accent4="accent4" accent5="accent5" accent6="accent6" hlink="hlink" folHlink="folHlink"/>
  <p:hf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gdddddddddddddddddddddd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23.7.2012</a:t>
            </a:r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já to delaldgggggggggggggggggggggggggga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23CBCD-C03D-4C51-9EB9-98F337E95F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38977"/>
      </p:ext>
    </p:extLst>
  </p:cSld>
  <p:clrMap bg1="lt1" tx1="dk1" bg2="lt2" tx2="dk2" accent1="accent1" accent2="accent2" accent3="accent3" accent4="accent4" accent5="accent5" accent6="accent6" hlink="hlink" folHlink="folHlink"/>
  <p:hf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já to delaldgggggggggggggggggggggggggga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r>
              <a:rPr lang="cs-CZ" smtClean="0"/>
              <a:t>23.7.2012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23CBCD-C03D-4C51-9EB9-98F337E95F9A}" type="slidenum">
              <a:rPr lang="cs-CZ" smtClean="0"/>
              <a:t>2</a:t>
            </a:fld>
            <a:endParaRPr lang="cs-CZ"/>
          </a:p>
        </p:txBody>
      </p:sp>
      <p:sp>
        <p:nvSpPr>
          <p:cNvPr id="7" name="Zástupný symbol pro záhlaví 6"/>
          <p:cNvSpPr>
            <a:spLocks noGrp="1"/>
          </p:cNvSpPr>
          <p:nvPr>
            <p:ph type="hdr" sz="quarter" idx="13"/>
          </p:nvPr>
        </p:nvSpPr>
        <p:spPr/>
        <p:txBody>
          <a:bodyPr/>
          <a:lstStyle/>
          <a:p>
            <a:r>
              <a:rPr lang="cs-CZ" smtClean="0"/>
              <a:t>gdddddddddddddddddddddd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4078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já to delaldgggggggggggggggggggggggggga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idx="12"/>
          </p:nvPr>
        </p:nvSpPr>
        <p:spPr/>
        <p:txBody>
          <a:bodyPr/>
          <a:lstStyle/>
          <a:p>
            <a:r>
              <a:rPr lang="cs-CZ" smtClean="0"/>
              <a:t>23.7.2012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C823CBCD-C03D-4C51-9EB9-98F337E95F9A}" type="slidenum">
              <a:rPr lang="cs-CZ" smtClean="0"/>
              <a:t>3</a:t>
            </a:fld>
            <a:endParaRPr lang="cs-CZ"/>
          </a:p>
        </p:txBody>
      </p:sp>
      <p:sp>
        <p:nvSpPr>
          <p:cNvPr id="8" name="Zástupný symbol pro záhlaví 7"/>
          <p:cNvSpPr>
            <a:spLocks noGrp="1"/>
          </p:cNvSpPr>
          <p:nvPr>
            <p:ph type="hdr" sz="quarter" idx="14"/>
          </p:nvPr>
        </p:nvSpPr>
        <p:spPr/>
        <p:txBody>
          <a:bodyPr/>
          <a:lstStyle/>
          <a:p>
            <a:r>
              <a:rPr lang="cs-CZ" smtClean="0"/>
              <a:t>gdddddddddddddddddddddd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175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E9711-9AA2-4F56-816F-229F5333462D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027CF-32FA-4539-9052-1252E71EE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7659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27F2C-5E02-4173-80E2-BD0EE6B57ABF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027CF-32FA-4539-9052-1252E71EE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523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2F6C9-AAB0-4F9C-B606-5E20F7C0FE40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027CF-32FA-4539-9052-1252E71EE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017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2D681-D97A-46F3-BC1C-27C685392F1A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027CF-32FA-4539-9052-1252E71EE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3589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B24A5-148A-48D1-981F-ABBECA197F15}" type="datetime1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027CF-32FA-4539-9052-1252E71EE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2849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2338C-54EA-4144-896C-B8FA6497C3E5}" type="datetime1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027CF-32FA-4539-9052-1252E71EE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251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9CDF0-2A75-4DC5-8997-17B74CE00382}" type="datetime1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027CF-32FA-4539-9052-1252E71EE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4707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1555E-2A5F-4A5B-93BF-B3001C8F95F2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027CF-32FA-4539-9052-1252E71EE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33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7FC44-C1F6-47E5-A314-8EC26F3CEECA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027CF-32FA-4539-9052-1252E71EE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827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87216-0314-45BE-9FA3-B04FD0118884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027CF-32FA-4539-9052-1252E71EE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498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7827B-2987-4F94-9576-86C4E2ED3DE0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027CF-32FA-4539-9052-1252E71EE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8496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14ADE-0E99-4A5A-8420-C60C7191A5DB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1027CF-32FA-4539-9052-1252E71EE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497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691680" y="6309320"/>
            <a:ext cx="6552728" cy="365125"/>
          </a:xfrm>
          <a:noFill/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20" name="Rectangle 13"/>
          <p:cNvSpPr>
            <a:spLocks noChangeArrowheads="1"/>
          </p:cNvSpPr>
          <p:nvPr/>
        </p:nvSpPr>
        <p:spPr bwMode="auto">
          <a:xfrm>
            <a:off x="1835695" y="1241982"/>
            <a:ext cx="5322291" cy="50783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Základní škola, Mateřská škola a Základní umělecká škola, Jablonec nad Jizerou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32</a:t>
            </a: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_INOVACE_01</a:t>
            </a:r>
            <a:r>
              <a:rPr lang="cs-CZ" sz="105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_</a:t>
            </a:r>
            <a:r>
              <a:rPr kumimoji="0" lang="cs-CZ" sz="1050" b="1" i="0" u="none" strike="noStrike" cap="none" normalizeH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Čtení samohlásek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Rectangle 15"/>
          <p:cNvSpPr>
            <a:spLocks noChangeArrowheads="1"/>
          </p:cNvSpPr>
          <p:nvPr/>
        </p:nvSpPr>
        <p:spPr bwMode="auto">
          <a:xfrm>
            <a:off x="1663700" y="3108325"/>
            <a:ext cx="9144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4915806"/>
              </p:ext>
            </p:extLst>
          </p:nvPr>
        </p:nvGraphicFramePr>
        <p:xfrm>
          <a:off x="2411757" y="1943141"/>
          <a:ext cx="4386576" cy="3917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14834"/>
                <a:gridCol w="3071742"/>
              </a:tblGrid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0" kern="5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DiS</a:t>
                      </a:r>
                      <a:r>
                        <a:rPr lang="cs-CZ" sz="900" b="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. Jana Halamová</a:t>
                      </a:r>
                      <a:endParaRPr lang="cs-CZ" sz="900" b="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:                                   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žáci se učí číst samohlásky a poznávají barvy. Pomocí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počítače  vyhledávají předem určená písmenka.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Alternativou je využití interaktivní tabule.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Očekávaný výstup: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žáci umí přečíst daná písmenka a  v prezentaci  se umí 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přesunout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na dané písmeno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A, E, I, O, U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294928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Druh učebního materiálu: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900" kern="0" baseline="0" dirty="0" smtClean="0">
                          <a:solidFill>
                            <a:schemeClr val="tx1"/>
                          </a:solidFill>
                          <a:effectLst/>
                        </a:rPr>
                        <a:t>pracovní list s využitím PC nebo interaktivní tabule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Druh aktivity: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aktivita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Cílová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žáci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Stupeň a typ vzdělávání: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základní vzdělávání,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1.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stupeň  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Typická věková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6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–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7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let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6" name="Obrázek 3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7864" y="143490"/>
            <a:ext cx="4757951" cy="1039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16403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564904"/>
            <a:ext cx="8301608" cy="11430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chemeClr val="tx1"/>
                </a:solidFill>
              </a:rPr>
              <a:t>Přečti písmenko a řekni jakou má barvu.</a:t>
            </a:r>
            <a:endParaRPr lang="cs-CZ" b="1" i="1" dirty="0">
              <a:solidFill>
                <a:schemeClr val="tx1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1691680" y="6165304"/>
            <a:ext cx="5873080" cy="360039"/>
          </a:xfrm>
        </p:spPr>
        <p:txBody>
          <a:bodyPr/>
          <a:lstStyle/>
          <a:p>
            <a:pPr algn="ctr"/>
            <a:r>
              <a:rPr lang="cs-CZ" i="1" dirty="0" smtClean="0"/>
              <a:t>Autorem materiálu a všech jeho částí, není-li uvedeno jinak, je Jana Halamová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628514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9792" y="1556792"/>
            <a:ext cx="3456384" cy="3024336"/>
          </a:xfrm>
        </p:spPr>
        <p:txBody>
          <a:bodyPr>
            <a:noAutofit/>
          </a:bodyPr>
          <a:lstStyle/>
          <a:p>
            <a:r>
              <a:rPr lang="cs-CZ" sz="34400" b="1" dirty="0">
                <a:solidFill>
                  <a:srgbClr val="FF0000"/>
                </a:solidFill>
                <a:latin typeface="Bell MT" pitchFamily="18" charset="0"/>
              </a:rPr>
              <a:t>A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835696" y="6165304"/>
            <a:ext cx="5657056" cy="360040"/>
          </a:xfrm>
        </p:spPr>
        <p:txBody>
          <a:bodyPr/>
          <a:lstStyle/>
          <a:p>
            <a:pPr algn="ctr"/>
            <a:r>
              <a:rPr lang="cs-CZ" i="1" dirty="0" smtClean="0"/>
              <a:t>Autorem materiálu a všech jeho částí, není-li uvedeno jinak, je Jana Halamová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4263208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1196752"/>
            <a:ext cx="3888432" cy="3600400"/>
          </a:xfrm>
        </p:spPr>
        <p:txBody>
          <a:bodyPr>
            <a:noAutofit/>
          </a:bodyPr>
          <a:lstStyle/>
          <a:p>
            <a:r>
              <a:rPr lang="cs-CZ" sz="34400" dirty="0" smtClean="0">
                <a:solidFill>
                  <a:srgbClr val="00B0F0"/>
                </a:solidFill>
                <a:latin typeface="Bell MT" pitchFamily="18" charset="0"/>
              </a:rPr>
              <a:t>O</a:t>
            </a:r>
            <a:endParaRPr lang="cs-CZ" sz="34400" dirty="0">
              <a:solidFill>
                <a:srgbClr val="00B0F0"/>
              </a:solidFill>
              <a:latin typeface="Bell MT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59632" y="6356350"/>
            <a:ext cx="6840760" cy="365125"/>
          </a:xfrm>
        </p:spPr>
        <p:txBody>
          <a:bodyPr/>
          <a:lstStyle/>
          <a:p>
            <a:r>
              <a:rPr lang="cs-CZ" i="1" dirty="0" smtClean="0"/>
              <a:t>Autorem materiálu a všech jeho částí, není-li uvedeno jinak, je Jana Halamová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647584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1628800"/>
            <a:ext cx="4320480" cy="2304256"/>
          </a:xfrm>
        </p:spPr>
        <p:txBody>
          <a:bodyPr>
            <a:noAutofit/>
          </a:bodyPr>
          <a:lstStyle/>
          <a:p>
            <a:r>
              <a:rPr lang="cs-CZ" sz="34400" dirty="0" smtClean="0">
                <a:solidFill>
                  <a:srgbClr val="FFFF00"/>
                </a:solidFill>
                <a:latin typeface="Bell MT" pitchFamily="18" charset="0"/>
              </a:rPr>
              <a:t>e</a:t>
            </a:r>
            <a:endParaRPr lang="cs-CZ" sz="34400" dirty="0">
              <a:solidFill>
                <a:srgbClr val="FFFF00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259632" y="6356350"/>
            <a:ext cx="7056784" cy="365125"/>
          </a:xfrm>
        </p:spPr>
        <p:txBody>
          <a:bodyPr/>
          <a:lstStyle/>
          <a:p>
            <a:r>
              <a:rPr lang="cs-CZ" i="1" dirty="0" smtClean="0"/>
              <a:t>Autorem materiálu a všech jeho částí, není-li uvedeno jinak, je Jana Halamová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31029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140968"/>
            <a:ext cx="8229600" cy="1143000"/>
          </a:xfrm>
        </p:spPr>
        <p:txBody>
          <a:bodyPr>
            <a:noAutofit/>
          </a:bodyPr>
          <a:lstStyle/>
          <a:p>
            <a:r>
              <a:rPr lang="cs-CZ" sz="34400" dirty="0" smtClean="0">
                <a:latin typeface="Bell MT" pitchFamily="18" charset="0"/>
              </a:rPr>
              <a:t>U</a:t>
            </a:r>
            <a:endParaRPr lang="cs-CZ" sz="34400" dirty="0"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95536" y="6356350"/>
            <a:ext cx="7920880" cy="365125"/>
          </a:xfrm>
        </p:spPr>
        <p:txBody>
          <a:bodyPr/>
          <a:lstStyle/>
          <a:p>
            <a:r>
              <a:rPr lang="cs-CZ" i="1" dirty="0" smtClean="0"/>
              <a:t>Autorem materiálu a všech jeho částí, není-li uvedeno jinak, je Jana Halamová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671563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2132856"/>
            <a:ext cx="5328592" cy="2808312"/>
          </a:xfrm>
        </p:spPr>
        <p:txBody>
          <a:bodyPr>
            <a:noAutofit/>
          </a:bodyPr>
          <a:lstStyle/>
          <a:p>
            <a:r>
              <a:rPr lang="cs-CZ" sz="34400" dirty="0" smtClean="0">
                <a:solidFill>
                  <a:srgbClr val="7030A0"/>
                </a:solidFill>
                <a:latin typeface="Bell MT" pitchFamily="18" charset="0"/>
              </a:rPr>
              <a:t>i</a:t>
            </a:r>
            <a:endParaRPr lang="cs-CZ" sz="34400" dirty="0">
              <a:solidFill>
                <a:srgbClr val="7030A0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63688" y="6356350"/>
            <a:ext cx="6408712" cy="365125"/>
          </a:xfrm>
        </p:spPr>
        <p:txBody>
          <a:bodyPr/>
          <a:lstStyle/>
          <a:p>
            <a:r>
              <a:rPr lang="cs-CZ" i="1" dirty="0" smtClean="0"/>
              <a:t>Autorem materiálu a všech jeho částí, není-li uvedeno jinak, je Jana Halamová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133096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04864"/>
            <a:ext cx="8229600" cy="1143000"/>
          </a:xfrm>
        </p:spPr>
        <p:txBody>
          <a:bodyPr>
            <a:noAutofit/>
          </a:bodyPr>
          <a:lstStyle/>
          <a:p>
            <a:r>
              <a:rPr lang="cs-CZ" sz="34400" dirty="0" smtClean="0">
                <a:solidFill>
                  <a:srgbClr val="FFC000"/>
                </a:solidFill>
                <a:latin typeface="Bell MT" pitchFamily="18" charset="0"/>
              </a:rPr>
              <a:t>a</a:t>
            </a:r>
            <a:endParaRPr lang="cs-CZ" sz="34400" dirty="0">
              <a:solidFill>
                <a:srgbClr val="FFC000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043608" y="6356350"/>
            <a:ext cx="6696744" cy="365125"/>
          </a:xfrm>
        </p:spPr>
        <p:txBody>
          <a:bodyPr/>
          <a:lstStyle/>
          <a:p>
            <a:r>
              <a:rPr lang="cs-CZ" i="1" dirty="0" smtClean="0"/>
              <a:t>Autorem materiálu a všech jeho částí, není-li uvedeno jinak, je Jana Halamová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79800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59832" y="1412776"/>
            <a:ext cx="2736304" cy="3375248"/>
          </a:xfrm>
        </p:spPr>
        <p:txBody>
          <a:bodyPr>
            <a:noAutofit/>
          </a:bodyPr>
          <a:lstStyle/>
          <a:p>
            <a:r>
              <a:rPr lang="cs-CZ" sz="34400" dirty="0" smtClean="0">
                <a:solidFill>
                  <a:srgbClr val="92D050"/>
                </a:solidFill>
                <a:latin typeface="Bell MT" pitchFamily="18" charset="0"/>
              </a:rPr>
              <a:t>E</a:t>
            </a:r>
            <a:endParaRPr lang="cs-CZ" sz="34400" dirty="0">
              <a:solidFill>
                <a:srgbClr val="92D050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755576" y="6356350"/>
            <a:ext cx="7200800" cy="365125"/>
          </a:xfrm>
        </p:spPr>
        <p:txBody>
          <a:bodyPr/>
          <a:lstStyle/>
          <a:p>
            <a:r>
              <a:rPr lang="cs-CZ" i="1" dirty="0" smtClean="0"/>
              <a:t>Autorem materiálu a všech jeho částí, není-li uvedeno jinak, je Jana Halamová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458402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492896"/>
            <a:ext cx="8229600" cy="1143000"/>
          </a:xfrm>
        </p:spPr>
        <p:txBody>
          <a:bodyPr>
            <a:noAutofit/>
          </a:bodyPr>
          <a:lstStyle/>
          <a:p>
            <a:r>
              <a:rPr lang="cs-CZ" sz="34400" dirty="0" smtClean="0">
                <a:solidFill>
                  <a:srgbClr val="FF66CC"/>
                </a:solidFill>
                <a:latin typeface="Bell MT" pitchFamily="18" charset="0"/>
              </a:rPr>
              <a:t>u</a:t>
            </a:r>
            <a:endParaRPr lang="cs-CZ" sz="34400" dirty="0">
              <a:solidFill>
                <a:srgbClr val="FF66CC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63688" y="6356350"/>
            <a:ext cx="5760640" cy="365125"/>
          </a:xfrm>
        </p:spPr>
        <p:txBody>
          <a:bodyPr/>
          <a:lstStyle/>
          <a:p>
            <a:r>
              <a:rPr lang="cs-CZ" i="1" dirty="0" smtClean="0"/>
              <a:t>Autorem materiálu a všech jeho částí, není-li uvedeno jinak, je Jana Halamová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768479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420888"/>
            <a:ext cx="8229600" cy="1143000"/>
          </a:xfrm>
        </p:spPr>
        <p:txBody>
          <a:bodyPr>
            <a:noAutofit/>
          </a:bodyPr>
          <a:lstStyle/>
          <a:p>
            <a:r>
              <a:rPr lang="cs-CZ" sz="34400" dirty="0" smtClean="0">
                <a:solidFill>
                  <a:srgbClr val="777777"/>
                </a:solidFill>
                <a:latin typeface="Bell MT" pitchFamily="18" charset="0"/>
              </a:rPr>
              <a:t>o</a:t>
            </a:r>
            <a:endParaRPr lang="cs-CZ" sz="34400" dirty="0">
              <a:solidFill>
                <a:srgbClr val="777777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39552" y="6356350"/>
            <a:ext cx="7560840" cy="365125"/>
          </a:xfrm>
        </p:spPr>
        <p:txBody>
          <a:bodyPr/>
          <a:lstStyle/>
          <a:p>
            <a:r>
              <a:rPr lang="cs-CZ" i="1" dirty="0" smtClean="0"/>
              <a:t>Autorem materiálu a všech jeho částí, není-li uvedeno jinak, je Jana Halamová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95378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92896"/>
            <a:ext cx="8229600" cy="1143000"/>
          </a:xfrm>
        </p:spPr>
        <p:txBody>
          <a:bodyPr>
            <a:noAutofit/>
          </a:bodyPr>
          <a:lstStyle/>
          <a:p>
            <a:r>
              <a:rPr lang="cs-CZ" sz="34400" dirty="0" smtClean="0">
                <a:solidFill>
                  <a:srgbClr val="663300"/>
                </a:solidFill>
                <a:latin typeface="Bell MT" pitchFamily="18" charset="0"/>
              </a:rPr>
              <a:t>I</a:t>
            </a:r>
            <a:endParaRPr lang="cs-CZ" sz="34400" dirty="0">
              <a:solidFill>
                <a:srgbClr val="663300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043608" y="6356350"/>
            <a:ext cx="6696744" cy="365125"/>
          </a:xfrm>
        </p:spPr>
        <p:txBody>
          <a:bodyPr/>
          <a:lstStyle/>
          <a:p>
            <a:r>
              <a:rPr lang="cs-CZ" i="1" dirty="0" smtClean="0"/>
              <a:t>Autorem materiálu a všech jeho částí, není-li uvedeno jinak, je Jana Halamová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778742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</TotalTime>
  <Words>303</Words>
  <Application>Microsoft Office PowerPoint</Application>
  <PresentationFormat>Předvádění na obrazovce (4:3)</PresentationFormat>
  <Paragraphs>77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Přečti písmenko a řekni jakou má barvu.</vt:lpstr>
      <vt:lpstr>A</vt:lpstr>
      <vt:lpstr>O</vt:lpstr>
      <vt:lpstr>e</vt:lpstr>
      <vt:lpstr>U</vt:lpstr>
      <vt:lpstr>i</vt:lpstr>
      <vt:lpstr>a</vt:lpstr>
      <vt:lpstr>E</vt:lpstr>
      <vt:lpstr>u</vt:lpstr>
      <vt:lpstr>o</vt:lpstr>
      <vt:lpstr>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Přečti písmenko a řekni jakou má barvu.</dc:title>
  <dc:creator>Admin</dc:creator>
  <cp:lastModifiedBy>Uživatel</cp:lastModifiedBy>
  <cp:revision>19</cp:revision>
  <dcterms:created xsi:type="dcterms:W3CDTF">2012-07-23T19:57:28Z</dcterms:created>
  <dcterms:modified xsi:type="dcterms:W3CDTF">2013-06-19T13:29:34Z</dcterms:modified>
</cp:coreProperties>
</file>