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5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eznam.cz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test.cz/" TargetMode="External"/><Relationship Id="rId2" Type="http://schemas.openxmlformats.org/officeDocument/2006/relationships/hyperlink" Target="http://www.lf1.cuni.cz/e-learnin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meteopress.cz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teopress.cz/" TargetMode="External"/><Relationship Id="rId2" Type="http://schemas.openxmlformats.org/officeDocument/2006/relationships/hyperlink" Target="http://www.seznam.cz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lunecnice.cz/" TargetMode="External"/><Relationship Id="rId4" Type="http://schemas.openxmlformats.org/officeDocument/2006/relationships/image" Target="../media/image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/>
        </p:nvGraphicFramePr>
        <p:xfrm>
          <a:off x="2393832" y="188640"/>
          <a:ext cx="4434005" cy="6675710"/>
        </p:xfrm>
        <a:graphic>
          <a:graphicData uri="http://schemas.openxmlformats.org/presentationml/2006/ole">
            <p:oleObj spid="_x0000_s1027" name="Dokument" r:id="rId3" imgW="5852052" imgH="8878110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836712"/>
            <a:ext cx="84969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Otázky a úkoly</a:t>
            </a:r>
            <a:endParaRPr lang="cs-CZ" dirty="0"/>
          </a:p>
          <a:p>
            <a:pPr algn="ctr"/>
            <a:r>
              <a:rPr lang="cs-CZ" b="1" dirty="0" smtClean="0"/>
              <a:t>VY_32_INOVACE_4_2_18_20</a:t>
            </a:r>
            <a:endParaRPr lang="cs-CZ" dirty="0"/>
          </a:p>
          <a:p>
            <a:pPr algn="ctr"/>
            <a:r>
              <a:rPr lang="cs-CZ" b="1" dirty="0" smtClean="0"/>
              <a:t>Praktické využití PC v domácnosti</a:t>
            </a:r>
            <a:endParaRPr lang="cs-CZ" dirty="0"/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marL="342900" lvl="0" indent="-342900">
              <a:buClr>
                <a:schemeClr val="accent1"/>
              </a:buClr>
              <a:buSzPct val="70000"/>
              <a:buFont typeface="+mj-lt"/>
              <a:buAutoNum type="arabicPeriod"/>
              <a:defRPr/>
            </a:pPr>
            <a:r>
              <a:rPr lang="cs-CZ" dirty="0" smtClean="0"/>
              <a:t>Najděte na internetu nějaký e-</a:t>
            </a:r>
            <a:r>
              <a:rPr lang="cs-CZ" dirty="0" err="1" smtClean="0"/>
              <a:t>learningový</a:t>
            </a:r>
            <a:r>
              <a:rPr lang="cs-CZ" dirty="0" smtClean="0"/>
              <a:t> kurz</a:t>
            </a:r>
          </a:p>
          <a:p>
            <a:pPr marL="342900" lvl="0" indent="-342900">
              <a:buClr>
                <a:schemeClr val="accent1"/>
              </a:buClr>
              <a:buSzPct val="70000"/>
              <a:buFont typeface="+mj-lt"/>
              <a:buAutoNum type="arabicPeriod"/>
              <a:defRPr/>
            </a:pPr>
            <a:r>
              <a:rPr lang="cs-CZ" dirty="0" smtClean="0"/>
              <a:t>Najděte na internetu test nějakého dohodnutého výrobku.</a:t>
            </a:r>
          </a:p>
          <a:p>
            <a:pPr marL="342900" lvl="0" indent="-342900">
              <a:buClr>
                <a:schemeClr val="accent1"/>
              </a:buClr>
              <a:buSzPct val="70000"/>
              <a:buFont typeface="+mj-lt"/>
              <a:buAutoNum type="arabicPeriod"/>
              <a:defRPr/>
            </a:pPr>
            <a:r>
              <a:rPr lang="cs-CZ" dirty="0" smtClean="0"/>
              <a:t>Máte e-</a:t>
            </a:r>
            <a:r>
              <a:rPr lang="cs-CZ" dirty="0" err="1" smtClean="0"/>
              <a:t>mailovou</a:t>
            </a:r>
            <a:r>
              <a:rPr lang="cs-CZ" dirty="0" smtClean="0"/>
              <a:t> schránku? Pokud ne, založte si ji – třeba na </a:t>
            </a:r>
            <a:r>
              <a:rPr lang="cs-CZ" dirty="0" smtClean="0">
                <a:hlinkClick r:id="rId2"/>
              </a:rPr>
              <a:t>www.seznam.</a:t>
            </a:r>
            <a:r>
              <a:rPr lang="cs-CZ" dirty="0" err="1" smtClean="0">
                <a:hlinkClick r:id="rId2"/>
              </a:rPr>
              <a:t>cz</a:t>
            </a:r>
            <a:endParaRPr lang="cs-CZ" dirty="0" smtClean="0"/>
          </a:p>
          <a:p>
            <a:pPr marL="342900" lvl="0" indent="-342900">
              <a:buClr>
                <a:schemeClr val="accent1"/>
              </a:buClr>
              <a:buSzPct val="70000"/>
              <a:buFont typeface="+mj-lt"/>
              <a:buAutoNum type="arabicPeriod"/>
              <a:defRPr/>
            </a:pPr>
            <a:r>
              <a:rPr lang="cs-CZ" dirty="0" smtClean="0"/>
              <a:t>Zjistěte předpověď počasí na týden.</a:t>
            </a:r>
          </a:p>
          <a:p>
            <a:r>
              <a:rPr lang="cs-CZ" i="1" dirty="0"/>
              <a:t> </a:t>
            </a:r>
            <a:endParaRPr lang="cs-CZ" dirty="0"/>
          </a:p>
          <a:p>
            <a:pPr algn="ctr"/>
            <a:r>
              <a:rPr lang="cs-CZ" i="1" dirty="0" smtClean="0"/>
              <a:t/>
            </a:r>
            <a:br>
              <a:rPr lang="cs-CZ" i="1" dirty="0" smtClean="0"/>
            </a:br>
            <a:r>
              <a:rPr lang="cs-CZ" i="1" dirty="0"/>
              <a:t> </a:t>
            </a:r>
            <a:endParaRPr lang="cs-CZ" dirty="0"/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Můžeme na internetu nakupovat elektroniku?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Můžeme si na internetu kontrolovat stav svého bankovního účtu a provádět různé bankovní operace?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Jak můžeme přes internet komunikovat?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Lze z internetu stahovat soubory?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 flipV="1">
            <a:off x="323528" y="836712"/>
            <a:ext cx="849694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Řešení</a:t>
            </a:r>
            <a:endParaRPr lang="cs-CZ" dirty="0"/>
          </a:p>
          <a:p>
            <a:pPr algn="ctr"/>
            <a:r>
              <a:rPr lang="cs-CZ" b="1" dirty="0" smtClean="0"/>
              <a:t>VY_32_INOVACE_4_2_18_20</a:t>
            </a:r>
            <a:endParaRPr lang="cs-CZ" dirty="0"/>
          </a:p>
          <a:p>
            <a:pPr algn="ctr"/>
            <a:r>
              <a:rPr lang="cs-CZ" b="1" dirty="0" smtClean="0"/>
              <a:t>Praktické využití PC v domácnosti</a:t>
            </a:r>
            <a:endParaRPr lang="cs-CZ" dirty="0"/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marL="342900" lvl="0" indent="-342900">
              <a:buClr>
                <a:schemeClr val="accent1"/>
              </a:buClr>
              <a:buSzPct val="70000"/>
              <a:buFont typeface="+mj-lt"/>
              <a:buAutoNum type="arabicPeriod"/>
              <a:defRPr/>
            </a:pPr>
            <a:r>
              <a:rPr lang="cs-CZ" dirty="0" smtClean="0"/>
              <a:t>Např. e-</a:t>
            </a:r>
            <a:r>
              <a:rPr lang="cs-CZ" dirty="0" err="1" smtClean="0"/>
              <a:t>laerningové</a:t>
            </a:r>
            <a:r>
              <a:rPr lang="cs-CZ" dirty="0" smtClean="0"/>
              <a:t> kurzy na vysokých školách, večerní university (</a:t>
            </a:r>
            <a:r>
              <a:rPr lang="cs-CZ" dirty="0" smtClean="0">
                <a:hlinkClick r:id="rId2"/>
              </a:rPr>
              <a:t>http://www.lf1.cuni.cz/e-</a:t>
            </a:r>
            <a:r>
              <a:rPr lang="cs-CZ" dirty="0" err="1" smtClean="0">
                <a:hlinkClick r:id="rId2"/>
              </a:rPr>
              <a:t>learning</a:t>
            </a:r>
            <a:r>
              <a:rPr lang="cs-CZ" dirty="0" smtClean="0"/>
              <a:t>)</a:t>
            </a:r>
          </a:p>
          <a:p>
            <a:pPr marL="342900" lvl="0" indent="-342900">
              <a:buClr>
                <a:schemeClr val="accent1"/>
              </a:buClr>
              <a:buSzPct val="70000"/>
              <a:buFont typeface="+mj-lt"/>
              <a:buAutoNum type="arabicPeriod"/>
              <a:defRPr/>
            </a:pPr>
            <a:r>
              <a:rPr lang="cs-CZ" dirty="0" smtClean="0">
                <a:hlinkClick r:id="rId3"/>
              </a:rPr>
              <a:t>www.</a:t>
            </a:r>
            <a:r>
              <a:rPr lang="cs-CZ" dirty="0" err="1" smtClean="0">
                <a:hlinkClick r:id="rId3"/>
              </a:rPr>
              <a:t>dtest.cz</a:t>
            </a:r>
            <a:r>
              <a:rPr lang="cs-CZ" dirty="0" smtClean="0"/>
              <a:t>, www.</a:t>
            </a:r>
            <a:r>
              <a:rPr lang="cs-CZ" dirty="0" err="1" smtClean="0"/>
              <a:t>idnes.cz</a:t>
            </a:r>
            <a:r>
              <a:rPr lang="cs-CZ" dirty="0" smtClean="0"/>
              <a:t>/mobil</a:t>
            </a:r>
          </a:p>
          <a:p>
            <a:pPr marL="342900" lvl="0" indent="-342900">
              <a:buClr>
                <a:schemeClr val="accent1"/>
              </a:buClr>
              <a:buSzPct val="70000"/>
              <a:buFont typeface="+mj-lt"/>
              <a:buAutoNum type="arabicPeriod"/>
              <a:defRPr/>
            </a:pPr>
            <a:r>
              <a:rPr lang="cs-CZ" dirty="0" smtClean="0"/>
              <a:t>Nezapomeňte na kontrolní otázku nebo kontaktní </a:t>
            </a:r>
            <a:r>
              <a:rPr lang="cs-CZ" dirty="0" err="1" smtClean="0"/>
              <a:t>mejl</a:t>
            </a:r>
            <a:r>
              <a:rPr lang="cs-CZ" dirty="0" smtClean="0"/>
              <a:t>.</a:t>
            </a:r>
          </a:p>
          <a:p>
            <a:pPr marL="342900" lvl="0" indent="-342900">
              <a:buClr>
                <a:schemeClr val="accent1"/>
              </a:buClr>
              <a:buSzPct val="70000"/>
              <a:buFont typeface="+mj-lt"/>
              <a:buAutoNum type="arabicPeriod"/>
              <a:defRPr/>
            </a:pPr>
            <a:r>
              <a:rPr lang="cs-CZ" dirty="0" smtClean="0">
                <a:hlinkClick r:id="rId4"/>
              </a:rPr>
              <a:t>www.</a:t>
            </a:r>
            <a:r>
              <a:rPr lang="cs-CZ" dirty="0" err="1" smtClean="0">
                <a:hlinkClick r:id="rId4"/>
              </a:rPr>
              <a:t>meteopress.cz</a:t>
            </a:r>
            <a:r>
              <a:rPr lang="cs-CZ" dirty="0" smtClean="0"/>
              <a:t>, počasí.</a:t>
            </a:r>
            <a:r>
              <a:rPr lang="cs-CZ" dirty="0" err="1" smtClean="0"/>
              <a:t>idnes.cz</a:t>
            </a:r>
            <a:endParaRPr lang="cs-CZ" dirty="0" smtClean="0"/>
          </a:p>
          <a:p>
            <a:r>
              <a:rPr lang="cs-CZ" i="1" dirty="0"/>
              <a:t> </a:t>
            </a:r>
            <a:endParaRPr lang="cs-CZ" dirty="0"/>
          </a:p>
          <a:p>
            <a:pPr algn="ctr"/>
            <a:r>
              <a:rPr lang="cs-CZ" i="1" dirty="0" smtClean="0"/>
              <a:t/>
            </a:r>
            <a:br>
              <a:rPr lang="cs-CZ" i="1" dirty="0" smtClean="0"/>
            </a:br>
            <a:r>
              <a:rPr lang="cs-CZ" i="1" dirty="0"/>
              <a:t> </a:t>
            </a:r>
            <a:endParaRPr lang="cs-CZ" dirty="0"/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Ano, nejlépe je využít nějaký internetový porovnávač cen, který umožní i zjistit hodnocení </a:t>
            </a:r>
            <a:r>
              <a:rPr lang="cs-CZ" dirty="0" err="1" smtClean="0"/>
              <a:t>eshopu</a:t>
            </a:r>
            <a:r>
              <a:rPr lang="cs-CZ" dirty="0" smtClean="0"/>
              <a:t> v diskuzích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Ano, kromě kontroly lze platit </a:t>
            </a:r>
            <a:r>
              <a:rPr lang="cs-CZ" dirty="0" err="1" smtClean="0"/>
              <a:t>proformafakturou</a:t>
            </a:r>
            <a:r>
              <a:rPr lang="cs-CZ" dirty="0" smtClean="0"/>
              <a:t>, </a:t>
            </a:r>
            <a:r>
              <a:rPr lang="cs-CZ" dirty="0" err="1" smtClean="0"/>
              <a:t>platebni</a:t>
            </a:r>
            <a:r>
              <a:rPr lang="cs-CZ" dirty="0" smtClean="0"/>
              <a:t> kartou nebo online platbou.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E-mail, chat, sociální sítě, </a:t>
            </a:r>
            <a:r>
              <a:rPr lang="cs-CZ" dirty="0" err="1" smtClean="0"/>
              <a:t>skype</a:t>
            </a:r>
            <a:endParaRPr lang="cs-CZ" dirty="0" smtClean="0"/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Ano, můžeme využít online serveru (</a:t>
            </a:r>
            <a:r>
              <a:rPr lang="cs-CZ" dirty="0" err="1" smtClean="0"/>
              <a:t>ftp</a:t>
            </a:r>
            <a:r>
              <a:rPr lang="cs-CZ" dirty="0" smtClean="0"/>
              <a:t>), nebo </a:t>
            </a:r>
            <a:r>
              <a:rPr lang="cs-CZ" dirty="0" err="1" smtClean="0"/>
              <a:t>uschoven</a:t>
            </a:r>
            <a:r>
              <a:rPr lang="cs-CZ" dirty="0" smtClean="0"/>
              <a:t>, online </a:t>
            </a:r>
            <a:r>
              <a:rPr lang="cs-CZ" dirty="0" err="1" smtClean="0"/>
              <a:t>databazi</a:t>
            </a:r>
            <a:r>
              <a:rPr lang="cs-CZ" dirty="0" smtClean="0"/>
              <a:t> apod.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836712"/>
            <a:ext cx="84969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Nápověda</a:t>
            </a:r>
            <a:endParaRPr lang="cs-CZ" dirty="0"/>
          </a:p>
          <a:p>
            <a:pPr algn="ctr"/>
            <a:r>
              <a:rPr lang="cs-CZ" b="1" dirty="0" smtClean="0"/>
              <a:t>VY_32_INOVACE_4_2_18_20</a:t>
            </a:r>
            <a:endParaRPr lang="cs-CZ" dirty="0"/>
          </a:p>
          <a:p>
            <a:pPr algn="ctr"/>
            <a:r>
              <a:rPr lang="cs-CZ" b="1" dirty="0" smtClean="0"/>
              <a:t>Praktické využití PC v domácnosti</a:t>
            </a:r>
            <a:endParaRPr lang="cs-CZ" dirty="0"/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marL="342900" lvl="0" indent="-342900">
              <a:buClr>
                <a:schemeClr val="accent1"/>
              </a:buClr>
              <a:buSzPct val="70000"/>
              <a:buFont typeface="+mj-lt"/>
              <a:buAutoNum type="arabicPeriod"/>
              <a:defRPr/>
            </a:pPr>
            <a:r>
              <a:rPr lang="cs-CZ" strike="sngStrike" dirty="0" smtClean="0"/>
              <a:t>Najděte na internetu nějaký e-</a:t>
            </a:r>
            <a:r>
              <a:rPr lang="cs-CZ" strike="sngStrike" dirty="0" err="1" smtClean="0"/>
              <a:t>learningový</a:t>
            </a:r>
            <a:r>
              <a:rPr lang="cs-CZ" strike="sngStrike" dirty="0" smtClean="0"/>
              <a:t> kurz</a:t>
            </a:r>
          </a:p>
          <a:p>
            <a:pPr marL="342900" lvl="0" indent="-342900">
              <a:buClr>
                <a:schemeClr val="accent1"/>
              </a:buClr>
              <a:buSzPct val="70000"/>
              <a:buFont typeface="+mj-lt"/>
              <a:buAutoNum type="arabicPeriod"/>
              <a:defRPr/>
            </a:pPr>
            <a:r>
              <a:rPr lang="cs-CZ" strike="sngStrike" dirty="0" smtClean="0"/>
              <a:t>Najděte na internetu test nějakého dohodnutého výrobku.</a:t>
            </a:r>
          </a:p>
          <a:p>
            <a:pPr marL="342900" lvl="0" indent="-342900">
              <a:buClr>
                <a:schemeClr val="accent1"/>
              </a:buClr>
              <a:buSzPct val="70000"/>
              <a:buFont typeface="+mj-lt"/>
              <a:buAutoNum type="arabicPeriod"/>
              <a:defRPr/>
            </a:pPr>
            <a:r>
              <a:rPr lang="cs-CZ" dirty="0" smtClean="0"/>
              <a:t>Máte e-</a:t>
            </a:r>
            <a:r>
              <a:rPr lang="cs-CZ" dirty="0" err="1" smtClean="0"/>
              <a:t>mailovou</a:t>
            </a:r>
            <a:r>
              <a:rPr lang="cs-CZ" dirty="0" smtClean="0"/>
              <a:t> schránku? Pokud ne, založte si ji – třeba na </a:t>
            </a:r>
            <a:r>
              <a:rPr lang="cs-CZ" dirty="0" smtClean="0">
                <a:hlinkClick r:id="rId2"/>
              </a:rPr>
              <a:t>www.seznam.</a:t>
            </a:r>
            <a:r>
              <a:rPr lang="cs-CZ" dirty="0" err="1" smtClean="0">
                <a:hlinkClick r:id="rId2"/>
              </a:rPr>
              <a:t>cz</a:t>
            </a:r>
            <a:endParaRPr lang="cs-CZ" dirty="0" smtClean="0"/>
          </a:p>
          <a:p>
            <a:pPr marL="342900" lvl="0" indent="-342900">
              <a:buClr>
                <a:schemeClr val="accent1"/>
              </a:buClr>
              <a:buSzPct val="70000"/>
              <a:buFont typeface="+mj-lt"/>
              <a:buAutoNum type="arabicPeriod"/>
              <a:defRPr/>
            </a:pPr>
            <a:r>
              <a:rPr lang="cs-CZ" dirty="0" smtClean="0"/>
              <a:t>Zjistěte předpověď počasí na týden.</a:t>
            </a:r>
          </a:p>
          <a:p>
            <a:r>
              <a:rPr lang="cs-CZ" i="1" dirty="0"/>
              <a:t> </a:t>
            </a:r>
            <a:endParaRPr lang="cs-CZ" dirty="0"/>
          </a:p>
          <a:p>
            <a:pPr algn="ctr"/>
            <a:r>
              <a:rPr lang="cs-CZ" i="1" dirty="0" smtClean="0"/>
              <a:t/>
            </a:r>
            <a:br>
              <a:rPr lang="cs-CZ" i="1" dirty="0" smtClean="0"/>
            </a:br>
            <a:r>
              <a:rPr lang="cs-CZ" i="1" dirty="0"/>
              <a:t> </a:t>
            </a:r>
            <a:endParaRPr lang="cs-CZ" dirty="0"/>
          </a:p>
          <a:p>
            <a:pPr marL="342900" indent="-342900">
              <a:buFont typeface="+mj-lt"/>
              <a:buAutoNum type="arabicPeriod"/>
            </a:pPr>
            <a:r>
              <a:rPr lang="cs-CZ" strike="sngStrike" dirty="0" smtClean="0"/>
              <a:t>Můžeme na internetu nakupovat elektroniku?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Můžeme si na internetu kontrolovat stav svého bankovního účtu a provádět různé bankovní operace?</a:t>
            </a:r>
          </a:p>
          <a:p>
            <a:pPr marL="342900" indent="-342900">
              <a:buFont typeface="+mj-lt"/>
              <a:buAutoNum type="arabicPeriod"/>
            </a:pPr>
            <a:r>
              <a:rPr lang="cs-CZ" strike="sngStrike" dirty="0" smtClean="0"/>
              <a:t>Jak můžeme přes internet komunikovat?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Lze z internetu stahovat soubory?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48064" y="3573016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3"/>
              </a:rPr>
              <a:t>Počasí…</a:t>
            </a:r>
            <a:endParaRPr lang="cs-CZ" sz="3600" dirty="0"/>
          </a:p>
        </p:txBody>
      </p:sp>
      <p:pic>
        <p:nvPicPr>
          <p:cNvPr id="6" name="Picture 4" descr="C:\Users\rutkovskyv\AppData\Local\Microsoft\Windows\Temporary Internet Files\Content.IE5\F9UA4I2J\MC90044153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5160655"/>
            <a:ext cx="2932662" cy="1697345"/>
          </a:xfrm>
          <a:prstGeom prst="rect">
            <a:avLst/>
          </a:prstGeom>
          <a:noFill/>
        </p:spPr>
      </p:pic>
      <p:cxnSp>
        <p:nvCxnSpPr>
          <p:cNvPr id="8" name="Přímá spojovací šipka 7"/>
          <p:cNvCxnSpPr/>
          <p:nvPr/>
        </p:nvCxnSpPr>
        <p:spPr>
          <a:xfrm>
            <a:off x="4427984" y="3501008"/>
            <a:ext cx="648072" cy="36004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4355976" y="4941168"/>
            <a:ext cx="1368152" cy="93610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1331640" y="5733256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5"/>
              </a:rPr>
              <a:t>Stahování…</a:t>
            </a:r>
            <a:endParaRPr lang="cs-CZ" sz="36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48</TotalTime>
  <Words>27</Words>
  <Application>Microsoft Office PowerPoint</Application>
  <PresentationFormat>Předvádění na obrazovce (4:3)</PresentationFormat>
  <Paragraphs>50</Paragraphs>
  <Slides>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Lití písma</vt:lpstr>
      <vt:lpstr>Dokument</vt:lpstr>
      <vt:lpstr>Snímek 1</vt:lpstr>
      <vt:lpstr>Snímek 2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rutkovskyv</dc:creator>
  <cp:lastModifiedBy>vitek</cp:lastModifiedBy>
  <cp:revision>9</cp:revision>
  <dcterms:created xsi:type="dcterms:W3CDTF">2013-04-09T11:43:28Z</dcterms:created>
  <dcterms:modified xsi:type="dcterms:W3CDTF">2013-09-10T08:09:18Z</dcterms:modified>
</cp:coreProperties>
</file>