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590" autoAdjust="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B7F82-6711-4193-A949-D0AE540D4548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1B0F6C-02E8-42B6-B565-A247BA2069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620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B63D-BAE5-40FE-847A-BFDD7C0A0219}" type="datetime1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450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E766-12DE-4BF2-B347-1B19DA48F9B4}" type="datetime1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835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5698-56F2-4235-AA32-18B453528BC4}" type="datetime1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789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0BD2-B4E9-4B82-9823-0B5F0BAB0F3C}" type="datetime1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5313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3C285-86B9-4F13-B834-4449F0DD7F7E}" type="datetime1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871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C34C1-42C7-457A-B360-CE28DABA5278}" type="datetime1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650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2DC7-49A9-4350-9D91-133EF693B4C6}" type="datetime1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67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23D52-A9A4-4EEC-AF19-25419F0FEABD}" type="datetime1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5705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0AD3D-8E02-4ECA-9D18-051A415E3ECB}" type="datetime1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411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FAE7-FC2B-495F-B23E-AC33B5347AC7}" type="datetime1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491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803-1B00-4C97-8CB2-8786BBB6F0F8}" type="datetime1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48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37CEA-7233-4146-800E-73200D5F1274}" type="datetime1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Jana Halamová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4C59-4FEF-4EA8-8954-2B74B701FA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29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691680" y="6309320"/>
            <a:ext cx="6552728" cy="365125"/>
          </a:xfrm>
          <a:noFill/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1835695" y="1241982"/>
            <a:ext cx="532229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Základní škola, Mateřská škola a Základní umělecká škola, Jablonec nad Jizerou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5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VY_</a:t>
            </a:r>
            <a:r>
              <a:rPr lang="cs-CZ" sz="105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32</a:t>
            </a:r>
            <a:r>
              <a:rPr kumimoji="0" lang="cs-CZ" sz="105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_INOVACE_03_V</a:t>
            </a:r>
            <a:r>
              <a:rPr kumimoji="0" lang="cs-CZ" sz="1050" b="1" i="0" u="none" strike="noStrike" cap="none" normalizeH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yvození hlásek </a:t>
            </a:r>
            <a:r>
              <a:rPr kumimoji="0" lang="cs-CZ" sz="1050" b="1" i="0" u="none" strike="noStrike" cap="none" normalizeH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M,m</a:t>
            </a:r>
            <a:r>
              <a:rPr kumimoji="0" lang="cs-CZ" sz="1050" b="1" i="0" u="none" strike="noStrike" cap="none" normalizeH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cs-CZ" sz="1050" b="1" i="0" u="none" strike="noStrike" cap="none" normalizeH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L,l</a:t>
            </a:r>
            <a:r>
              <a:rPr kumimoji="0" lang="cs-CZ" sz="1050" b="1" i="0" u="none" strike="noStrike" cap="none" normalizeH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cs-CZ" sz="1050" b="1" i="0" u="none" strike="noStrike" cap="none" normalizeH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S,s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1663700" y="3108325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3" name="Tabulk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003470"/>
              </p:ext>
            </p:extLst>
          </p:nvPr>
        </p:nvGraphicFramePr>
        <p:xfrm>
          <a:off x="2411757" y="1943141"/>
          <a:ext cx="4386576" cy="3785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4834"/>
                <a:gridCol w="3071742"/>
              </a:tblGrid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Autor: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b="0" kern="5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DiS</a:t>
                      </a:r>
                      <a:r>
                        <a:rPr lang="cs-CZ" sz="900" b="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. Jana Halamová</a:t>
                      </a:r>
                      <a:endParaRPr lang="cs-CZ" sz="900" b="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447204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Anotace</a:t>
                      </a: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:                                   </a:t>
                      </a:r>
                    </a:p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kern="50" baseline="0" dirty="0" smtClean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žáci se učí číst hlásky </a:t>
                      </a:r>
                      <a:r>
                        <a:rPr lang="cs-CZ" sz="900" kern="5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M,m</a:t>
                      </a: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900" kern="5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L,l</a:t>
                      </a: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, S </a:t>
                      </a:r>
                      <a:r>
                        <a:rPr lang="cs-CZ" sz="900" kern="5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pomocí interaktivní tabule a </a:t>
                      </a:r>
                    </a:p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následně je spojují do slabik, které  opisují fixem na interaktivní tabuli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447204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Očekávaný výstup: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žáci umí přečíst a napsat daná písmenka a pracovat s interaktivní tabulí s využitím fixu.</a:t>
                      </a:r>
                    </a:p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Utvoří slabiku.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Klíčová slova: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M,m</a:t>
                      </a: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900" kern="5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L,l</a:t>
                      </a: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900" kern="5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S,s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294928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Druh učebního materiálu: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r>
                        <a:rPr lang="cs-CZ" sz="900" kern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interaktivní tabule, fix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Druh aktivity: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aktivita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Cílová skupina: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žáci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Stupeň a typ vzdělávání: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základní vzdělávání, </a:t>
                      </a: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 </a:t>
                      </a: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stupeň  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  <a:tr h="142652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Typická věková skupina:</a:t>
                      </a:r>
                      <a:endParaRPr lang="cs-CZ" sz="900" kern="50" baseline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 </a:t>
                      </a: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– </a:t>
                      </a:r>
                      <a:r>
                        <a:rPr lang="cs-CZ" sz="900" kern="5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 </a:t>
                      </a:r>
                      <a:r>
                        <a:rPr lang="cs-CZ" sz="900" kern="50" baseline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let</a:t>
                      </a:r>
                      <a:endParaRPr lang="cs-CZ" sz="900" kern="50" baseline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49195" marR="49195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Obrázek 3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022" y="271044"/>
            <a:ext cx="4443636" cy="97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2440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Poznej písmenka.</a:t>
            </a:r>
            <a:br>
              <a:rPr lang="cs-CZ" dirty="0" smtClean="0"/>
            </a:br>
            <a:r>
              <a:rPr lang="cs-CZ" dirty="0" smtClean="0"/>
              <a:t>Utvoř slabiky.</a:t>
            </a:r>
            <a:endParaRPr lang="cs-CZ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1835696" y="6309320"/>
            <a:ext cx="584028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531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>
            <a:noAutofit/>
          </a:bodyPr>
          <a:lstStyle/>
          <a:p>
            <a:r>
              <a:rPr lang="cs-CZ" sz="19900" dirty="0" smtClean="0">
                <a:latin typeface="Bell MT" pitchFamily="18" charset="0"/>
              </a:rPr>
              <a:t>M</a:t>
            </a:r>
            <a:r>
              <a:rPr lang="cs-CZ" sz="34400" dirty="0" smtClean="0">
                <a:latin typeface="Bell MT" pitchFamily="18" charset="0"/>
              </a:rPr>
              <a:t> </a:t>
            </a:r>
            <a:r>
              <a:rPr lang="cs-CZ" sz="16600" dirty="0" err="1" smtClean="0">
                <a:latin typeface="Bell MT" pitchFamily="18" charset="0"/>
              </a:rPr>
              <a:t>m</a:t>
            </a:r>
            <a:endParaRPr lang="cs-CZ" sz="16600" dirty="0">
              <a:latin typeface="Bell MT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763688" y="6356350"/>
            <a:ext cx="540060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032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284984"/>
            <a:ext cx="8229600" cy="1143000"/>
          </a:xfrm>
        </p:spPr>
        <p:txBody>
          <a:bodyPr>
            <a:noAutofit/>
          </a:bodyPr>
          <a:lstStyle/>
          <a:p>
            <a:r>
              <a:rPr lang="cs-CZ" sz="19900" dirty="0" smtClean="0">
                <a:latin typeface="Bell MT" pitchFamily="18" charset="0"/>
              </a:rPr>
              <a:t>L   </a:t>
            </a:r>
            <a:r>
              <a:rPr lang="cs-CZ" sz="19900" dirty="0" err="1" smtClean="0">
                <a:latin typeface="Bell MT" pitchFamily="18" charset="0"/>
              </a:rPr>
              <a:t>l</a:t>
            </a:r>
            <a:endParaRPr lang="cs-CZ" sz="19900" dirty="0">
              <a:latin typeface="Bell MT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763688" y="6356350"/>
            <a:ext cx="619268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71720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29600" cy="1143000"/>
          </a:xfrm>
        </p:spPr>
        <p:txBody>
          <a:bodyPr>
            <a:noAutofit/>
          </a:bodyPr>
          <a:lstStyle/>
          <a:p>
            <a:r>
              <a:rPr lang="cs-CZ" sz="19900" dirty="0" smtClean="0">
                <a:latin typeface="Bell MT" pitchFamily="18" charset="0"/>
              </a:rPr>
              <a:t>S   </a:t>
            </a:r>
            <a:r>
              <a:rPr lang="cs-CZ" sz="19900" dirty="0" err="1" smtClean="0">
                <a:latin typeface="Bell MT" pitchFamily="18" charset="0"/>
              </a:rPr>
              <a:t>s</a:t>
            </a:r>
            <a:endParaRPr lang="cs-CZ" sz="19900" dirty="0">
              <a:latin typeface="Bell MT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691680" y="6356350"/>
            <a:ext cx="633670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8730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132856"/>
            <a:ext cx="8229600" cy="2880320"/>
          </a:xfrm>
        </p:spPr>
        <p:txBody>
          <a:bodyPr>
            <a:noAutofit/>
          </a:bodyPr>
          <a:lstStyle/>
          <a:p>
            <a:r>
              <a:rPr lang="cs-CZ" sz="10000" b="1" dirty="0" smtClean="0">
                <a:solidFill>
                  <a:srgbClr val="FF0000"/>
                </a:solidFill>
                <a:latin typeface="Bell MT" pitchFamily="18" charset="0"/>
              </a:rPr>
              <a:t>M  +  A</a:t>
            </a:r>
            <a:br>
              <a:rPr lang="cs-CZ" sz="10000" b="1" dirty="0" smtClean="0">
                <a:solidFill>
                  <a:srgbClr val="FF0000"/>
                </a:solidFill>
                <a:latin typeface="Bell MT" pitchFamily="18" charset="0"/>
              </a:rPr>
            </a:br>
            <a:r>
              <a:rPr lang="cs-CZ" sz="10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ll MT" pitchFamily="18" charset="0"/>
              </a:rPr>
              <a:t>m  +  a</a:t>
            </a:r>
            <a:endParaRPr lang="cs-CZ" sz="10000" b="1" dirty="0">
              <a:solidFill>
                <a:schemeClr val="tx2">
                  <a:lumMod val="60000"/>
                  <a:lumOff val="40000"/>
                </a:schemeClr>
              </a:solidFill>
              <a:latin typeface="Bell MT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403648" y="6309320"/>
            <a:ext cx="612068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67011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420888"/>
            <a:ext cx="8229600" cy="1143000"/>
          </a:xfrm>
        </p:spPr>
        <p:txBody>
          <a:bodyPr>
            <a:noAutofit/>
          </a:bodyPr>
          <a:lstStyle/>
          <a:p>
            <a:r>
              <a:rPr lang="cs-CZ" sz="10000" b="1" dirty="0" smtClean="0">
                <a:solidFill>
                  <a:srgbClr val="FF0000"/>
                </a:solidFill>
                <a:latin typeface="Bell MT" pitchFamily="18" charset="0"/>
              </a:rPr>
              <a:t>L  + O</a:t>
            </a:r>
            <a:br>
              <a:rPr lang="cs-CZ" sz="10000" b="1" dirty="0" smtClean="0">
                <a:solidFill>
                  <a:srgbClr val="FF0000"/>
                </a:solidFill>
                <a:latin typeface="Bell MT" pitchFamily="18" charset="0"/>
              </a:rPr>
            </a:br>
            <a:r>
              <a:rPr lang="cs-CZ" sz="10000" b="1" dirty="0" smtClean="0">
                <a:solidFill>
                  <a:srgbClr val="0070C0"/>
                </a:solidFill>
                <a:latin typeface="Bell MT" pitchFamily="18" charset="0"/>
              </a:rPr>
              <a:t>l  +  o </a:t>
            </a:r>
            <a:endParaRPr lang="cs-CZ" sz="10000" b="1" dirty="0">
              <a:solidFill>
                <a:srgbClr val="0070C0"/>
              </a:solidFill>
              <a:latin typeface="Bell MT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763688" y="6309320"/>
            <a:ext cx="554461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45455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229600" cy="1143000"/>
          </a:xfrm>
        </p:spPr>
        <p:txBody>
          <a:bodyPr>
            <a:noAutofit/>
          </a:bodyPr>
          <a:lstStyle/>
          <a:p>
            <a:r>
              <a:rPr lang="cs-CZ" sz="10000" b="1" dirty="0" smtClean="0">
                <a:solidFill>
                  <a:srgbClr val="FF0000"/>
                </a:solidFill>
                <a:latin typeface="Bell MT" pitchFamily="18" charset="0"/>
              </a:rPr>
              <a:t>S  +  U</a:t>
            </a:r>
            <a:br>
              <a:rPr lang="cs-CZ" sz="10000" b="1" dirty="0" smtClean="0">
                <a:solidFill>
                  <a:srgbClr val="FF0000"/>
                </a:solidFill>
                <a:latin typeface="Bell MT" pitchFamily="18" charset="0"/>
              </a:rPr>
            </a:br>
            <a:r>
              <a:rPr lang="cs-CZ" sz="10000" b="1" dirty="0" smtClean="0">
                <a:solidFill>
                  <a:srgbClr val="0070C0"/>
                </a:solidFill>
                <a:latin typeface="Bell MT" pitchFamily="18" charset="0"/>
              </a:rPr>
              <a:t>s  +  u</a:t>
            </a:r>
            <a:endParaRPr lang="cs-CZ" sz="10000" b="1" dirty="0">
              <a:solidFill>
                <a:srgbClr val="0070C0"/>
              </a:solidFill>
              <a:latin typeface="Bell MT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403648" y="6356350"/>
            <a:ext cx="648072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70296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13285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Vymýšlej další slova na slabiky…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835696" y="6356350"/>
            <a:ext cx="504056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912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907704" y="6356350"/>
            <a:ext cx="525658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1277" y="800547"/>
            <a:ext cx="8542723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rgbClr val="FF0000"/>
                </a:solidFill>
                <a:latin typeface="Bell MT" pitchFamily="18" charset="0"/>
              </a:rPr>
              <a:t>M  +  E  =  ME</a:t>
            </a:r>
          </a:p>
          <a:p>
            <a:r>
              <a:rPr lang="cs-CZ" sz="8800" b="1" dirty="0" smtClean="0">
                <a:solidFill>
                  <a:srgbClr val="FF0000"/>
                </a:solidFill>
                <a:latin typeface="Bell MT" pitchFamily="18" charset="0"/>
              </a:rPr>
              <a:t>M  +  I   =  MI</a:t>
            </a:r>
          </a:p>
          <a:p>
            <a:r>
              <a:rPr lang="cs-CZ" sz="8800" b="1" dirty="0" smtClean="0">
                <a:solidFill>
                  <a:srgbClr val="FF0000"/>
                </a:solidFill>
                <a:latin typeface="Bell MT" pitchFamily="18" charset="0"/>
              </a:rPr>
              <a:t>M  +  O  =  MO  </a:t>
            </a:r>
          </a:p>
          <a:p>
            <a:r>
              <a:rPr lang="cs-CZ" sz="8800" b="1" dirty="0" smtClean="0">
                <a:solidFill>
                  <a:srgbClr val="FF0000"/>
                </a:solidFill>
                <a:latin typeface="Bell MT" pitchFamily="18" charset="0"/>
              </a:rPr>
              <a:t>M  +  U  =  MU</a:t>
            </a:r>
            <a:endParaRPr lang="cs-CZ" sz="8800" b="1" dirty="0">
              <a:solidFill>
                <a:srgbClr val="FF0000"/>
              </a:solidFill>
              <a:latin typeface="Bell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64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547664" y="6356350"/>
            <a:ext cx="604867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268760"/>
            <a:ext cx="799288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70C0"/>
                </a:solidFill>
                <a:latin typeface="Bell MT" pitchFamily="18" charset="0"/>
              </a:rPr>
              <a:t>L  +  A  =  LA</a:t>
            </a:r>
          </a:p>
          <a:p>
            <a:r>
              <a:rPr lang="cs-CZ" sz="8000" b="1" dirty="0" smtClean="0">
                <a:solidFill>
                  <a:srgbClr val="0070C0"/>
                </a:solidFill>
                <a:latin typeface="Bell MT" pitchFamily="18" charset="0"/>
              </a:rPr>
              <a:t>L  +  E  =  LE</a:t>
            </a:r>
          </a:p>
          <a:p>
            <a:r>
              <a:rPr lang="cs-CZ" sz="8000" b="1" dirty="0" smtClean="0">
                <a:solidFill>
                  <a:srgbClr val="0070C0"/>
                </a:solidFill>
                <a:latin typeface="Bell MT" pitchFamily="18" charset="0"/>
              </a:rPr>
              <a:t>L  +  I   =  LI</a:t>
            </a:r>
          </a:p>
          <a:p>
            <a:r>
              <a:rPr lang="cs-CZ" sz="8000" b="1" dirty="0" smtClean="0">
                <a:solidFill>
                  <a:srgbClr val="0070C0"/>
                </a:solidFill>
                <a:latin typeface="Bell MT" pitchFamily="18" charset="0"/>
              </a:rPr>
              <a:t>L  +  U  =  LU</a:t>
            </a:r>
            <a:endParaRPr lang="cs-CZ" sz="8000" b="1" dirty="0">
              <a:solidFill>
                <a:srgbClr val="0070C0"/>
              </a:solidFill>
              <a:latin typeface="Bell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0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979712" y="6309320"/>
            <a:ext cx="534387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Jana Halamová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980728"/>
            <a:ext cx="7177709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>
                <a:solidFill>
                  <a:srgbClr val="00B050"/>
                </a:solidFill>
                <a:latin typeface="Bell MT" pitchFamily="18" charset="0"/>
              </a:rPr>
              <a:t>S  +  A  =  SA</a:t>
            </a:r>
          </a:p>
          <a:p>
            <a:r>
              <a:rPr lang="cs-CZ" sz="8800" b="1" dirty="0" smtClean="0">
                <a:solidFill>
                  <a:srgbClr val="00B050"/>
                </a:solidFill>
                <a:latin typeface="Bell MT" pitchFamily="18" charset="0"/>
              </a:rPr>
              <a:t>S  +  E  =  SE</a:t>
            </a:r>
          </a:p>
          <a:p>
            <a:r>
              <a:rPr lang="cs-CZ" sz="8800" b="1" dirty="0" smtClean="0">
                <a:solidFill>
                  <a:srgbClr val="00B050"/>
                </a:solidFill>
                <a:latin typeface="Bell MT" pitchFamily="18" charset="0"/>
              </a:rPr>
              <a:t>S  +  I   =  SI</a:t>
            </a:r>
          </a:p>
          <a:p>
            <a:r>
              <a:rPr lang="cs-CZ" sz="8800" b="1" dirty="0" smtClean="0">
                <a:solidFill>
                  <a:srgbClr val="00B050"/>
                </a:solidFill>
                <a:latin typeface="Bell MT" pitchFamily="18" charset="0"/>
              </a:rPr>
              <a:t>S  + O  =  SO</a:t>
            </a:r>
          </a:p>
          <a:p>
            <a:endParaRPr lang="cs-CZ" sz="8800" b="1" dirty="0" smtClean="0">
              <a:latin typeface="Bell MT" pitchFamily="18" charset="0"/>
            </a:endParaRPr>
          </a:p>
          <a:p>
            <a:endParaRPr lang="cs-CZ" sz="8800" b="1" dirty="0">
              <a:latin typeface="Bell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35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368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Poznej písmenka. Utvoř slabiky.</vt:lpstr>
      <vt:lpstr>M m</vt:lpstr>
      <vt:lpstr>L   l</vt:lpstr>
      <vt:lpstr>S   s</vt:lpstr>
      <vt:lpstr>M  +  A m  +  a</vt:lpstr>
      <vt:lpstr>L  + O l  +  o </vt:lpstr>
      <vt:lpstr>S  +  U s  +  u</vt:lpstr>
      <vt:lpstr>Vymýšlej další slova na slabiky…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písmenka. Utvoř slabiky.</dc:title>
  <dc:creator>Admin</dc:creator>
  <cp:lastModifiedBy>Uživatel</cp:lastModifiedBy>
  <cp:revision>22</cp:revision>
  <dcterms:created xsi:type="dcterms:W3CDTF">2012-07-24T20:22:13Z</dcterms:created>
  <dcterms:modified xsi:type="dcterms:W3CDTF">2013-06-19T13:30:11Z</dcterms:modified>
</cp:coreProperties>
</file>