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3" r:id="rId12"/>
    <p:sldId id="274" r:id="rId13"/>
    <p:sldId id="275" r:id="rId14"/>
    <p:sldId id="276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86387" autoAdjust="0"/>
  </p:normalViewPr>
  <p:slideViewPr>
    <p:cSldViewPr>
      <p:cViewPr>
        <p:scale>
          <a:sx n="100" d="100"/>
          <a:sy n="100" d="100"/>
        </p:scale>
        <p:origin x="-194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29556B-CFB5-41BA-893E-108C937080B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0A4684-B58B-4A79-A031-ECAAAABEA3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249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6F9EE-F457-4FD3-80D5-11C9CF683071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96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D06C-DEB8-4626-87D1-84DFA885C4AB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155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79241-6D0E-4EAE-910B-E92DBDFDCE41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85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BF0FB-E855-4335-A6C5-20343A72739B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10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B6FA-BA10-4D9A-847B-364784B9F8DE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6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909C1-5C89-411C-9630-C418614EA517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46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6B4F-6B0A-4A41-8B3E-954CFFBCB204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738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F1FE7-D65C-417F-8C3F-CDB21DAD760E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988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9E70-3FA1-4E82-9628-90FC4CE96048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15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AF138-9258-48E9-92B0-209A83039369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69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4E9A-8315-4AE4-8B2D-7F9F1ADC3BF6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53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379397-48E9-43B1-964E-0C6D76C6BB27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9F19B-9D83-45CE-9F0C-BD5EB24F9E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634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_INOVACE_03_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yvození hlásek  </a:t>
            </a:r>
            <a:r>
              <a:rPr kumimoji="0" lang="cs-CZ" sz="1050" b="1" i="0" u="none" strike="noStrike" cap="none" normalizeH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P,p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kumimoji="0" lang="cs-CZ" sz="1050" b="1" i="0" u="none" strike="noStrike" cap="none" normalizeH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T,t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J, j, </a:t>
            </a:r>
            <a:r>
              <a:rPr kumimoji="0" lang="cs-CZ" sz="1050" b="1" i="0" u="none" strike="noStrike" cap="none" normalizeH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Y,y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671386"/>
              </p:ext>
            </p:extLst>
          </p:nvPr>
        </p:nvGraphicFramePr>
        <p:xfrm>
          <a:off x="2411757" y="1943141"/>
          <a:ext cx="4386576" cy="39227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žáci se učí číst hlásky </a:t>
                      </a:r>
                      <a:r>
                        <a:rPr kumimoji="0" lang="cs-CZ" sz="900" b="0" i="0" u="none" strike="noStrike" cap="none" normalizeH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P,p</a:t>
                      </a: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900" b="0" i="0" u="none" strike="noStrike" cap="none" normalizeH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T,t</a:t>
                      </a: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, J, j, </a:t>
                      </a:r>
                      <a:r>
                        <a:rPr kumimoji="0" lang="cs-CZ" sz="900" b="0" i="0" u="none" strike="noStrike" cap="none" normalizeH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Y,y</a:t>
                      </a: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 pomocí interaktivní tabule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a následně je spojují do slabik, které  opisují fixem na 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interaktivní tabuli.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žáci umí přečíst daná písmenka a pracovat s interaktivní tabulí s využitím fixu.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P,p</a:t>
                      </a: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900" b="0" i="0" u="none" strike="noStrike" cap="none" normalizeH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T,t</a:t>
                      </a: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, J, j, </a:t>
                      </a:r>
                      <a:r>
                        <a:rPr kumimoji="0" lang="cs-CZ" sz="900" b="0" i="0" u="none" strike="noStrike" cap="none" normalizeH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Y,y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</a:rPr>
                        <a:t>pracovní list s využitím PC nebo interaktivní tabule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6632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772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Čti další písmenka.</a:t>
            </a:r>
            <a:br>
              <a:rPr lang="cs-CZ" dirty="0" smtClean="0"/>
            </a:br>
            <a:r>
              <a:rPr lang="cs-CZ" dirty="0" smtClean="0"/>
              <a:t>Utvoř slabiky.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56166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9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19900" dirty="0" smtClean="0">
                <a:latin typeface="Bell MT" pitchFamily="18" charset="0"/>
              </a:rPr>
              <a:t>P  </a:t>
            </a:r>
            <a:r>
              <a:rPr lang="cs-CZ" sz="19900" dirty="0" err="1" smtClean="0">
                <a:latin typeface="Bell MT" pitchFamily="18" charset="0"/>
              </a:rPr>
              <a:t>p</a:t>
            </a:r>
            <a:endParaRPr lang="cs-CZ" sz="19900" dirty="0"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35696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07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19900" dirty="0" smtClean="0">
                <a:latin typeface="Bell MT" pitchFamily="18" charset="0"/>
              </a:rPr>
              <a:t>T  </a:t>
            </a:r>
            <a:r>
              <a:rPr lang="cs-CZ" sz="19900" dirty="0" err="1" smtClean="0">
                <a:latin typeface="Bell MT" pitchFamily="18" charset="0"/>
              </a:rPr>
              <a:t>t</a:t>
            </a:r>
            <a:endParaRPr lang="cs-CZ" sz="19900" dirty="0"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576064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9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19900" dirty="0" smtClean="0">
                <a:latin typeface="Bell MT" pitchFamily="18" charset="0"/>
              </a:rPr>
              <a:t>J  </a:t>
            </a:r>
            <a:r>
              <a:rPr lang="cs-CZ" sz="19900" dirty="0" err="1" smtClean="0">
                <a:latin typeface="Bell MT" pitchFamily="18" charset="0"/>
              </a:rPr>
              <a:t>j</a:t>
            </a:r>
            <a:endParaRPr lang="cs-CZ" sz="19900" dirty="0"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195736" y="6356350"/>
            <a:ext cx="518457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63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19900" dirty="0" smtClean="0">
                <a:latin typeface="Bell MT" pitchFamily="18" charset="0"/>
              </a:rPr>
              <a:t>Y  </a:t>
            </a:r>
            <a:r>
              <a:rPr lang="cs-CZ" sz="19900" dirty="0" err="1" smtClean="0">
                <a:latin typeface="Bell MT" pitchFamily="18" charset="0"/>
              </a:rPr>
              <a:t>y</a:t>
            </a:r>
            <a:endParaRPr lang="cs-CZ" sz="19900" dirty="0"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53285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11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1143000"/>
          </a:xfrm>
        </p:spPr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  <a:t>P  +  A</a:t>
            </a:r>
            <a:b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</a:br>
            <a:r>
              <a:rPr lang="cs-CZ" sz="10000" b="1" dirty="0" smtClean="0">
                <a:solidFill>
                  <a:srgbClr val="0070C0"/>
                </a:solidFill>
                <a:latin typeface="Bell MT" pitchFamily="18" charset="0"/>
              </a:rPr>
              <a:t>p  +  a</a:t>
            </a:r>
            <a:endParaRPr lang="cs-CZ" sz="100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53285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064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10000" b="1" smtClean="0">
                <a:solidFill>
                  <a:srgbClr val="FF0000"/>
                </a:solidFill>
                <a:latin typeface="Bell MT" pitchFamily="18" charset="0"/>
              </a:rPr>
              <a:t>T  +   E</a:t>
            </a:r>
            <a: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  <a:t/>
            </a:r>
            <a:b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</a:br>
            <a:r>
              <a:rPr lang="cs-CZ" sz="10000" b="1" dirty="0" smtClean="0">
                <a:solidFill>
                  <a:srgbClr val="0070C0"/>
                </a:solidFill>
                <a:latin typeface="Bell MT" pitchFamily="18" charset="0"/>
              </a:rPr>
              <a:t>t  +  e</a:t>
            </a:r>
            <a:endParaRPr lang="cs-CZ" sz="100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554461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12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80928"/>
            <a:ext cx="8229600" cy="1143000"/>
          </a:xfrm>
        </p:spPr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  <a:t>J  +  I</a:t>
            </a:r>
            <a:b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</a:br>
            <a:r>
              <a:rPr lang="cs-CZ" sz="10000" b="1" dirty="0" smtClean="0">
                <a:solidFill>
                  <a:srgbClr val="0070C0"/>
                </a:solidFill>
                <a:latin typeface="Bell MT" pitchFamily="18" charset="0"/>
              </a:rPr>
              <a:t>j  +  i</a:t>
            </a:r>
            <a:endParaRPr lang="cs-CZ" sz="100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35696" y="6356350"/>
            <a:ext cx="56886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42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  <a:latin typeface="Bell MT" pitchFamily="18" charset="0"/>
              </a:rPr>
              <a:t>S  +  Y</a:t>
            </a:r>
            <a:r>
              <a:rPr lang="cs-CZ" sz="10000" b="1" dirty="0" smtClean="0">
                <a:latin typeface="Bell MT" pitchFamily="18" charset="0"/>
              </a:rPr>
              <a:t/>
            </a:r>
            <a:br>
              <a:rPr lang="cs-CZ" sz="10000" b="1" dirty="0" smtClean="0">
                <a:latin typeface="Bell MT" pitchFamily="18" charset="0"/>
              </a:rPr>
            </a:br>
            <a:r>
              <a:rPr lang="cs-CZ" sz="10000" b="1" dirty="0" smtClean="0">
                <a:solidFill>
                  <a:srgbClr val="0070C0"/>
                </a:solidFill>
                <a:latin typeface="Bell MT" pitchFamily="18" charset="0"/>
              </a:rPr>
              <a:t>s  +  y</a:t>
            </a:r>
            <a:endParaRPr lang="cs-CZ" sz="100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53285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6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/>
          <a:lstStyle/>
          <a:p>
            <a:r>
              <a:rPr lang="cs-CZ" dirty="0" smtClean="0"/>
              <a:t>Vymýšlej další slova na slabiky…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18457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33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56490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  <a:t>P  +  E  =  PE</a:t>
            </a:r>
            <a:b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  <a:t>P  +  I  =   PI</a:t>
            </a:r>
            <a:b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  <a:t>P  +  O  =  PO  </a:t>
            </a:r>
            <a:b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FF0000"/>
                </a:solidFill>
                <a:latin typeface="Bell MT" pitchFamily="18" charset="0"/>
              </a:rPr>
              <a:t>P  +  U  =  PU</a:t>
            </a:r>
            <a:endParaRPr lang="cs-CZ" sz="8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35696" y="6356350"/>
            <a:ext cx="56166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30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5890666"/>
          </a:xfrm>
        </p:spPr>
        <p:txBody>
          <a:bodyPr>
            <a:noAutofit/>
          </a:bodyPr>
          <a:lstStyle/>
          <a:p>
            <a:pPr algn="l"/>
            <a:r>
              <a:rPr lang="cs-CZ" sz="8800" b="1" dirty="0">
                <a:solidFill>
                  <a:srgbClr val="0070C0"/>
                </a:solidFill>
                <a:latin typeface="Bell MT" pitchFamily="18" charset="0"/>
              </a:rPr>
              <a:t>T</a:t>
            </a:r>
            <a: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  <a:t>  +  A  =  TA</a:t>
            </a:r>
            <a:b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  <a:t>T  +  O  =  TO</a:t>
            </a:r>
            <a:b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  <a:t>T  +  I   =   TI</a:t>
            </a:r>
            <a:b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  <a:t>T  +  U  =   TU</a:t>
            </a:r>
            <a:br>
              <a:rPr lang="cs-CZ" sz="8800" b="1" dirty="0" smtClean="0">
                <a:solidFill>
                  <a:srgbClr val="0070C0"/>
                </a:solidFill>
                <a:latin typeface="Bell MT" pitchFamily="18" charset="0"/>
              </a:rPr>
            </a:br>
            <a:endParaRPr lang="cs-CZ" sz="8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0060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26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916942"/>
            <a:ext cx="8003232" cy="5962674"/>
          </a:xfrm>
        </p:spPr>
        <p:txBody>
          <a:bodyPr>
            <a:noAutofit/>
          </a:bodyPr>
          <a:lstStyle/>
          <a:p>
            <a:pPr algn="l"/>
            <a: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  <a:t>J  +  E  =  JE</a:t>
            </a:r>
            <a:b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  <a:t>J  +  A   =  JA</a:t>
            </a:r>
            <a:b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  <a:t>J  +  O  =  JO  </a:t>
            </a:r>
            <a:b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  <a:t>J  +  U  =  JU</a:t>
            </a:r>
            <a:br>
              <a:rPr lang="cs-CZ" sz="8800" b="1" dirty="0" smtClean="0">
                <a:solidFill>
                  <a:srgbClr val="00B050"/>
                </a:solidFill>
                <a:latin typeface="Bell MT" pitchFamily="18" charset="0"/>
              </a:rPr>
            </a:br>
            <a:endParaRPr lang="cs-CZ" sz="8800" dirty="0">
              <a:solidFill>
                <a:srgbClr val="00B05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525658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67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229600" cy="5400600"/>
          </a:xfrm>
        </p:spPr>
        <p:txBody>
          <a:bodyPr>
            <a:noAutofit/>
          </a:bodyPr>
          <a:lstStyle/>
          <a:p>
            <a:pPr algn="l"/>
            <a: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  <a:t>M  +  Y  =  YE</a:t>
            </a:r>
            <a:b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  <a:t>M  +  Y   =  YI</a:t>
            </a:r>
            <a:b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  <a:t>M  +  Y  =  YO  </a:t>
            </a:r>
            <a:b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</a:br>
            <a: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  <a:t>M  +  Y  =  YU</a:t>
            </a:r>
            <a:br>
              <a:rPr lang="cs-CZ" sz="8800" b="1" dirty="0" smtClean="0">
                <a:solidFill>
                  <a:srgbClr val="FFC000"/>
                </a:solidFill>
                <a:latin typeface="Bell MT" pitchFamily="18" charset="0"/>
              </a:rPr>
            </a:br>
            <a:endParaRPr lang="cs-CZ" sz="8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18457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06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383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Čti další písmenka. Utvoř slabiky.</vt:lpstr>
      <vt:lpstr>P  p</vt:lpstr>
      <vt:lpstr>T  t</vt:lpstr>
      <vt:lpstr>J  j</vt:lpstr>
      <vt:lpstr>Y  y</vt:lpstr>
      <vt:lpstr>P  +  A p  +  a</vt:lpstr>
      <vt:lpstr>T  +   E t  +  e</vt:lpstr>
      <vt:lpstr>J  +  I j  +  i</vt:lpstr>
      <vt:lpstr>S  +  Y s  +  y</vt:lpstr>
      <vt:lpstr>Vymýšlej další slova na slabiky…</vt:lpstr>
      <vt:lpstr>P  +  E  =  PE P  +  I  =   PI P  +  O  =  PO   P  +  U  =  PU</vt:lpstr>
      <vt:lpstr>T  +  A  =  TA T  +  O  =  TO T  +  I   =   TI T  +  U  =   TU </vt:lpstr>
      <vt:lpstr>J  +  E  =  JE J  +  A   =  JA J  +  O  =  JO   J  +  U  =  JU </vt:lpstr>
      <vt:lpstr>M  +  Y  =  YE M  +  Y   =  YI M  +  Y  =  YO   M  +  Y  =  YU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Čti další písmenka. Utvoř slabiky.</dc:title>
  <dc:creator>Admin</dc:creator>
  <cp:lastModifiedBy>Uživatel</cp:lastModifiedBy>
  <cp:revision>20</cp:revision>
  <dcterms:created xsi:type="dcterms:W3CDTF">2012-08-03T10:32:57Z</dcterms:created>
  <dcterms:modified xsi:type="dcterms:W3CDTF">2013-06-19T13:30:26Z</dcterms:modified>
</cp:coreProperties>
</file>