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Default Extension="docx" ContentType="application/vnd.openxmlformats-officedocument.wordprocessingml.document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6" r:id="rId3"/>
    <p:sldId id="258" r:id="rId4"/>
    <p:sldId id="259" r:id="rId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53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se zakulaceným příčným rohem 6"/>
          <p:cNvSpPr/>
          <p:nvPr/>
        </p:nvSpPr>
        <p:spPr>
          <a:xfrm>
            <a:off x="164592" y="146304"/>
            <a:ext cx="8814816" cy="2505456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64234" y="381001"/>
            <a:ext cx="8229600" cy="2209800"/>
          </a:xfrm>
        </p:spPr>
        <p:txBody>
          <a:bodyPr lIns="45720" rIns="228600" anchor="b">
            <a:normAutofit/>
          </a:bodyPr>
          <a:lstStyle>
            <a:lvl1pPr marL="0" algn="r">
              <a:defRPr sz="480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133600" y="2819400"/>
            <a:ext cx="6560234" cy="1752600"/>
          </a:xfrm>
        </p:spPr>
        <p:txBody>
          <a:bodyPr lIns="45720" rIns="246888"/>
          <a:lstStyle>
            <a:lvl1pPr marL="0" indent="0" algn="r">
              <a:spcBef>
                <a:spcPts val="0"/>
              </a:spcBef>
              <a:buNone/>
              <a:defRPr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46BD0A6B-C21A-4187-AC58-185822131D79}" type="datetimeFigureOut">
              <a:rPr lang="cs-CZ" smtClean="0"/>
              <a:pPr/>
              <a:t>10.9.2013</a:t>
            </a:fld>
            <a:endParaRPr lang="cs-CZ"/>
          </a:p>
        </p:txBody>
      </p:sp>
      <p:sp>
        <p:nvSpPr>
          <p:cNvPr id="11" name="Zástupný symbol pro číslo snímku 10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36A42056-BCF3-4E38-BD1B-FD2345BA0B2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2" name="Zástupný symbol pro zápatí 11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6BD0A6B-C21A-4187-AC58-185822131D79}" type="datetimeFigureOut">
              <a:rPr lang="cs-CZ" smtClean="0"/>
              <a:pPr/>
              <a:t>10.9.2013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6A42056-BCF3-4E38-BD1B-FD2345BA0B2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1000128" y="3267456"/>
            <a:ext cx="74066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498230"/>
            <a:ext cx="7772400" cy="2731008"/>
          </a:xfrm>
        </p:spPr>
        <p:txBody>
          <a:bodyPr rIns="100584"/>
          <a:lstStyle>
            <a:lvl1pPr algn="r">
              <a:buNone/>
              <a:defRPr sz="4000" b="1" cap="none">
                <a:solidFill>
                  <a:schemeClr val="accent1">
                    <a:tint val="95000"/>
                    <a:satMod val="200000"/>
                  </a:schemeClr>
                </a:solidFill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3287713"/>
            <a:ext cx="7772400" cy="1509712"/>
          </a:xfrm>
        </p:spPr>
        <p:txBody>
          <a:bodyPr rIns="128016" anchor="t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46BD0A6B-C21A-4187-AC58-185822131D79}" type="datetimeFigureOut">
              <a:rPr lang="cs-CZ" smtClean="0"/>
              <a:pPr/>
              <a:t>10.9.2013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36A42056-BCF3-4E38-BD1B-FD2345BA0B2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6BD0A6B-C21A-4187-AC58-185822131D79}" type="datetimeFigureOut">
              <a:rPr lang="cs-CZ" smtClean="0"/>
              <a:pPr/>
              <a:t>10.9.2013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36A42056-BCF3-4E38-BD1B-FD2345BA0B2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délník 9"/>
          <p:cNvSpPr/>
          <p:nvPr/>
        </p:nvSpPr>
        <p:spPr>
          <a:xfrm>
            <a:off x="616744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4800600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51948"/>
            <a:ext cx="8229600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941763"/>
          </a:xfrm>
        </p:spPr>
        <p:txBody>
          <a:bodyPr lIns="9144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941763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6BD0A6B-C21A-4187-AC58-185822131D79}" type="datetimeFigureOut">
              <a:rPr lang="cs-CZ" smtClean="0"/>
              <a:pPr/>
              <a:t>10.9.2013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36A42056-BCF3-4E38-BD1B-FD2345BA0B2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53218"/>
            <a:ext cx="8229600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6BD0A6B-C21A-4187-AC58-185822131D79}" type="datetimeFigureOut">
              <a:rPr lang="cs-CZ" smtClean="0"/>
              <a:pPr/>
              <a:t>10.9.2013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6A42056-BCF3-4E38-BD1B-FD2345BA0B2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6BD0A6B-C21A-4187-AC58-185822131D79}" type="datetimeFigureOut">
              <a:rPr lang="cs-CZ" smtClean="0"/>
              <a:pPr/>
              <a:t>10.9.2013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6A42056-BCF3-4E38-BD1B-FD2345BA0B2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5057552" y="105765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963136" y="304800"/>
            <a:ext cx="3931920" cy="762000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963136" y="1107560"/>
            <a:ext cx="3931920" cy="1066800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228600" y="2209800"/>
            <a:ext cx="8666456" cy="3977640"/>
          </a:xfrm>
        </p:spPr>
        <p:txBody>
          <a:bodyPr/>
          <a:lstStyle>
            <a:lvl1pPr marL="292608">
              <a:defRPr sz="3200"/>
            </a:lvl1pPr>
            <a:lvl2pPr marL="594360">
              <a:defRPr sz="2800"/>
            </a:lvl2pPr>
            <a:lvl3pPr marL="822960">
              <a:defRPr sz="2400"/>
            </a:lvl3pPr>
            <a:lvl4pPr marL="1051560">
              <a:defRPr sz="2000"/>
            </a:lvl4pPr>
            <a:lvl5pPr marL="1261872"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9" name="Zástupný symbol pro datum 8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46BD0A6B-C21A-4187-AC58-185822131D79}" type="datetimeFigureOut">
              <a:rPr lang="cs-CZ" smtClean="0"/>
              <a:pPr/>
              <a:t>10.9.2013</a:t>
            </a:fld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36A42056-BCF3-4E38-BD1B-FD2345BA0B2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40443" y="4724400"/>
            <a:ext cx="5486400" cy="664536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040443" y="5388936"/>
            <a:ext cx="5486400" cy="912255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04800" y="249864"/>
            <a:ext cx="8534400" cy="4343400"/>
          </a:xfrm>
          <a:prstGeom prst="round2DiagRect">
            <a:avLst>
              <a:gd name="adj1" fmla="val 11403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  <a:extLst/>
          </a:lstStyle>
          <a:p>
            <a:pPr marL="0" algn="l" rtl="0" eaLnBrk="1" latinLnBrk="0" hangingPunct="1"/>
            <a:r>
              <a:rPr kumimoji="0" lang="cs-CZ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Klepnutím na ikonu přidáte obrázek.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46BD0A6B-C21A-4187-AC58-185822131D79}" type="datetimeFigureOut">
              <a:rPr lang="cs-CZ" smtClean="0"/>
              <a:pPr/>
              <a:t>10.9.2013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36A42056-BCF3-4E38-BD1B-FD2345BA0B2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6BD0A6B-C21A-4187-AC58-185822131D79}" type="datetimeFigureOut">
              <a:rPr lang="cs-CZ" smtClean="0"/>
              <a:pPr/>
              <a:t>10.9.2013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6A42056-BCF3-4E38-BD1B-FD2345BA0B2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>
            <a:lvl1pPr algn="l"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6BD0A6B-C21A-4187-AC58-185822131D79}" type="datetimeFigureOut">
              <a:rPr lang="cs-CZ" smtClean="0"/>
              <a:pPr/>
              <a:t>10.9.2013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6A42056-BCF3-4E38-BD1B-FD2345BA0B2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se zakulaceným příčným rohem 6"/>
          <p:cNvSpPr/>
          <p:nvPr/>
        </p:nvSpPr>
        <p:spPr>
          <a:xfrm>
            <a:off x="164592" y="147085"/>
            <a:ext cx="8810846" cy="6565392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1295400" y="6400800"/>
            <a:ext cx="4212264" cy="274320"/>
          </a:xfrm>
          <a:prstGeom prst="rect">
            <a:avLst/>
          </a:prstGeom>
        </p:spPr>
        <p:txBody>
          <a:bodyPr/>
          <a:lstStyle>
            <a:lvl1pPr algn="r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5562600" y="6400800"/>
            <a:ext cx="3002280" cy="274320"/>
          </a:xfrm>
          <a:prstGeom prst="rect">
            <a:avLst/>
          </a:prstGeom>
        </p:spPr>
        <p:txBody>
          <a:bodyPr/>
          <a:lstStyle>
            <a:lvl1pPr algn="l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fld id="{46BD0A6B-C21A-4187-AC58-185822131D79}" type="datetimeFigureOut">
              <a:rPr lang="cs-CZ" smtClean="0"/>
              <a:pPr/>
              <a:t>10.9.2013</a:t>
            </a:fld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638952" y="6514568"/>
            <a:ext cx="464288" cy="274320"/>
          </a:xfrm>
          <a:prstGeom prst="rect">
            <a:avLst/>
          </a:prstGeom>
        </p:spPr>
        <p:txBody>
          <a:bodyPr anchor="ctr"/>
          <a:lstStyle>
            <a:lvl1pPr algn="r" eaLnBrk="1" latinLnBrk="0" hangingPunct="1">
              <a:defRPr kumimoji="0" sz="1600">
                <a:solidFill>
                  <a:schemeClr val="tx2">
                    <a:shade val="90000"/>
                  </a:schemeClr>
                </a:solidFill>
                <a:effectLst/>
              </a:defRPr>
            </a:lvl1pPr>
            <a:extLst/>
          </a:lstStyle>
          <a:p>
            <a:fld id="{36A42056-BCF3-4E38-BD1B-FD2345BA0B2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  <a:prstGeom prst="rect">
            <a:avLst/>
          </a:prstGeom>
        </p:spPr>
        <p:txBody>
          <a:bodyPr rIns="91440" anchor="b">
            <a:normAutofit/>
            <a:scene3d>
              <a:camera prst="orthographicFront"/>
              <a:lightRig rig="soft" dir="t">
                <a:rot lat="0" lon="0" rev="2400000"/>
              </a:lightRig>
            </a:scene3d>
            <a:sp3d>
              <a:bevelT w="19050" h="1270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46237"/>
            <a:ext cx="8229600" cy="452628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marL="54864" algn="r" rtl="0" eaLnBrk="1" latinLnBrk="0" hangingPunct="1">
        <a:spcBef>
          <a:spcPct val="0"/>
        </a:spcBef>
        <a:buNone/>
        <a:defRPr kumimoji="0" sz="4600" kern="1200">
          <a:solidFill>
            <a:schemeClr val="tx2">
              <a:tint val="100000"/>
              <a:shade val="90000"/>
              <a:satMod val="250000"/>
              <a:alpha val="100000"/>
            </a:schemeClr>
          </a:solidFill>
          <a:effectLst>
            <a:outerShdw blurRad="38100" dist="25500" dir="5400000" algn="tl" rotWithShape="0">
              <a:srgbClr val="000000">
                <a:satMod val="180000"/>
                <a:alpha val="7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92100" indent="-292100" algn="l" rtl="0" eaLnBrk="1" latinLnBrk="0" hangingPunct="1">
        <a:spcBef>
          <a:spcPts val="0"/>
        </a:spcBef>
        <a:buClr>
          <a:schemeClr val="accent1"/>
        </a:buClr>
        <a:buSzPct val="70000"/>
        <a:buFont typeface="Wingdings 2"/>
        <a:buChar char="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rtl="0" eaLnBrk="1" latinLnBrk="0" hangingPunct="1">
        <a:spcBef>
          <a:spcPts val="400"/>
        </a:spcBef>
        <a:buClr>
          <a:schemeClr val="accent2"/>
        </a:buClr>
        <a:buSzPct val="90000"/>
        <a:buFontTx/>
        <a:buChar char="•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192024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Dokument_aplikace_Microsoft_Office_Word1.docx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kt 2"/>
          <p:cNvGraphicFramePr>
            <a:graphicFrameLocks noChangeAspect="1"/>
          </p:cNvGraphicFramePr>
          <p:nvPr/>
        </p:nvGraphicFramePr>
        <p:xfrm>
          <a:off x="2274888" y="0"/>
          <a:ext cx="4594225" cy="6858000"/>
        </p:xfrm>
        <a:graphic>
          <a:graphicData uri="http://schemas.openxmlformats.org/presentationml/2006/ole">
            <p:oleObj spid="_x0000_s1027" name="Dokument" r:id="rId3" imgW="5897839" imgH="8801976" progId="Word.Document.12">
              <p:embed/>
            </p:oleObj>
          </a:graphicData>
        </a:graphic>
      </p:graphicFrame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323528" y="836712"/>
            <a:ext cx="8496944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/>
              <a:t>Otázky a úkoly</a:t>
            </a:r>
            <a:endParaRPr lang="cs-CZ" dirty="0"/>
          </a:p>
          <a:p>
            <a:pPr algn="ctr"/>
            <a:r>
              <a:rPr lang="cs-CZ" b="1" dirty="0" smtClean="0"/>
              <a:t>VY_32_INOVACE_4_3_16_20</a:t>
            </a:r>
            <a:endParaRPr lang="cs-CZ" dirty="0"/>
          </a:p>
          <a:p>
            <a:pPr algn="ctr"/>
            <a:r>
              <a:rPr lang="cs-CZ" b="1" dirty="0" smtClean="0"/>
              <a:t>Vložení IV.</a:t>
            </a:r>
            <a:endParaRPr lang="cs-CZ" dirty="0"/>
          </a:p>
          <a:p>
            <a:pPr algn="ctr"/>
            <a:r>
              <a:rPr lang="cs-CZ" dirty="0"/>
              <a:t> </a:t>
            </a:r>
          </a:p>
          <a:p>
            <a:pPr algn="ctr"/>
            <a:r>
              <a:rPr lang="cs-CZ" dirty="0"/>
              <a:t> </a:t>
            </a:r>
          </a:p>
          <a:p>
            <a:pPr algn="ctr"/>
            <a:r>
              <a:rPr lang="cs-CZ" dirty="0"/>
              <a:t> 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Najdi záložku „vložení“.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Vytvoř dvě stránky textu. (zkopírováním z internetu např.)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Na začátek a konec textu dosaď slovo posun.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Nastav záložku tak, aby se po kliku na slovo „posun“ pozice na stránce přesunula na začátek/konec.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Najdi v textu cizí slovo.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Nastav na slovo hypertextový odkaz tak, aby se po kliku na něj obraz přesunul na webové stránky </a:t>
            </a:r>
            <a:r>
              <a:rPr lang="cs-CZ" dirty="0" err="1" smtClean="0"/>
              <a:t>wikipedie</a:t>
            </a:r>
            <a:r>
              <a:rPr lang="cs-CZ" dirty="0" smtClean="0"/>
              <a:t> s jeho vysvětlením. </a:t>
            </a:r>
          </a:p>
          <a:p>
            <a:pPr marL="514350" indent="-514350"/>
            <a:endParaRPr lang="cs-CZ" dirty="0" smtClean="0"/>
          </a:p>
          <a:p>
            <a:pPr marL="342900" indent="-342900">
              <a:buFont typeface="+mj-lt"/>
              <a:buAutoNum type="arabicPeriod"/>
            </a:pPr>
            <a:endParaRPr lang="cs-CZ" dirty="0" smtClean="0"/>
          </a:p>
          <a:p>
            <a:pPr marL="342900" indent="-342900"/>
            <a:endParaRPr lang="cs-CZ" dirty="0" smtClean="0"/>
          </a:p>
          <a:p>
            <a:pPr marL="533400" indent="-533400"/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 flipV="1">
            <a:off x="323528" y="836712"/>
            <a:ext cx="8496944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/>
              <a:t>Řešení</a:t>
            </a:r>
            <a:endParaRPr lang="cs-CZ" dirty="0"/>
          </a:p>
          <a:p>
            <a:pPr algn="ctr"/>
            <a:r>
              <a:rPr lang="cs-CZ" b="1" dirty="0" smtClean="0"/>
              <a:t>VY_32_INOVACE_4_3_16_20</a:t>
            </a:r>
            <a:endParaRPr lang="cs-CZ" dirty="0"/>
          </a:p>
          <a:p>
            <a:pPr algn="ctr"/>
            <a:r>
              <a:rPr lang="cs-CZ" b="1" dirty="0" smtClean="0"/>
              <a:t>Vložení IV.</a:t>
            </a:r>
            <a:endParaRPr lang="cs-CZ" dirty="0"/>
          </a:p>
          <a:p>
            <a:pPr algn="ctr"/>
            <a:r>
              <a:rPr lang="cs-CZ" dirty="0"/>
              <a:t> </a:t>
            </a:r>
          </a:p>
          <a:p>
            <a:pPr algn="ctr"/>
            <a:r>
              <a:rPr lang="cs-CZ" dirty="0"/>
              <a:t> </a:t>
            </a:r>
          </a:p>
          <a:p>
            <a:pPr algn="ctr"/>
            <a:r>
              <a:rPr lang="cs-CZ" dirty="0"/>
              <a:t> 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Hledej na horní liště – druhá vlevo.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Vytvoř dvě stránky textu. (zkopírováním z internetu např.)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Na začátek a konec textu dosaď slovo „</a:t>
            </a:r>
            <a:r>
              <a:rPr lang="cs-CZ" b="1" dirty="0" smtClean="0"/>
              <a:t>posun</a:t>
            </a:r>
            <a:r>
              <a:rPr lang="cs-CZ" dirty="0" smtClean="0"/>
              <a:t>“.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Označ slovo „posun“. Klikni na tlačítko „záložka“. Přidej novou záložku a pojmenuj ji dle potřeby. Dále označ místo, kam se má přesunout uživatel po stisku dané záložky.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Najdi v textu cizí slovo.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Toto slovo označ. Stiskni tlačítko „Hypertextový odkaz“. V dolní části dopiš webovou stránku, kam se má po stisku onoho slova uživatel přenést. </a:t>
            </a:r>
          </a:p>
          <a:p>
            <a:pPr marL="514350" indent="-514350"/>
            <a:endParaRPr lang="cs-CZ" dirty="0" smtClean="0"/>
          </a:p>
          <a:p>
            <a:pPr marL="342900" indent="-342900">
              <a:buFont typeface="+mj-lt"/>
              <a:buAutoNum type="arabicPeriod"/>
            </a:pPr>
            <a:endParaRPr lang="cs-CZ" dirty="0" smtClean="0"/>
          </a:p>
          <a:p>
            <a:pPr marL="342900" indent="-342900"/>
            <a:endParaRPr lang="cs-CZ" dirty="0" smtClean="0"/>
          </a:p>
          <a:p>
            <a:pPr marL="533400" indent="-533400"/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323528" y="836712"/>
            <a:ext cx="8496944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/>
              <a:t>Nápověda</a:t>
            </a:r>
            <a:endParaRPr lang="cs-CZ" dirty="0"/>
          </a:p>
          <a:p>
            <a:pPr algn="ctr"/>
            <a:r>
              <a:rPr lang="cs-CZ" b="1" dirty="0" smtClean="0"/>
              <a:t>VY_32_INOVACE_4_3_16_20</a:t>
            </a:r>
            <a:endParaRPr lang="cs-CZ" dirty="0"/>
          </a:p>
          <a:p>
            <a:pPr algn="ctr"/>
            <a:r>
              <a:rPr lang="cs-CZ" b="1" dirty="0" smtClean="0"/>
              <a:t>Vložení IV.</a:t>
            </a:r>
            <a:endParaRPr lang="cs-CZ" dirty="0"/>
          </a:p>
          <a:p>
            <a:pPr algn="ctr"/>
            <a:r>
              <a:rPr lang="cs-CZ" dirty="0"/>
              <a:t> </a:t>
            </a:r>
          </a:p>
          <a:p>
            <a:pPr algn="ctr"/>
            <a:r>
              <a:rPr lang="cs-CZ" dirty="0"/>
              <a:t> </a:t>
            </a:r>
          </a:p>
          <a:p>
            <a:pPr algn="ctr"/>
            <a:r>
              <a:rPr lang="cs-CZ" dirty="0"/>
              <a:t> </a:t>
            </a:r>
          </a:p>
          <a:p>
            <a:pPr marL="514350" indent="-514350">
              <a:buFont typeface="+mj-lt"/>
              <a:buAutoNum type="arabicPeriod"/>
            </a:pPr>
            <a:r>
              <a:rPr lang="cs-CZ" strike="sngStrike" dirty="0" smtClean="0"/>
              <a:t>Najdi záložku „vložení“.</a:t>
            </a:r>
          </a:p>
          <a:p>
            <a:pPr marL="514350" indent="-514350">
              <a:buFont typeface="+mj-lt"/>
              <a:buAutoNum type="arabicPeriod"/>
            </a:pPr>
            <a:r>
              <a:rPr lang="cs-CZ" strike="sngStrike" dirty="0" smtClean="0"/>
              <a:t>Vytvoř dvě stránky textu. (zkopírováním z internetu např.)</a:t>
            </a:r>
          </a:p>
          <a:p>
            <a:pPr marL="514350" indent="-514350">
              <a:buFont typeface="+mj-lt"/>
              <a:buAutoNum type="arabicPeriod"/>
            </a:pPr>
            <a:r>
              <a:rPr lang="cs-CZ" strike="sngStrike" dirty="0" smtClean="0"/>
              <a:t>Na začátek a konec textu dosaď slovo posun.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Nastav záložku tak, aby se po kliku na slovo „posun“ pozice na stránce přesunula na začátek/konec.</a:t>
            </a:r>
          </a:p>
          <a:p>
            <a:pPr marL="514350" indent="-514350">
              <a:buFont typeface="+mj-lt"/>
              <a:buAutoNum type="arabicPeriod"/>
            </a:pPr>
            <a:r>
              <a:rPr lang="cs-CZ" strike="sngStrike" dirty="0" smtClean="0"/>
              <a:t>Najdi v textu cizí slovo.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Nastav na slovo hypertextový odkaz tak, aby se po kliku na něj obraz přesunul na webové stránky </a:t>
            </a:r>
            <a:r>
              <a:rPr lang="cs-CZ" dirty="0" err="1" smtClean="0"/>
              <a:t>wikipedie</a:t>
            </a:r>
            <a:r>
              <a:rPr lang="cs-CZ" dirty="0" smtClean="0"/>
              <a:t> s jeho vysvětlením. </a:t>
            </a:r>
          </a:p>
          <a:p>
            <a:pPr marL="514350" indent="-514350"/>
            <a:endParaRPr lang="cs-CZ" dirty="0" smtClean="0"/>
          </a:p>
          <a:p>
            <a:pPr marL="342900" indent="-342900">
              <a:buFont typeface="+mj-lt"/>
              <a:buAutoNum type="arabicPeriod"/>
            </a:pPr>
            <a:endParaRPr lang="cs-CZ" dirty="0" smtClean="0"/>
          </a:p>
          <a:p>
            <a:pPr marL="342900" indent="-342900"/>
            <a:endParaRPr lang="cs-CZ" dirty="0" smtClean="0"/>
          </a:p>
          <a:p>
            <a:pPr marL="533400" indent="-533400"/>
            <a:endParaRPr lang="cs-CZ" dirty="0" smtClean="0"/>
          </a:p>
        </p:txBody>
      </p:sp>
      <p:pic>
        <p:nvPicPr>
          <p:cNvPr id="3" name="Obrázek 2"/>
          <p:cNvPicPr/>
          <p:nvPr/>
        </p:nvPicPr>
        <p:blipFill>
          <a:blip r:embed="rId2" cstate="print"/>
          <a:srcRect r="-33" b="31481"/>
          <a:stretch>
            <a:fillRect/>
          </a:stretch>
        </p:blipFill>
        <p:spPr bwMode="auto">
          <a:xfrm>
            <a:off x="5292080" y="1340768"/>
            <a:ext cx="3532282" cy="18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Obrázek 4"/>
          <p:cNvPicPr/>
          <p:nvPr/>
        </p:nvPicPr>
        <p:blipFill>
          <a:blip r:embed="rId3" cstate="print"/>
          <a:srcRect l="25455" r="7107" b="31217"/>
          <a:stretch>
            <a:fillRect/>
          </a:stretch>
        </p:blipFill>
        <p:spPr bwMode="auto">
          <a:xfrm>
            <a:off x="4355976" y="4149080"/>
            <a:ext cx="3886200" cy="2476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6" name="Přímá spojovací šipka 5"/>
          <p:cNvCxnSpPr/>
          <p:nvPr/>
        </p:nvCxnSpPr>
        <p:spPr>
          <a:xfrm flipV="1">
            <a:off x="5148064" y="1700808"/>
            <a:ext cx="1440160" cy="1656184"/>
          </a:xfrm>
          <a:prstGeom prst="straightConnector1">
            <a:avLst/>
          </a:prstGeom>
          <a:ln w="38100">
            <a:solidFill>
              <a:srgbClr val="FF000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ovací šipka 7"/>
          <p:cNvCxnSpPr/>
          <p:nvPr/>
        </p:nvCxnSpPr>
        <p:spPr>
          <a:xfrm>
            <a:off x="6732240" y="1700808"/>
            <a:ext cx="216024" cy="864096"/>
          </a:xfrm>
          <a:prstGeom prst="straightConnector1">
            <a:avLst/>
          </a:prstGeom>
          <a:ln w="38100">
            <a:solidFill>
              <a:srgbClr val="FF000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ovací šipka 9"/>
          <p:cNvCxnSpPr/>
          <p:nvPr/>
        </p:nvCxnSpPr>
        <p:spPr>
          <a:xfrm>
            <a:off x="4860032" y="4653136"/>
            <a:ext cx="0" cy="576064"/>
          </a:xfrm>
          <a:prstGeom prst="straightConnector1">
            <a:avLst/>
          </a:prstGeom>
          <a:ln w="38100">
            <a:solidFill>
              <a:srgbClr val="FF000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ovací šipka 11"/>
          <p:cNvCxnSpPr/>
          <p:nvPr/>
        </p:nvCxnSpPr>
        <p:spPr>
          <a:xfrm>
            <a:off x="5004048" y="4653136"/>
            <a:ext cx="1512168" cy="1440160"/>
          </a:xfrm>
          <a:prstGeom prst="straightConnector1">
            <a:avLst/>
          </a:prstGeom>
          <a:ln w="38100">
            <a:solidFill>
              <a:srgbClr val="FF000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ovací šipka 14"/>
          <p:cNvCxnSpPr/>
          <p:nvPr/>
        </p:nvCxnSpPr>
        <p:spPr>
          <a:xfrm>
            <a:off x="6732240" y="6237312"/>
            <a:ext cx="728464" cy="152400"/>
          </a:xfrm>
          <a:prstGeom prst="straightConnector1">
            <a:avLst/>
          </a:prstGeom>
          <a:ln w="38100">
            <a:solidFill>
              <a:srgbClr val="FF000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ovací šipka 17"/>
          <p:cNvCxnSpPr/>
          <p:nvPr/>
        </p:nvCxnSpPr>
        <p:spPr>
          <a:xfrm>
            <a:off x="3491880" y="4149080"/>
            <a:ext cx="792088" cy="720080"/>
          </a:xfrm>
          <a:prstGeom prst="straightConnector1">
            <a:avLst/>
          </a:prstGeom>
          <a:ln w="38100">
            <a:solidFill>
              <a:srgbClr val="FF000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Lití písma">
  <a:themeElements>
    <a:clrScheme name="Lití písma">
      <a:dk1>
        <a:sysClr val="windowText" lastClr="000000"/>
      </a:dk1>
      <a:lt1>
        <a:sysClr val="window" lastClr="FFFFFF"/>
      </a:lt1>
      <a:dk2>
        <a:srgbClr val="676A55"/>
      </a:dk2>
      <a:lt2>
        <a:srgbClr val="EAEBDE"/>
      </a:lt2>
      <a:accent1>
        <a:srgbClr val="72A376"/>
      </a:accent1>
      <a:accent2>
        <a:srgbClr val="B0CCB0"/>
      </a:accent2>
      <a:accent3>
        <a:srgbClr val="A8CDD7"/>
      </a:accent3>
      <a:accent4>
        <a:srgbClr val="C0BEAF"/>
      </a:accent4>
      <a:accent5>
        <a:srgbClr val="CEC597"/>
      </a:accent5>
      <a:accent6>
        <a:srgbClr val="E8B7B7"/>
      </a:accent6>
      <a:hlink>
        <a:srgbClr val="DB5353"/>
      </a:hlink>
      <a:folHlink>
        <a:srgbClr val="903638"/>
      </a:folHlink>
    </a:clrScheme>
    <a:fontScheme name="Lití písma">
      <a:maj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Lití písma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80000"/>
              </a:schemeClr>
            </a:gs>
            <a:gs pos="62000">
              <a:schemeClr val="phClr">
                <a:tint val="30000"/>
                <a:satMod val="180000"/>
              </a:schemeClr>
            </a:gs>
            <a:gs pos="100000">
              <a:schemeClr val="phClr">
                <a:tint val="22000"/>
                <a:satMod val="18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58000"/>
                <a:satMod val="150000"/>
              </a:schemeClr>
            </a:gs>
            <a:gs pos="72000">
              <a:schemeClr val="phClr">
                <a:tint val="90000"/>
                <a:satMod val="135000"/>
              </a:schemeClr>
            </a:gs>
            <a:gs pos="100000">
              <a:schemeClr val="phClr">
                <a:tint val="8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80000"/>
            </a:schemeClr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000000"/>
            </a:lightRig>
          </a:scene3d>
          <a:sp3d prstMaterial="matte">
            <a:bevelT w="63500" h="635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5000"/>
                <a:satMod val="400000"/>
              </a:schemeClr>
            </a:gs>
            <a:gs pos="20000">
              <a:schemeClr val="phClr">
                <a:tint val="80000"/>
                <a:satMod val="355000"/>
              </a:schemeClr>
            </a:gs>
            <a:gs pos="100000">
              <a:schemeClr val="phClr">
                <a:tint val="95000"/>
                <a:shade val="55000"/>
                <a:satMod val="355000"/>
              </a:schemeClr>
            </a:gs>
          </a:gsLst>
          <a:path path="circle">
            <a:fillToRect l="67500" t="35000" r="32500" b="65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0"/>
                <a:satMod val="120000"/>
              </a:schemeClr>
              <a:schemeClr val="phClr">
                <a:tint val="70000"/>
                <a:satMod val="250000"/>
              </a:schemeClr>
            </a:duotone>
          </a:blip>
          <a:tile tx="0" ty="0" sx="50000" sy="50000" flip="none" algn="t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Foundry</Template>
  <TotalTime>146</TotalTime>
  <Words>17</Words>
  <Application>Microsoft Office PowerPoint</Application>
  <PresentationFormat>Předvádění na obrazovce (4:3)</PresentationFormat>
  <Paragraphs>42</Paragraphs>
  <Slides>4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4</vt:i4>
      </vt:variant>
    </vt:vector>
  </HeadingPairs>
  <TitlesOfParts>
    <vt:vector size="6" baseType="lpstr">
      <vt:lpstr>Lití písma</vt:lpstr>
      <vt:lpstr>Dokument</vt:lpstr>
      <vt:lpstr>Snímek 1</vt:lpstr>
      <vt:lpstr>Snímek 2</vt:lpstr>
      <vt:lpstr>Snímek 3</vt:lpstr>
      <vt:lpstr>Snímek 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rutkovskyv</dc:creator>
  <cp:lastModifiedBy>vitek</cp:lastModifiedBy>
  <cp:revision>24</cp:revision>
  <dcterms:created xsi:type="dcterms:W3CDTF">2013-04-09T11:43:28Z</dcterms:created>
  <dcterms:modified xsi:type="dcterms:W3CDTF">2013-09-10T09:40:40Z</dcterms:modified>
</cp:coreProperties>
</file>