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D4E299-4052-439E-9674-FABD7EC02E3D}" type="presOf" srcId="{914700B9-77B5-440A-A438-DE98B6D4894D}" destId="{BD9AF279-D483-48F2-BBBD-45F8E8923512}" srcOrd="1" destOrd="0" presId="urn:microsoft.com/office/officeart/2005/8/layout/target3"/>
    <dgm:cxn modelId="{8D81DFCD-149F-4904-A164-EDDC8A5E4F6F}" type="presOf" srcId="{27FE2D31-D344-4B63-A89A-A89AB0D9F3E3}" destId="{FE47432B-CA46-450C-8D8F-66C300A95B52}" srcOrd="0" destOrd="0" presId="urn:microsoft.com/office/officeart/2005/8/layout/target3"/>
    <dgm:cxn modelId="{DA06E3A5-A4BF-4B83-9C31-21E9126292A6}" type="presOf" srcId="{1D8420EA-BFA0-403B-80F5-647FA396CC45}" destId="{8467D0EB-87A2-4285-8ACA-0398EFBF29BC}" srcOrd="1" destOrd="0" presId="urn:microsoft.com/office/officeart/2005/8/layout/target3"/>
    <dgm:cxn modelId="{27167972-AA39-4234-8C4C-654FF525A0CB}" type="presOf" srcId="{1D8420EA-BFA0-403B-80F5-647FA396CC45}" destId="{F7B3C0B7-F0F7-4F49-B02C-3630F8C5FAE5}" srcOrd="0" destOrd="0" presId="urn:microsoft.com/office/officeart/2005/8/layout/target3"/>
    <dgm:cxn modelId="{7385BBDA-C02E-4206-AD71-4C4AD6D0A309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11574CA-1945-4C6E-A2A6-3AE7175ACA25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0505C3A-B717-4E69-B657-C7D31665AD35}" type="presOf" srcId="{130831A4-0540-4EC5-8F5A-93030E89D2D9}" destId="{8E23E229-92FC-49D1-B5FE-0303176B8A4E}" srcOrd="1" destOrd="0" presId="urn:microsoft.com/office/officeart/2005/8/layout/target3"/>
    <dgm:cxn modelId="{E0C2D9FD-75BD-40A9-A23B-EBA7D824E304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8914212-0C5F-4630-A569-F0BD710570C0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DC730CD-BC64-4ADB-AB59-FD951DCCD65B}" type="presParOf" srcId="{FE47432B-CA46-450C-8D8F-66C300A95B52}" destId="{B522209E-30D0-49D6-A340-2D383A11C668}" srcOrd="0" destOrd="0" presId="urn:microsoft.com/office/officeart/2005/8/layout/target3"/>
    <dgm:cxn modelId="{48E111AB-05BC-43C5-84A5-D3BA74E16A31}" type="presParOf" srcId="{FE47432B-CA46-450C-8D8F-66C300A95B52}" destId="{ED5A8377-51D5-4DC5-B0E7-680166966720}" srcOrd="1" destOrd="0" presId="urn:microsoft.com/office/officeart/2005/8/layout/target3"/>
    <dgm:cxn modelId="{6CFEE7DE-A3D0-446B-A84E-F562C2C57016}" type="presParOf" srcId="{FE47432B-CA46-450C-8D8F-66C300A95B52}" destId="{F69CC921-512E-49F4-824C-A648EC5F27A5}" srcOrd="2" destOrd="0" presId="urn:microsoft.com/office/officeart/2005/8/layout/target3"/>
    <dgm:cxn modelId="{EED2DDDA-E37F-4EE6-BD24-B6A76A5A4A6E}" type="presParOf" srcId="{FE47432B-CA46-450C-8D8F-66C300A95B52}" destId="{61C9CE18-EDA6-4EDF-BA1C-09779D38FBBF}" srcOrd="3" destOrd="0" presId="urn:microsoft.com/office/officeart/2005/8/layout/target3"/>
    <dgm:cxn modelId="{C542CDF7-3FFA-493D-9F55-6571B82FC767}" type="presParOf" srcId="{FE47432B-CA46-450C-8D8F-66C300A95B52}" destId="{D60DEAAB-7AFE-435A-ACF6-18851E4B0426}" srcOrd="4" destOrd="0" presId="urn:microsoft.com/office/officeart/2005/8/layout/target3"/>
    <dgm:cxn modelId="{6CF0529F-1F78-425C-8439-A90211428FC2}" type="presParOf" srcId="{FE47432B-CA46-450C-8D8F-66C300A95B52}" destId="{F7B3C0B7-F0F7-4F49-B02C-3630F8C5FAE5}" srcOrd="5" destOrd="0" presId="urn:microsoft.com/office/officeart/2005/8/layout/target3"/>
    <dgm:cxn modelId="{F09390FB-D935-40A7-80DE-A162329517C6}" type="presParOf" srcId="{FE47432B-CA46-450C-8D8F-66C300A95B52}" destId="{C9DA9446-E2D3-4F6A-8960-3CADFBF870B8}" srcOrd="6" destOrd="0" presId="urn:microsoft.com/office/officeart/2005/8/layout/target3"/>
    <dgm:cxn modelId="{47DAF963-F7D0-4732-AD3A-923D346AF3D4}" type="presParOf" srcId="{FE47432B-CA46-450C-8D8F-66C300A95B52}" destId="{9726EC6F-D322-4CD3-B489-1BE3DF7CE70B}" srcOrd="7" destOrd="0" presId="urn:microsoft.com/office/officeart/2005/8/layout/target3"/>
    <dgm:cxn modelId="{26F4DD09-A7B1-45F5-9E8D-996C6C269ACE}" type="presParOf" srcId="{FE47432B-CA46-450C-8D8F-66C300A95B52}" destId="{645AA564-2E9E-4954-AD87-AE01782CEC59}" srcOrd="8" destOrd="0" presId="urn:microsoft.com/office/officeart/2005/8/layout/target3"/>
    <dgm:cxn modelId="{E50E3B2B-6425-42E1-A5D5-F741AB78F7AA}" type="presParOf" srcId="{FE47432B-CA46-450C-8D8F-66C300A95B52}" destId="{8538CAC4-6A86-42B8-B5AF-2FF155DB9D02}" srcOrd="9" destOrd="0" presId="urn:microsoft.com/office/officeart/2005/8/layout/target3"/>
    <dgm:cxn modelId="{4BA9921E-B662-457A-B24B-42C69D75F480}" type="presParOf" srcId="{FE47432B-CA46-450C-8D8F-66C300A95B52}" destId="{26FD6024-A07F-46D0-8BC0-B5E595C5673D}" srcOrd="10" destOrd="0" presId="urn:microsoft.com/office/officeart/2005/8/layout/target3"/>
    <dgm:cxn modelId="{FFC3E19B-83DB-417A-8F42-DCEB6A943EA2}" type="presParOf" srcId="{FE47432B-CA46-450C-8D8F-66C300A95B52}" destId="{E73F1C26-6DCD-4001-88B9-355E01E2BCE7}" srcOrd="11" destOrd="0" presId="urn:microsoft.com/office/officeart/2005/8/layout/target3"/>
    <dgm:cxn modelId="{302895B2-FCA0-4144-ABFF-BD4C95A646BE}" type="presParOf" srcId="{FE47432B-CA46-450C-8D8F-66C300A95B52}" destId="{8E23E229-92FC-49D1-B5FE-0303176B8A4E}" srcOrd="12" destOrd="0" presId="urn:microsoft.com/office/officeart/2005/8/layout/target3"/>
    <dgm:cxn modelId="{48A35BCB-05C7-49A2-B50B-523F5235D07A}" type="presParOf" srcId="{FE47432B-CA46-450C-8D8F-66C300A95B52}" destId="{8467D0EB-87A2-4285-8ACA-0398EFBF29BC}" srcOrd="13" destOrd="0" presId="urn:microsoft.com/office/officeart/2005/8/layout/target3"/>
    <dgm:cxn modelId="{022DAE82-FE72-4186-915A-0B9541C3BD2C}" type="presParOf" srcId="{FE47432B-CA46-450C-8D8F-66C300A95B52}" destId="{DBA8199F-D892-4A8E-A352-2B7844050E09}" srcOrd="14" destOrd="0" presId="urn:microsoft.com/office/officeart/2005/8/layout/target3"/>
    <dgm:cxn modelId="{22C54F57-C0CD-488A-9D1B-FD0E873D20D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18DCC79-594B-4917-9B8B-8CACF84C531A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9547894-F48A-4A3D-B32B-FC41D1661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f/fb/Kosmas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3/Cosmas-Chronica_Boemorum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f/fc/Pieter_Bruegel_the_Elder_-_The_Tower_of_Babel_(Vienna)_-_Google_Art_Project_-_edit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e/e9/Josef_Mathauser_-_Praotec_%C4%8Cech_na_ho%C5%99e_%C5%98%C3%ADp.jpg" TargetMode="Externa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//upload.wikimedia.org/wikipedia/commons/5/58/Josef_Mathauser_-_Opat_Bo%C5%BEet%C4%9Bch_d%C3%A1v%C3%A1_korunu_kr%C3%A1li_Vratislavovi.jpg" TargetMode="External"/><Relationship Id="rId7" Type="http://schemas.openxmlformats.org/officeDocument/2006/relationships/hyperlink" Target="//upload.wikimedia.org/wikipedia/commons/a/a7/VladislavI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3/3d/Brzetys%C5%82aw_II.jpg" TargetMode="Externa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Naše nejstarší kroniky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s nejstaršími literárními památkami na našem území,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 aktivnímu zopakování literárních pojmů a osobností literatury, k seznámení s kronikářem  Kosmou.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časově zařadí naše nejstarší literární památky, nejstarší kroniku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jejího autora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484784"/>
            <a:ext cx="64807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Naše nejstarší kroniky</a:t>
            </a:r>
            <a:endParaRPr lang="cs-CZ" sz="8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6JW9T7SZ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86104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dané charakteristiky doplň druh literárního útvaru: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705678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rozsáhlá báseň, hlavní hrdina válečník, bojovník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vypravování, které se vztahuje k určitému místu, osobě, události, může mít pravdivé jádro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vypravování o původu světa, člověka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vypravování o životě a smrti svatých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text psaný ve verších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60648"/>
            <a:ext cx="8424936" cy="10801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1484784"/>
            <a:ext cx="7200800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EPOS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2564904"/>
            <a:ext cx="7200800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POVĚST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3717032"/>
            <a:ext cx="7200800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MÝTUS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4725144"/>
            <a:ext cx="7200800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LEGENDA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5805264"/>
            <a:ext cx="7200800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POEZIE - BÁSEŇ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692696"/>
          <a:ext cx="5139009" cy="3528392"/>
        </p:xfrm>
        <a:graphic>
          <a:graphicData uri="http://schemas.openxmlformats.org/drawingml/2006/table">
            <a:tbl>
              <a:tblPr/>
              <a:tblGrid>
                <a:gridCol w="429683"/>
                <a:gridCol w="429683"/>
                <a:gridCol w="429683"/>
                <a:gridCol w="412496"/>
                <a:gridCol w="429683"/>
                <a:gridCol w="429683"/>
                <a:gridCol w="429683"/>
                <a:gridCol w="429683"/>
                <a:gridCol w="429683"/>
                <a:gridCol w="429683"/>
                <a:gridCol w="429683"/>
                <a:gridCol w="429683"/>
              </a:tblGrid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1049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95736" y="692696"/>
          <a:ext cx="3024336" cy="432048"/>
        </p:xfrm>
        <a:graphic>
          <a:graphicData uri="http://schemas.openxmlformats.org/drawingml/2006/table">
            <a:tbl>
              <a:tblPr/>
              <a:tblGrid>
                <a:gridCol w="360040"/>
                <a:gridCol w="504056"/>
                <a:gridCol w="432048"/>
                <a:gridCol w="432048"/>
                <a:gridCol w="432048"/>
                <a:gridCol w="432048"/>
                <a:gridCol w="432048"/>
              </a:tblGrid>
              <a:tr h="43204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196752"/>
          <a:ext cx="2880320" cy="375285"/>
        </p:xfrm>
        <a:graphic>
          <a:graphicData uri="http://schemas.openxmlformats.org/drawingml/2006/table">
            <a:tbl>
              <a:tblPr/>
              <a:tblGrid>
                <a:gridCol w="413839"/>
                <a:gridCol w="397286"/>
                <a:gridCol w="268995"/>
                <a:gridCol w="558683"/>
                <a:gridCol w="413839"/>
                <a:gridCol w="413839"/>
                <a:gridCol w="413839"/>
              </a:tblGrid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4" y="1628800"/>
          <a:ext cx="2160239" cy="375285"/>
        </p:xfrm>
        <a:graphic>
          <a:graphicData uri="http://schemas.openxmlformats.org/drawingml/2006/table">
            <a:tbl>
              <a:tblPr/>
              <a:tblGrid>
                <a:gridCol w="435532"/>
                <a:gridCol w="435532"/>
                <a:gridCol w="418111"/>
                <a:gridCol w="367007"/>
                <a:gridCol w="504057"/>
              </a:tblGrid>
              <a:tr h="2952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195736" y="1988840"/>
          <a:ext cx="1630040" cy="447293"/>
        </p:xfrm>
        <a:graphic>
          <a:graphicData uri="http://schemas.openxmlformats.org/drawingml/2006/table">
            <a:tbl>
              <a:tblPr/>
              <a:tblGrid>
                <a:gridCol w="407510"/>
                <a:gridCol w="407510"/>
                <a:gridCol w="407510"/>
                <a:gridCol w="407510"/>
              </a:tblGrid>
              <a:tr h="447293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763688" y="2492896"/>
          <a:ext cx="2160239" cy="375285"/>
        </p:xfrm>
        <a:graphic>
          <a:graphicData uri="http://schemas.openxmlformats.org/drawingml/2006/table">
            <a:tbl>
              <a:tblPr/>
              <a:tblGrid>
                <a:gridCol w="418111"/>
                <a:gridCol w="373977"/>
                <a:gridCol w="497087"/>
                <a:gridCol w="435532"/>
                <a:gridCol w="435532"/>
              </a:tblGrid>
              <a:tr h="2952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835697" y="2924944"/>
          <a:ext cx="3816422" cy="432048"/>
        </p:xfrm>
        <a:graphic>
          <a:graphicData uri="http://schemas.openxmlformats.org/drawingml/2006/table">
            <a:tbl>
              <a:tblPr/>
              <a:tblGrid>
                <a:gridCol w="408902"/>
                <a:gridCol w="311177"/>
                <a:gridCol w="540703"/>
                <a:gridCol w="425940"/>
                <a:gridCol w="425940"/>
                <a:gridCol w="425940"/>
                <a:gridCol w="425940"/>
                <a:gridCol w="425940"/>
                <a:gridCol w="425940"/>
              </a:tblGrid>
              <a:tr h="43204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971599" y="3429000"/>
          <a:ext cx="1584177" cy="375285"/>
        </p:xfrm>
        <a:graphic>
          <a:graphicData uri="http://schemas.openxmlformats.org/drawingml/2006/table">
            <a:tbl>
              <a:tblPr/>
              <a:tblGrid>
                <a:gridCol w="348559"/>
                <a:gridCol w="417439"/>
                <a:gridCol w="400740"/>
                <a:gridCol w="417439"/>
              </a:tblGrid>
              <a:tr h="2952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835696" y="3789040"/>
          <a:ext cx="2952328" cy="375285"/>
        </p:xfrm>
        <a:graphic>
          <a:graphicData uri="http://schemas.openxmlformats.org/drawingml/2006/table">
            <a:tbl>
              <a:tblPr/>
              <a:tblGrid>
                <a:gridCol w="432048"/>
                <a:gridCol w="288032"/>
                <a:gridCol w="535508"/>
                <a:gridCol w="424185"/>
                <a:gridCol w="424185"/>
                <a:gridCol w="424185"/>
                <a:gridCol w="424185"/>
              </a:tblGrid>
              <a:tr h="2952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D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251520" y="4437112"/>
            <a:ext cx="8712968" cy="20882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Český kníže, manžel Ludmily                   5. Náš autor příběhů z pravěku            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Záznam událostí v časovém sledu            6. Jiné pojmenování pro šiřitele víry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Titul sv. Václava                                           7. Porušení božího přikázání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Starověký bajkař                                           8. Autor Obrazů z dějin národa českého                                    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ředitelka\AppData\Local\Microsoft\Windows\Temporary Internet Files\Content.IE5\6JW9T7SZ\MC9001493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60648"/>
            <a:ext cx="2372008" cy="255005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Kosma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60648"/>
            <a:ext cx="2012851" cy="28083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Kosmas – co o něm víme?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42900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Povolání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Období jeho života: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635896" y="1844824"/>
            <a:ext cx="2808312" cy="64807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asi 1045 - 1125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67744" y="3284984"/>
            <a:ext cx="4968552" cy="64807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kněz – děkan svatovítské kapituly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58112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Dílo: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1619672" y="4437112"/>
            <a:ext cx="2808312" cy="64807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Kronika česká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51723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Osobní život: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771800" y="5373216"/>
            <a:ext cx="5760640" cy="64807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manželka Božetěcha, syn (Jindřich)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  <p:bldP spid="8" grpId="0"/>
      <p:bldP spid="9" grpId="0" animBg="1"/>
      <p:bldP spid="10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Kronika česká – co o ní víme?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Jazyk 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2051720" y="1340768"/>
            <a:ext cx="4824536" cy="86409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latina – </a:t>
            </a:r>
            <a:r>
              <a:rPr lang="cs-CZ" sz="2400" dirty="0" err="1" smtClean="0">
                <a:solidFill>
                  <a:schemeClr val="bg1"/>
                </a:solidFill>
              </a:rPr>
              <a:t>Chronica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Boemorum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78092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Popisuje období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2708920"/>
            <a:ext cx="5976664" cy="216024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Podle zvyku středověkých kronik začíná stavbou </a:t>
            </a:r>
            <a:r>
              <a:rPr lang="cs-CZ" sz="2400" dirty="0" err="1" smtClean="0">
                <a:solidFill>
                  <a:schemeClr val="bg1"/>
                </a:solidFill>
              </a:rPr>
              <a:t>babylónské</a:t>
            </a:r>
            <a:r>
              <a:rPr lang="cs-CZ" sz="2400" dirty="0" smtClean="0">
                <a:solidFill>
                  <a:schemeClr val="bg1"/>
                </a:solidFill>
              </a:rPr>
              <a:t> věže, pokračuje bájnými počátky českého národa až do Kosmovy současnosti - do roku 1125.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Soubor:Cosmas-Chronica Boemor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32656"/>
            <a:ext cx="1661889" cy="20162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3528" y="551723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Rozdělení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39752" y="5517232"/>
            <a:ext cx="2952328" cy="86409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tři knihy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Kniha první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9458" name="Picture 2" descr="Soubor:Pieter Bruegel the Elder - The Tower of Babel (Vienna) - Google Art Project - edit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268760"/>
            <a:ext cx="1800200" cy="15841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2924944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Stavba babylonské věže</a:t>
            </a:r>
            <a:endParaRPr lang="cs-CZ" sz="2000" dirty="0"/>
          </a:p>
        </p:txBody>
      </p:sp>
      <p:sp>
        <p:nvSpPr>
          <p:cNvPr id="5" name="Šipka doprava 4"/>
          <p:cNvSpPr/>
          <p:nvPr/>
        </p:nvSpPr>
        <p:spPr>
          <a:xfrm>
            <a:off x="4644008" y="1916832"/>
            <a:ext cx="1080120" cy="64807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http://media.rozhlas.cz/_obrazek/2359577--josef-mathauser-zahuba-vrsovcu--1-950x0p0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48680"/>
            <a:ext cx="3024336" cy="23762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99584" y="3068960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Smrt knížete Jaromíra – r. 1035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005064"/>
            <a:ext cx="792088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první knize se dočteme o původu českého národa –               o </a:t>
            </a:r>
            <a:r>
              <a:rPr lang="cs-CZ" sz="2400" dirty="0" err="1" smtClean="0"/>
              <a:t>Krokovi</a:t>
            </a:r>
            <a:r>
              <a:rPr lang="cs-CZ" sz="2400" dirty="0" smtClean="0"/>
              <a:t>, o Libuši, o životě Bořivoje, sv. Václava a                            sv. Vojtěcha, Boleslava II. </a:t>
            </a:r>
          </a:p>
          <a:p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683568" y="4005064"/>
            <a:ext cx="7704856" cy="14401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Soubor:Josef Mathauser - Praotec Čech na hoře Říp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1340768"/>
            <a:ext cx="1872208" cy="158417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699792" y="299695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praotec Čech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5661248"/>
            <a:ext cx="7776864" cy="93610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V první knize převažují pověsti, báje, neověřené skutečnosti.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1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Kniha druhá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482" name="Picture 2" descr="Únos Jitky z kláštera - Foto: Wikipedia, public domain - volné díl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1872208" cy="22322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3068960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Vláda knížete Břetislava I. - 1038</a:t>
            </a:r>
            <a:endParaRPr lang="cs-CZ" sz="2000" dirty="0"/>
          </a:p>
        </p:txBody>
      </p:sp>
      <p:sp>
        <p:nvSpPr>
          <p:cNvPr id="7" name="Šipka doprava 6"/>
          <p:cNvSpPr/>
          <p:nvPr/>
        </p:nvSpPr>
        <p:spPr>
          <a:xfrm>
            <a:off x="2987824" y="1340768"/>
            <a:ext cx="1728192" cy="86409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3068960"/>
            <a:ext cx="3707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Smrt krále Vratislava II. - 1092</a:t>
            </a:r>
            <a:endParaRPr lang="cs-CZ" sz="2000" dirty="0"/>
          </a:p>
        </p:txBody>
      </p:sp>
      <p:pic>
        <p:nvPicPr>
          <p:cNvPr id="2050" name="Picture 2" descr="File:Josef Mathauser - Opat Božetěch dává korunu králi Vratislavov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980728"/>
            <a:ext cx="2476847" cy="19442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357301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Kniha třetí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2" name="Picture 4" descr="Soubor:Brzetysław II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365104"/>
            <a:ext cx="1656184" cy="1872208"/>
          </a:xfrm>
          <a:prstGeom prst="rect">
            <a:avLst/>
          </a:prstGeom>
          <a:noFill/>
        </p:spPr>
      </p:pic>
      <p:pic>
        <p:nvPicPr>
          <p:cNvPr id="2054" name="Picture 6" descr="Soubor:VladislavI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4293096"/>
            <a:ext cx="1440160" cy="18002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3528" y="6237312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Vláda Břetislava II. - 1092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6237312"/>
            <a:ext cx="3851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Smrt knížete Vladislava I. - 1125</a:t>
            </a:r>
            <a:endParaRPr lang="cs-CZ" sz="2000" dirty="0"/>
          </a:p>
        </p:txBody>
      </p:sp>
      <p:sp>
        <p:nvSpPr>
          <p:cNvPr id="13" name="Šipka doprava 12"/>
          <p:cNvSpPr/>
          <p:nvPr/>
        </p:nvSpPr>
        <p:spPr>
          <a:xfrm>
            <a:off x="3131840" y="4797152"/>
            <a:ext cx="2088232" cy="86409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268760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http://cs.wikipedia.org/wiki/Soubor:Kosmas.jpg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http://cs.wikipedia.org/wiki/Soubor:Cosmas-Chronica_Boemorum.jpg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348880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http://cs.wikipedia.org/wiki/Soubor:Pieter_Bruegel_the_Elder_-_The_Tower_of_Babel_(Vienna)_-_Google_Art_Project_-_edited.jpg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06896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http://www.rozhlas.</a:t>
            </a:r>
            <a:r>
              <a:rPr lang="cs-CZ" dirty="0" err="1" smtClean="0"/>
              <a:t>cz</a:t>
            </a:r>
            <a:r>
              <a:rPr lang="cs-CZ" dirty="0" smtClean="0"/>
              <a:t>/toulky/</a:t>
            </a:r>
            <a:r>
              <a:rPr lang="cs-CZ" dirty="0" err="1" smtClean="0"/>
              <a:t>vysila</a:t>
            </a:r>
            <a:r>
              <a:rPr lang="cs-CZ" dirty="0" smtClean="0"/>
              <a:t>_</a:t>
            </a:r>
            <a:r>
              <a:rPr lang="cs-CZ" dirty="0" err="1" smtClean="0"/>
              <a:t>praha</a:t>
            </a:r>
            <a:r>
              <a:rPr lang="cs-CZ" dirty="0" smtClean="0"/>
              <a:t>/_zprava/0048-</a:t>
            </a:r>
            <a:r>
              <a:rPr lang="cs-CZ" dirty="0" err="1" smtClean="0"/>
              <a:t>schuzka</a:t>
            </a:r>
            <a:r>
              <a:rPr lang="cs-CZ" dirty="0" smtClean="0"/>
              <a:t>-16-06-1996-</a:t>
            </a:r>
            <a:r>
              <a:rPr lang="cs-CZ" dirty="0" err="1" smtClean="0"/>
              <a:t>vyvrazdeni</a:t>
            </a:r>
            <a:r>
              <a:rPr lang="cs-CZ" dirty="0" smtClean="0"/>
              <a:t>-</a:t>
            </a:r>
            <a:r>
              <a:rPr lang="cs-CZ" dirty="0" err="1" smtClean="0"/>
              <a:t>vrsovcu</a:t>
            </a:r>
            <a:r>
              <a:rPr lang="cs-CZ" dirty="0" smtClean="0"/>
              <a:t>-</a:t>
            </a:r>
            <a:r>
              <a:rPr lang="cs-CZ" dirty="0" err="1" smtClean="0"/>
              <a:t>jaromir</a:t>
            </a:r>
            <a:r>
              <a:rPr lang="cs-CZ" dirty="0" smtClean="0"/>
              <a:t>-a-</a:t>
            </a:r>
            <a:r>
              <a:rPr lang="cs-CZ" dirty="0" err="1" smtClean="0"/>
              <a:t>oldrich</a:t>
            </a:r>
            <a:r>
              <a:rPr lang="cs-CZ" dirty="0" smtClean="0"/>
              <a:t>--298503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861048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http://www.rozhlas.</a:t>
            </a:r>
            <a:r>
              <a:rPr lang="cs-CZ" dirty="0" err="1" smtClean="0"/>
              <a:t>cz</a:t>
            </a:r>
            <a:r>
              <a:rPr lang="cs-CZ" dirty="0" smtClean="0"/>
              <a:t>/toulky/</a:t>
            </a:r>
            <a:r>
              <a:rPr lang="cs-CZ" dirty="0" err="1" smtClean="0"/>
              <a:t>vysila</a:t>
            </a:r>
            <a:r>
              <a:rPr lang="cs-CZ" dirty="0" smtClean="0"/>
              <a:t>_</a:t>
            </a:r>
            <a:r>
              <a:rPr lang="cs-CZ" dirty="0" err="1" smtClean="0"/>
              <a:t>praha</a:t>
            </a:r>
            <a:r>
              <a:rPr lang="cs-CZ" dirty="0" smtClean="0"/>
              <a:t>/_zprava/0050-</a:t>
            </a:r>
            <a:r>
              <a:rPr lang="cs-CZ" dirty="0" err="1" smtClean="0"/>
              <a:t>schuzka</a:t>
            </a:r>
            <a:r>
              <a:rPr lang="cs-CZ" dirty="0" smtClean="0"/>
              <a:t>-30-06-1996-</a:t>
            </a:r>
            <a:r>
              <a:rPr lang="cs-CZ" dirty="0" err="1" smtClean="0"/>
              <a:t>bretislav</a:t>
            </a:r>
            <a:r>
              <a:rPr lang="cs-CZ" dirty="0" smtClean="0"/>
              <a:t>-i--293850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4581128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http://cs.wikipedia.org/wiki/Soubor:Josef_Mathauser_-_Praotec_%C4%8Cech_na_ho%C5%99e_%C5%98%C3%ADp.jpg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53012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http://commons.wikimedia.org/wiki/File:Josef_Mathauser_-_Opat_Bo%C5%BEet%C4%9Bch_d%C3%A1v%C3%A1_korunu_kr%C3%A1li_Vratislavovi.jpg?uselang=cs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9552" y="630932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http://cs.wikipedia.org/wiki/Soubor:Brzetys%C5%82aw_II.jpg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6064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materiály:</a:t>
            </a:r>
          </a:p>
          <a:p>
            <a:r>
              <a:rPr lang="cs-CZ" dirty="0" smtClean="0"/>
              <a:t>Texty vlastní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9552" y="836712"/>
            <a:ext cx="40062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Ilustrace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680</TotalTime>
  <Words>537</Words>
  <Application>Microsoft Office PowerPoint</Application>
  <PresentationFormat>Předvádění na obrazovce (4:3)</PresentationFormat>
  <Paragraphs>202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65</cp:revision>
  <dcterms:created xsi:type="dcterms:W3CDTF">2013-02-27T07:08:15Z</dcterms:created>
  <dcterms:modified xsi:type="dcterms:W3CDTF">2013-08-01T07:04:31Z</dcterms:modified>
</cp:coreProperties>
</file>