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9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6" r:id="rId13"/>
    <p:sldId id="272" r:id="rId14"/>
    <p:sldId id="274" r:id="rId15"/>
    <p:sldId id="275" r:id="rId16"/>
    <p:sldId id="276" r:id="rId17"/>
    <p:sldId id="270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620"/>
    <a:srgbClr val="15FF7F"/>
    <a:srgbClr val="007A37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63" autoAdjust="0"/>
    <p:restoredTop sz="94727" autoAdjust="0"/>
  </p:normalViewPr>
  <p:slideViewPr>
    <p:cSldViewPr>
      <p:cViewPr varScale="1">
        <p:scale>
          <a:sx n="65" d="100"/>
          <a:sy n="65" d="100"/>
        </p:scale>
        <p:origin x="-1548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8721C0-522F-4560-AC04-7F93C9E65269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089EA96A-ADDA-4D5A-AE1B-DD1D8BA7535D}" type="presOf" srcId="{100B6B2E-82E6-4C11-B19B-F2DB3A0EA64F}" destId="{DBA8199F-D892-4A8E-A352-2B7844050E09}" srcOrd="1" destOrd="0" presId="urn:microsoft.com/office/officeart/2005/8/layout/target3"/>
    <dgm:cxn modelId="{F9E954DD-99AE-47CB-951F-0529B370A874}" type="presOf" srcId="{1D8420EA-BFA0-403B-80F5-647FA396CC45}" destId="{8467D0EB-87A2-4285-8ACA-0398EFBF29BC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C885BD25-8802-4692-888D-744A7BF53392}" type="presOf" srcId="{130831A4-0540-4EC5-8F5A-93030E89D2D9}" destId="{8E23E229-92FC-49D1-B5FE-0303176B8A4E}" srcOrd="1" destOrd="0" presId="urn:microsoft.com/office/officeart/2005/8/layout/target3"/>
    <dgm:cxn modelId="{45A25CF5-5CD0-4985-92CF-2A79DADF335E}" type="presOf" srcId="{27FE2D31-D344-4B63-A89A-A89AB0D9F3E3}" destId="{FE47432B-CA46-450C-8D8F-66C300A95B52}" srcOrd="0" destOrd="0" presId="urn:microsoft.com/office/officeart/2005/8/layout/target3"/>
    <dgm:cxn modelId="{BC5FDEAE-7B5D-4619-B2CB-B1866ED6D27E}" type="presOf" srcId="{100B6B2E-82E6-4C11-B19B-F2DB3A0EA64F}" destId="{645AA564-2E9E-4954-AD87-AE01782CEC59}" srcOrd="0" destOrd="0" presId="urn:microsoft.com/office/officeart/2005/8/layout/target3"/>
    <dgm:cxn modelId="{77EE5DA5-4F5B-4458-BDA6-71CB9831BE32}" type="presOf" srcId="{130831A4-0540-4EC5-8F5A-93030E89D2D9}" destId="{F69CC921-512E-49F4-824C-A648EC5F27A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D33F9F52-BB42-483D-ACDD-151BC11DD434}" type="presOf" srcId="{914700B9-77B5-440A-A438-DE98B6D4894D}" destId="{E73F1C26-6DCD-4001-88B9-355E01E2BCE7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CE73713F-AD07-425D-A4C7-12185989631E}" type="presOf" srcId="{914700B9-77B5-440A-A438-DE98B6D4894D}" destId="{BD9AF279-D483-48F2-BBBD-45F8E8923512}" srcOrd="1" destOrd="0" presId="urn:microsoft.com/office/officeart/2005/8/layout/target3"/>
    <dgm:cxn modelId="{E08BB900-652C-462E-8233-F14E35DCB48F}" type="presParOf" srcId="{FE47432B-CA46-450C-8D8F-66C300A95B52}" destId="{B522209E-30D0-49D6-A340-2D383A11C668}" srcOrd="0" destOrd="0" presId="urn:microsoft.com/office/officeart/2005/8/layout/target3"/>
    <dgm:cxn modelId="{F733178C-FB78-4503-B344-01D3C8C018E2}" type="presParOf" srcId="{FE47432B-CA46-450C-8D8F-66C300A95B52}" destId="{ED5A8377-51D5-4DC5-B0E7-680166966720}" srcOrd="1" destOrd="0" presId="urn:microsoft.com/office/officeart/2005/8/layout/target3"/>
    <dgm:cxn modelId="{5D1D0FB6-29BB-4891-AD21-3EC366A8346A}" type="presParOf" srcId="{FE47432B-CA46-450C-8D8F-66C300A95B52}" destId="{F69CC921-512E-49F4-824C-A648EC5F27A5}" srcOrd="2" destOrd="0" presId="urn:microsoft.com/office/officeart/2005/8/layout/target3"/>
    <dgm:cxn modelId="{FF9D7CA5-A99F-4001-883E-B87F44715D3A}" type="presParOf" srcId="{FE47432B-CA46-450C-8D8F-66C300A95B52}" destId="{61C9CE18-EDA6-4EDF-BA1C-09779D38FBBF}" srcOrd="3" destOrd="0" presId="urn:microsoft.com/office/officeart/2005/8/layout/target3"/>
    <dgm:cxn modelId="{497FCD1A-393D-43B3-A166-1B74F40014B1}" type="presParOf" srcId="{FE47432B-CA46-450C-8D8F-66C300A95B52}" destId="{D60DEAAB-7AFE-435A-ACF6-18851E4B0426}" srcOrd="4" destOrd="0" presId="urn:microsoft.com/office/officeart/2005/8/layout/target3"/>
    <dgm:cxn modelId="{050FB249-668E-40A5-B251-1DD9D1021F07}" type="presParOf" srcId="{FE47432B-CA46-450C-8D8F-66C300A95B52}" destId="{F7B3C0B7-F0F7-4F49-B02C-3630F8C5FAE5}" srcOrd="5" destOrd="0" presId="urn:microsoft.com/office/officeart/2005/8/layout/target3"/>
    <dgm:cxn modelId="{1DA9E815-DA96-4F9E-93E4-81D4C8147DE2}" type="presParOf" srcId="{FE47432B-CA46-450C-8D8F-66C300A95B52}" destId="{C9DA9446-E2D3-4F6A-8960-3CADFBF870B8}" srcOrd="6" destOrd="0" presId="urn:microsoft.com/office/officeart/2005/8/layout/target3"/>
    <dgm:cxn modelId="{53CDE330-B2D9-4685-AFC7-8DB99989A802}" type="presParOf" srcId="{FE47432B-CA46-450C-8D8F-66C300A95B52}" destId="{9726EC6F-D322-4CD3-B489-1BE3DF7CE70B}" srcOrd="7" destOrd="0" presId="urn:microsoft.com/office/officeart/2005/8/layout/target3"/>
    <dgm:cxn modelId="{EF65B558-002E-4BFB-A2BC-DB4CA0AFA9CA}" type="presParOf" srcId="{FE47432B-CA46-450C-8D8F-66C300A95B52}" destId="{645AA564-2E9E-4954-AD87-AE01782CEC59}" srcOrd="8" destOrd="0" presId="urn:microsoft.com/office/officeart/2005/8/layout/target3"/>
    <dgm:cxn modelId="{54C7D5DA-D4E1-451C-880B-F23C4539A82E}" type="presParOf" srcId="{FE47432B-CA46-450C-8D8F-66C300A95B52}" destId="{8538CAC4-6A86-42B8-B5AF-2FF155DB9D02}" srcOrd="9" destOrd="0" presId="urn:microsoft.com/office/officeart/2005/8/layout/target3"/>
    <dgm:cxn modelId="{24498ED1-3FD2-4A9B-A36E-103DD22F2D30}" type="presParOf" srcId="{FE47432B-CA46-450C-8D8F-66C300A95B52}" destId="{26FD6024-A07F-46D0-8BC0-B5E595C5673D}" srcOrd="10" destOrd="0" presId="urn:microsoft.com/office/officeart/2005/8/layout/target3"/>
    <dgm:cxn modelId="{546A71DC-3FEB-4149-9AC0-ABC48550F987}" type="presParOf" srcId="{FE47432B-CA46-450C-8D8F-66C300A95B52}" destId="{E73F1C26-6DCD-4001-88B9-355E01E2BCE7}" srcOrd="11" destOrd="0" presId="urn:microsoft.com/office/officeart/2005/8/layout/target3"/>
    <dgm:cxn modelId="{1BE69E35-D61F-4E7D-825C-9C0FA6A4C8D2}" type="presParOf" srcId="{FE47432B-CA46-450C-8D8F-66C300A95B52}" destId="{8E23E229-92FC-49D1-B5FE-0303176B8A4E}" srcOrd="12" destOrd="0" presId="urn:microsoft.com/office/officeart/2005/8/layout/target3"/>
    <dgm:cxn modelId="{CD17DB0F-B565-495D-8335-FEF9486C8585}" type="presParOf" srcId="{FE47432B-CA46-450C-8D8F-66C300A95B52}" destId="{8467D0EB-87A2-4285-8ACA-0398EFBF29BC}" srcOrd="13" destOrd="0" presId="urn:microsoft.com/office/officeart/2005/8/layout/target3"/>
    <dgm:cxn modelId="{C2679E1B-2B23-463E-87D9-6BBFAA35481C}" type="presParOf" srcId="{FE47432B-CA46-450C-8D8F-66C300A95B52}" destId="{DBA8199F-D892-4A8E-A352-2B7844050E09}" srcOrd="14" destOrd="0" presId="urn:microsoft.com/office/officeart/2005/8/layout/target3"/>
    <dgm:cxn modelId="{5751DFF4-3DD2-4253-9186-AFD201AFAF30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556348C-D6E2-4C32-A268-33723B5F8135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E656DD6-D0D7-40C3-B842-00A5634213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3/31/Vaclav_Hajek_z_Libocan_1861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www.hostau.org/img/pic_zoom/wappen_hostau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25227238"/>
              </p:ext>
            </p:extLst>
          </p:nvPr>
        </p:nvGraphicFramePr>
        <p:xfrm>
          <a:off x="1691680" y="2852936"/>
          <a:ext cx="7056784" cy="24368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VY_32_INOVACE_02_S09-</a:t>
                      </a:r>
                      <a:r>
                        <a:rPr lang="cs-CZ" sz="16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-7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Naděžda </a:t>
                      </a:r>
                      <a:r>
                        <a:rPr lang="cs-CZ" sz="1400" b="1" dirty="0" err="1" smtClean="0">
                          <a:latin typeface="Times New Roman" pitchFamily="18" charset="0"/>
                          <a:cs typeface="Times New Roman" pitchFamily="18" charset="0"/>
                        </a:rPr>
                        <a:t>Rauchová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7.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Naše nejstarší kroniky II.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799007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8965964"/>
              </p:ext>
            </p:extLst>
          </p:nvPr>
        </p:nvGraphicFramePr>
        <p:xfrm>
          <a:off x="539552" y="3573016"/>
          <a:ext cx="8280920" cy="2560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smtClean="0"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s aktivním doplňováním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Sešit, barevné fixy.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zopakování,procvičování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doplňují myšlenkovou mapu pomocí pera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 seznámení s literárním útvarem kronika,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podobou kroniky v současnosti, k seznámení s nejstarší česky psanou kronikou.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pracuje s textem nejstarší česky psané kroniky, sleduje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vý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voj spisovné češtiny, porovnává se současným zpracováním českých pověstí.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691639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80728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rgbClr val="15FF7F"/>
                </a:solidFill>
              </a:rPr>
              <a:t>Naše nejstarší kroniky II.</a:t>
            </a:r>
            <a:endParaRPr lang="cs-CZ" sz="4800" dirty="0">
              <a:solidFill>
                <a:srgbClr val="15FF7F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4653136"/>
            <a:ext cx="5112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4620"/>
                </a:solidFill>
              </a:rPr>
              <a:t>Český jazyk – 7. ročník</a:t>
            </a:r>
            <a:endParaRPr lang="cs-CZ" sz="3200" dirty="0">
              <a:solidFill>
                <a:srgbClr val="004620"/>
              </a:solidFill>
            </a:endParaRPr>
          </a:p>
        </p:txBody>
      </p:sp>
      <p:pic>
        <p:nvPicPr>
          <p:cNvPr id="1028" name="Picture 4" descr="C:\Users\ředitelka\AppData\Local\Microsoft\Windows\Temporary Internet Files\Content.IE5\187JSCQT\MC900196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276872"/>
            <a:ext cx="2783877" cy="26394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82809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4620"/>
                </a:solidFill>
              </a:rPr>
              <a:t>Poznej autora a název díla:</a:t>
            </a:r>
            <a:endParaRPr lang="cs-CZ" sz="2400" dirty="0">
              <a:solidFill>
                <a:srgbClr val="004620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79511" y="692696"/>
          <a:ext cx="8712970" cy="504056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42594"/>
                <a:gridCol w="1742594"/>
                <a:gridCol w="1742594"/>
                <a:gridCol w="1742594"/>
                <a:gridCol w="1742594"/>
              </a:tblGrid>
              <a:tr h="482607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5 bodů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4 body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3 body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2 body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1 bod</a:t>
                      </a:r>
                      <a:endParaRPr lang="cs-CZ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911591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Sultán</a:t>
                      </a:r>
                      <a:endParaRPr lang="cs-CZ" sz="2000" dirty="0">
                        <a:solidFill>
                          <a:schemeClr val="bg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Viktorka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paní kněžna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Hortenzie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Staré bělidlo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</a:tr>
              <a:tr h="9115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pět kamarádů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koloniál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vosy a med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Zilvar</a:t>
                      </a:r>
                      <a:r>
                        <a:rPr lang="cs-CZ" dirty="0" smtClean="0"/>
                        <a:t>               z chudobince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Petr Bajza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</a:tr>
              <a:tr h="9115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benátský kupec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Tataři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Čína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chán </a:t>
                      </a:r>
                      <a:r>
                        <a:rPr lang="cs-CZ" dirty="0" err="1" smtClean="0"/>
                        <a:t>Kublaj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cestopis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</a:tr>
              <a:tr h="9115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jezero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smrt dítěte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neposlušná</a:t>
                      </a:r>
                    </a:p>
                    <a:p>
                      <a:pPr algn="ctr"/>
                      <a:r>
                        <a:rPr lang="cs-CZ" dirty="0" smtClean="0"/>
                        <a:t>dcera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balada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pohádková</a:t>
                      </a:r>
                    </a:p>
                    <a:p>
                      <a:pPr algn="ctr"/>
                      <a:r>
                        <a:rPr lang="cs-CZ" dirty="0" smtClean="0"/>
                        <a:t>bytost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</a:tr>
              <a:tr h="91159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rabín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pražská</a:t>
                      </a:r>
                    </a:p>
                    <a:p>
                      <a:pPr algn="ctr"/>
                      <a:r>
                        <a:rPr lang="cs-CZ" dirty="0" smtClean="0"/>
                        <a:t>pověst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plíšek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umělý člověk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Golem</a:t>
                      </a:r>
                      <a:endParaRPr lang="cs-CZ" dirty="0"/>
                    </a:p>
                  </a:txBody>
                  <a:tcPr>
                    <a:solidFill>
                      <a:srgbClr val="15FF7F"/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251520" y="11967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051720" y="11967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11967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8104" y="11967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236296" y="11967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21328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051720" y="21328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79912" y="21328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508104" y="21328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36296" y="21328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1520" y="30689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051720" y="30689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3779912" y="2996952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508104" y="30689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236296" y="30689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51520" y="39330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051720" y="400506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779912" y="400506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508104" y="4005064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236296" y="3933056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323528" y="48691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051720" y="48691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779912" y="48691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508104" y="48691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7236296" y="4869160"/>
            <a:ext cx="1584176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8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4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8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4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0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7129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15FF7F"/>
                </a:solidFill>
              </a:rPr>
              <a:t>Poznáváme naše nejstarší kroniky, ale vznikají kroniky i dnes?</a:t>
            </a:r>
          </a:p>
          <a:p>
            <a:endParaRPr lang="cs-CZ" sz="2400" dirty="0" smtClean="0">
              <a:solidFill>
                <a:srgbClr val="15FF7F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004620"/>
                </a:solidFill>
              </a:rPr>
              <a:t> naše škola vede kroniku od školního roku 1946/1947</a:t>
            </a:r>
          </a:p>
          <a:p>
            <a:endParaRPr lang="cs-CZ" sz="2400" dirty="0" smtClean="0">
              <a:solidFill>
                <a:srgbClr val="00462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rgbClr val="004620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dirty="0" smtClean="0">
              <a:solidFill>
                <a:srgbClr val="004620"/>
              </a:solidFill>
            </a:endParaRPr>
          </a:p>
          <a:p>
            <a:r>
              <a:rPr lang="cs-CZ" sz="2400" dirty="0" smtClean="0">
                <a:solidFill>
                  <a:srgbClr val="004620"/>
                </a:solidFill>
              </a:rPr>
              <a:t>    </a:t>
            </a:r>
            <a:endParaRPr lang="cs-CZ" sz="2400" dirty="0">
              <a:solidFill>
                <a:srgbClr val="004620"/>
              </a:solidFill>
            </a:endParaRPr>
          </a:p>
        </p:txBody>
      </p:sp>
      <p:pic>
        <p:nvPicPr>
          <p:cNvPr id="1026" name="Picture 2" descr="C:\Users\ředitelka\Pictures\Kronika\P31200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32856"/>
            <a:ext cx="4176464" cy="4032448"/>
          </a:xfrm>
          <a:prstGeom prst="rect">
            <a:avLst/>
          </a:prstGeom>
          <a:noFill/>
        </p:spPr>
      </p:pic>
      <p:pic>
        <p:nvPicPr>
          <p:cNvPr id="1027" name="Picture 3" descr="C:\Users\ředitelka\Pictures\Kronika\P31200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2276872"/>
            <a:ext cx="4177480" cy="33123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ředitelka\Pictures\Kronika\P312000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ředitelka\Pictures\Kronika\P3120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ředitelka\Pictures\Kronika\P312001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ředitelka\Pictures\Kronika\P312001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ředitelka\Pictures\Kronika\P312001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ředitelka\Pictures\Kronika\P312001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ředitelka\Pictures\Kronika\P3120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Dalimilova kronika – co o ní víme?</a:t>
            </a:r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23762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Autor: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051720" y="1124744"/>
            <a:ext cx="6552728" cy="165618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Neznámý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. Jméno Dalimil použil až v 16. století kronikář Václav Hájek z </a:t>
            </a:r>
            <a:r>
              <a:rPr lang="cs-CZ" sz="3200" dirty="0" err="1" smtClean="0">
                <a:solidFill>
                  <a:schemeClr val="bg2">
                    <a:lumMod val="50000"/>
                  </a:schemeClr>
                </a:solidFill>
              </a:rPr>
              <a:t>Libočan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3200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1026" name="Picture 2" descr="Soubor:Vaclav Hajek z Libocan 186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2996952"/>
            <a:ext cx="2880320" cy="3528392"/>
          </a:xfrm>
          <a:prstGeom prst="rect">
            <a:avLst/>
          </a:prstGeom>
          <a:noFill/>
        </p:spPr>
      </p:pic>
      <p:sp>
        <p:nvSpPr>
          <p:cNvPr id="14" name="Zaoblený obdélník 13"/>
          <p:cNvSpPr/>
          <p:nvPr/>
        </p:nvSpPr>
        <p:spPr>
          <a:xfrm>
            <a:off x="395536" y="3573016"/>
            <a:ext cx="5040560" cy="28083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1"/>
                </a:solidFill>
              </a:rPr>
              <a:t>Hájkova kronika má stejný název jako naše nejstarší kronika ………………………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Začíná příchodem Slovanů a končí rokem 1526, kdy …………………………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Jazyk: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95736" y="260648"/>
            <a:ext cx="4896544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bg1"/>
                </a:solidFill>
              </a:rPr>
              <a:t>Je psaná česky a ve verších.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259632" y="1052736"/>
            <a:ext cx="6840760" cy="561662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err="1" smtClean="0"/>
              <a:t>Ot</a:t>
            </a:r>
            <a:r>
              <a:rPr lang="cs-CZ" sz="2400" dirty="0" smtClean="0"/>
              <a:t> </a:t>
            </a:r>
            <a:r>
              <a:rPr lang="cs-CZ" sz="2400" dirty="0" err="1" smtClean="0"/>
              <a:t>knězě</a:t>
            </a:r>
            <a:r>
              <a:rPr lang="cs-CZ" sz="2400" dirty="0" smtClean="0"/>
              <a:t> </a:t>
            </a:r>
            <a:r>
              <a:rPr lang="cs-CZ" sz="2400" dirty="0" err="1" smtClean="0"/>
              <a:t>Břěcislava</a:t>
            </a:r>
            <a:r>
              <a:rPr lang="cs-CZ" sz="2400" dirty="0" smtClean="0"/>
              <a:t>, </a:t>
            </a:r>
            <a:r>
              <a:rPr lang="cs-CZ" sz="2400" dirty="0" err="1" smtClean="0"/>
              <a:t>zětě</a:t>
            </a:r>
            <a:r>
              <a:rPr lang="cs-CZ" sz="2400" dirty="0" smtClean="0"/>
              <a:t> </a:t>
            </a:r>
            <a:r>
              <a:rPr lang="cs-CZ" sz="2400" dirty="0" err="1" smtClean="0"/>
              <a:t>ciesařova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Po tom kněz Oldřich s světa </a:t>
            </a:r>
            <a:r>
              <a:rPr lang="cs-CZ" sz="2400" dirty="0" err="1" smtClean="0"/>
              <a:t>snide</a:t>
            </a:r>
            <a:r>
              <a:rPr lang="cs-CZ" sz="2400" dirty="0" smtClean="0"/>
              <a:t>,                         syn jeho </a:t>
            </a:r>
            <a:r>
              <a:rPr lang="cs-CZ" sz="2400" dirty="0" err="1" smtClean="0"/>
              <a:t>Břěcislav</a:t>
            </a:r>
            <a:r>
              <a:rPr lang="cs-CZ" sz="2400" dirty="0" smtClean="0"/>
              <a:t> na </a:t>
            </a:r>
            <a:r>
              <a:rPr lang="cs-CZ" sz="2400" dirty="0" err="1" smtClean="0"/>
              <a:t>kniežěcí</a:t>
            </a:r>
            <a:r>
              <a:rPr lang="cs-CZ" sz="2400" dirty="0" smtClean="0"/>
              <a:t> stolec </a:t>
            </a:r>
            <a:r>
              <a:rPr lang="cs-CZ" sz="2400" dirty="0" err="1" smtClean="0"/>
              <a:t>vznide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Toho času Otta </a:t>
            </a:r>
            <a:r>
              <a:rPr lang="cs-CZ" sz="2400" dirty="0" err="1" smtClean="0"/>
              <a:t>bielý</a:t>
            </a:r>
            <a:r>
              <a:rPr lang="cs-CZ" sz="2400" dirty="0" smtClean="0"/>
              <a:t> </a:t>
            </a:r>
            <a:r>
              <a:rPr lang="cs-CZ" sz="2400" dirty="0" err="1" smtClean="0"/>
              <a:t>ciesařem</a:t>
            </a:r>
            <a:r>
              <a:rPr lang="cs-CZ" sz="2400" dirty="0" smtClean="0"/>
              <a:t> </a:t>
            </a:r>
            <a:r>
              <a:rPr lang="cs-CZ" sz="2400" dirty="0" err="1" smtClean="0"/>
              <a:t>bieše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ten dcerku </a:t>
            </a:r>
            <a:r>
              <a:rPr lang="cs-CZ" sz="2400" dirty="0" err="1" smtClean="0"/>
              <a:t>krásnú</a:t>
            </a:r>
            <a:r>
              <a:rPr lang="cs-CZ" sz="2400" dirty="0" smtClean="0"/>
              <a:t> velmi </a:t>
            </a:r>
            <a:r>
              <a:rPr lang="cs-CZ" sz="2400" dirty="0" err="1" smtClean="0"/>
              <a:t>jmieše</a:t>
            </a:r>
            <a:r>
              <a:rPr lang="cs-CZ" sz="2400" dirty="0" smtClean="0"/>
              <a:t>,</a:t>
            </a:r>
          </a:p>
          <a:p>
            <a:r>
              <a:rPr lang="cs-CZ" sz="2400" dirty="0" err="1" smtClean="0"/>
              <a:t>tej</a:t>
            </a:r>
            <a:r>
              <a:rPr lang="cs-CZ" sz="2400" dirty="0" smtClean="0"/>
              <a:t> </a:t>
            </a:r>
            <a:r>
              <a:rPr lang="cs-CZ" sz="2400" dirty="0" err="1" smtClean="0"/>
              <a:t>krásě</a:t>
            </a:r>
            <a:r>
              <a:rPr lang="cs-CZ" sz="2400" dirty="0" smtClean="0"/>
              <a:t> divit </a:t>
            </a:r>
            <a:r>
              <a:rPr lang="cs-CZ" sz="2400" dirty="0" err="1" smtClean="0"/>
              <a:t>sě</a:t>
            </a:r>
            <a:r>
              <a:rPr lang="cs-CZ" sz="2400" dirty="0" smtClean="0"/>
              <a:t> </a:t>
            </a:r>
            <a:r>
              <a:rPr lang="cs-CZ" sz="2400" dirty="0" err="1" smtClean="0"/>
              <a:t>kniežata</a:t>
            </a:r>
            <a:r>
              <a:rPr lang="cs-CZ" sz="2400" dirty="0" smtClean="0"/>
              <a:t> k dvoru </a:t>
            </a:r>
            <a:r>
              <a:rPr lang="cs-CZ" sz="2400" dirty="0" err="1" smtClean="0"/>
              <a:t>jezdiechu</a:t>
            </a:r>
            <a:endParaRPr lang="cs-CZ" sz="2400" dirty="0" smtClean="0"/>
          </a:p>
          <a:p>
            <a:r>
              <a:rPr lang="cs-CZ" sz="2400" dirty="0" smtClean="0"/>
              <a:t>a již po všem světu o </a:t>
            </a:r>
            <a:r>
              <a:rPr lang="cs-CZ" sz="2400" dirty="0" err="1" smtClean="0"/>
              <a:t>jejie</a:t>
            </a:r>
            <a:r>
              <a:rPr lang="cs-CZ" sz="2400" dirty="0" smtClean="0"/>
              <a:t> </a:t>
            </a:r>
            <a:r>
              <a:rPr lang="cs-CZ" sz="2400" dirty="0" err="1" smtClean="0"/>
              <a:t>krásě</a:t>
            </a:r>
            <a:r>
              <a:rPr lang="cs-CZ" sz="2400" dirty="0" smtClean="0"/>
              <a:t> </a:t>
            </a:r>
            <a:r>
              <a:rPr lang="cs-CZ" sz="2400" dirty="0" err="1" smtClean="0"/>
              <a:t>mluviechu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Té v </a:t>
            </a:r>
            <a:r>
              <a:rPr lang="cs-CZ" sz="2400" dirty="0" err="1" smtClean="0"/>
              <a:t>klášteřě</a:t>
            </a:r>
            <a:r>
              <a:rPr lang="cs-CZ" sz="2400" dirty="0" smtClean="0"/>
              <a:t> světsky </a:t>
            </a:r>
            <a:r>
              <a:rPr lang="cs-CZ" sz="2400" dirty="0" err="1" smtClean="0"/>
              <a:t>chováchu</a:t>
            </a:r>
            <a:endParaRPr lang="cs-CZ" sz="2400" dirty="0" smtClean="0"/>
          </a:p>
          <a:p>
            <a:r>
              <a:rPr lang="cs-CZ" sz="2400" dirty="0" smtClean="0"/>
              <a:t>a tomu klášteru Sviň Brod </a:t>
            </a:r>
            <a:r>
              <a:rPr lang="cs-CZ" sz="2400" dirty="0" err="1" smtClean="0"/>
              <a:t>řiekáchu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Když kněz </a:t>
            </a:r>
            <a:r>
              <a:rPr lang="cs-CZ" sz="2400" dirty="0" err="1" smtClean="0"/>
              <a:t>Břěcislav</a:t>
            </a:r>
            <a:r>
              <a:rPr lang="cs-CZ" sz="2400" dirty="0" smtClean="0"/>
              <a:t> ji tu </a:t>
            </a:r>
            <a:r>
              <a:rPr lang="cs-CZ" sz="2400" dirty="0" err="1" smtClean="0"/>
              <a:t>vzvědě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mezi panici takto </a:t>
            </a:r>
            <a:r>
              <a:rPr lang="cs-CZ" sz="2400" dirty="0" err="1" smtClean="0"/>
              <a:t>povědě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„Nebo té </a:t>
            </a:r>
            <a:r>
              <a:rPr lang="cs-CZ" sz="2400" dirty="0" err="1" smtClean="0"/>
              <a:t>dievky</a:t>
            </a:r>
            <a:r>
              <a:rPr lang="cs-CZ" sz="2400" dirty="0" smtClean="0"/>
              <a:t> dobudu,</a:t>
            </a:r>
          </a:p>
          <a:p>
            <a:r>
              <a:rPr lang="cs-CZ" sz="2400" dirty="0" smtClean="0"/>
              <a:t>nebo svého života zbudu!“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0"/>
            <a:ext cx="8208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Co víš o knížeti Oldřichovi?</a:t>
            </a:r>
          </a:p>
          <a:p>
            <a:pPr marL="457200" indent="-457200">
              <a:buAutoNum type="arabicPeriod"/>
            </a:pPr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dirty="0" smtClean="0"/>
              <a:t>Jak se jmenovala dívka, kterou unesl kníže Břetislav?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755576" y="1700808"/>
            <a:ext cx="4824536" cy="3600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/>
          </a:p>
          <a:p>
            <a:r>
              <a:rPr lang="cs-CZ" sz="2400" dirty="0" smtClean="0"/>
              <a:t>Do kláštera </a:t>
            </a:r>
            <a:r>
              <a:rPr lang="cs-CZ" sz="2400" dirty="0" err="1" smtClean="0"/>
              <a:t>jěde</a:t>
            </a:r>
            <a:r>
              <a:rPr lang="cs-CZ" sz="2400" dirty="0" smtClean="0"/>
              <a:t> jezdecky,</a:t>
            </a:r>
          </a:p>
          <a:p>
            <a:r>
              <a:rPr lang="cs-CZ" sz="2400" dirty="0" smtClean="0"/>
              <a:t>ale klášter </a:t>
            </a:r>
            <a:r>
              <a:rPr lang="cs-CZ" sz="2400" dirty="0" err="1" smtClean="0"/>
              <a:t>vybi</a:t>
            </a:r>
            <a:r>
              <a:rPr lang="cs-CZ" sz="2400" dirty="0" smtClean="0"/>
              <a:t> vojensky.</a:t>
            </a:r>
          </a:p>
          <a:p>
            <a:r>
              <a:rPr lang="cs-CZ" sz="2400" dirty="0" smtClean="0"/>
              <a:t>Jitka </a:t>
            </a:r>
            <a:r>
              <a:rPr lang="cs-CZ" sz="2400" dirty="0" err="1" smtClean="0"/>
              <a:t>ciesařovně</a:t>
            </a:r>
            <a:r>
              <a:rPr lang="cs-CZ" sz="2400" dirty="0" smtClean="0"/>
              <a:t> </a:t>
            </a:r>
            <a:r>
              <a:rPr lang="cs-CZ" sz="2400" dirty="0" err="1" smtClean="0"/>
              <a:t>diechu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A když Čechy v klášter </a:t>
            </a:r>
            <a:r>
              <a:rPr lang="cs-CZ" sz="2400" dirty="0" err="1" smtClean="0"/>
              <a:t>jdiechu</a:t>
            </a:r>
            <a:r>
              <a:rPr lang="cs-CZ" sz="2400" dirty="0" smtClean="0"/>
              <a:t>,</a:t>
            </a:r>
          </a:p>
          <a:p>
            <a:r>
              <a:rPr lang="cs-CZ" sz="2400" dirty="0" smtClean="0"/>
              <a:t>Jitka v </a:t>
            </a:r>
            <a:r>
              <a:rPr lang="cs-CZ" sz="2400" dirty="0" err="1" smtClean="0"/>
              <a:t>šarlatnéj</a:t>
            </a:r>
            <a:r>
              <a:rPr lang="cs-CZ" sz="2400" dirty="0" smtClean="0"/>
              <a:t> </a:t>
            </a:r>
            <a:r>
              <a:rPr lang="cs-CZ" sz="2400" dirty="0" err="1" smtClean="0"/>
              <a:t>kapici</a:t>
            </a:r>
            <a:endParaRPr lang="cs-CZ" sz="2400" dirty="0" smtClean="0"/>
          </a:p>
          <a:p>
            <a:r>
              <a:rPr lang="cs-CZ" sz="2400" dirty="0" err="1" smtClean="0"/>
              <a:t>skry</a:t>
            </a:r>
            <a:r>
              <a:rPr lang="cs-CZ" sz="2400" dirty="0" smtClean="0"/>
              <a:t> </a:t>
            </a:r>
            <a:r>
              <a:rPr lang="cs-CZ" sz="2400" dirty="0" err="1" smtClean="0"/>
              <a:t>sě</a:t>
            </a:r>
            <a:r>
              <a:rPr lang="cs-CZ" sz="2400" dirty="0" smtClean="0"/>
              <a:t> za oltářem v </a:t>
            </a:r>
            <a:r>
              <a:rPr lang="cs-CZ" sz="2400" dirty="0" err="1" smtClean="0"/>
              <a:t>kaplici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Kněz Jitku z </a:t>
            </a:r>
            <a:r>
              <a:rPr lang="cs-CZ" sz="2400" dirty="0" err="1" smtClean="0"/>
              <a:t>káštera</a:t>
            </a:r>
            <a:r>
              <a:rPr lang="cs-CZ" sz="2400" dirty="0" smtClean="0"/>
              <a:t> vyvede</a:t>
            </a:r>
          </a:p>
          <a:p>
            <a:r>
              <a:rPr lang="cs-CZ" sz="2400" dirty="0" smtClean="0"/>
              <a:t>a po tom s ní na </a:t>
            </a:r>
            <a:r>
              <a:rPr lang="cs-CZ" sz="2400" dirty="0" err="1" smtClean="0"/>
              <a:t>kóň</a:t>
            </a:r>
            <a:r>
              <a:rPr lang="cs-CZ" sz="2400" dirty="0" smtClean="0"/>
              <a:t> </a:t>
            </a:r>
            <a:r>
              <a:rPr lang="cs-CZ" sz="2400" dirty="0" err="1" smtClean="0"/>
              <a:t>vsěde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25605" name="Picture 5" descr="C:\Users\ředitelka\AppData\Local\Microsoft\Windows\Temporary Internet Files\Content.IE5\2HC021WV\MC90043188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653136"/>
            <a:ext cx="1600200" cy="1930400"/>
          </a:xfrm>
          <a:prstGeom prst="rect">
            <a:avLst/>
          </a:prstGeom>
          <a:noFill/>
        </p:spPr>
      </p:pic>
      <p:pic>
        <p:nvPicPr>
          <p:cNvPr id="25608" name="Picture 8" descr="C:\Users\ředitelka\AppData\Local\Microsoft\Windows\Temporary Internet Files\Content.IE5\UNVUXFFP\MC90023812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2204864"/>
            <a:ext cx="2172832" cy="199478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323528" y="5661248"/>
            <a:ext cx="662473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bg1"/>
                </a:solidFill>
              </a:rPr>
              <a:t>Kronikářský omyl: </a:t>
            </a:r>
            <a:r>
              <a:rPr lang="cs-CZ" sz="2000" dirty="0" err="1" smtClean="0">
                <a:solidFill>
                  <a:schemeClr val="bg1"/>
                </a:solidFill>
              </a:rPr>
              <a:t>OtaBílý</a:t>
            </a:r>
            <a:r>
              <a:rPr lang="cs-CZ" sz="2000" dirty="0" smtClean="0">
                <a:solidFill>
                  <a:schemeClr val="bg1"/>
                </a:solidFill>
              </a:rPr>
              <a:t> nebyl císař, ale vévoda, Jitka nebyla jeho dcerou, ale sestrou.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88640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Obsah kroniky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284984"/>
            <a:ext cx="806489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Historicky je nejcennější opět poslední část kroniky – období vlády Lucemburků</a:t>
            </a: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179512" y="908720"/>
            <a:ext cx="216024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Stavba </a:t>
            </a:r>
            <a:r>
              <a:rPr lang="cs-CZ" sz="2000" dirty="0" err="1" smtClean="0"/>
              <a:t>babylónské</a:t>
            </a:r>
            <a:r>
              <a:rPr lang="cs-CZ" sz="2000" dirty="0" smtClean="0"/>
              <a:t> věže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836712"/>
            <a:ext cx="2808312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Příchod Slovanů na naše území</a:t>
            </a:r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6156176" y="908720"/>
            <a:ext cx="2232248" cy="100811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err="1" smtClean="0"/>
              <a:t>Krokovy</a:t>
            </a:r>
            <a:r>
              <a:rPr lang="cs-CZ" sz="2000" dirty="0" smtClean="0"/>
              <a:t> dcery, dívčí válka</a:t>
            </a:r>
            <a:endParaRPr lang="cs-CZ" sz="2000" dirty="0"/>
          </a:p>
        </p:txBody>
      </p:sp>
      <p:sp>
        <p:nvSpPr>
          <p:cNvPr id="7" name="Zaoblený obdélník 6"/>
          <p:cNvSpPr/>
          <p:nvPr/>
        </p:nvSpPr>
        <p:spPr>
          <a:xfrm>
            <a:off x="251520" y="2348880"/>
            <a:ext cx="1944216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Přemyslovská knížata</a:t>
            </a:r>
            <a:endParaRPr lang="cs-CZ" sz="2000" dirty="0"/>
          </a:p>
        </p:txBody>
      </p:sp>
      <p:sp>
        <p:nvSpPr>
          <p:cNvPr id="8" name="Zaoblený obdélník 7"/>
          <p:cNvSpPr/>
          <p:nvPr/>
        </p:nvSpPr>
        <p:spPr>
          <a:xfrm>
            <a:off x="3131840" y="2348880"/>
            <a:ext cx="223224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Vláda Lucemburků </a:t>
            </a:r>
            <a:endParaRPr lang="cs-CZ" sz="2000" dirty="0"/>
          </a:p>
        </p:txBody>
      </p:sp>
      <p:sp>
        <p:nvSpPr>
          <p:cNvPr id="9" name="Zaoblený obdélník 8"/>
          <p:cNvSpPr/>
          <p:nvPr/>
        </p:nvSpPr>
        <p:spPr>
          <a:xfrm>
            <a:off x="6228184" y="2420888"/>
            <a:ext cx="2376264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1314</a:t>
            </a:r>
            <a:endParaRPr lang="cs-CZ" sz="3600" dirty="0"/>
          </a:p>
        </p:txBody>
      </p:sp>
      <p:sp>
        <p:nvSpPr>
          <p:cNvPr id="10" name="Šipka doprava 9"/>
          <p:cNvSpPr/>
          <p:nvPr/>
        </p:nvSpPr>
        <p:spPr>
          <a:xfrm>
            <a:off x="2483768" y="1412776"/>
            <a:ext cx="288032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724128" y="1412776"/>
            <a:ext cx="43204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8388424" y="1340768"/>
            <a:ext cx="53955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2339752" y="2780928"/>
            <a:ext cx="72008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5508104" y="2852936"/>
            <a:ext cx="504056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95536" y="5229200"/>
            <a:ext cx="5616624" cy="12961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Kronika obsahuje i městské a erbovní pověsti.</a:t>
            </a:r>
            <a:endParaRPr lang="cs-CZ" sz="2400" b="1" dirty="0"/>
          </a:p>
        </p:txBody>
      </p:sp>
      <p:pic>
        <p:nvPicPr>
          <p:cNvPr id="26626" name="Picture 2" descr="Hostouň Znak města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725144"/>
            <a:ext cx="1728192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8640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tx1">
                    <a:lumMod val="95000"/>
                  </a:schemeClr>
                </a:solidFill>
              </a:rPr>
              <a:t>Dalimilova kronika – shrnutí</a:t>
            </a:r>
            <a:endParaRPr lang="cs-CZ" sz="3600" b="1" dirty="0">
              <a:solidFill>
                <a:schemeClr val="tx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Autor: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980728"/>
            <a:ext cx="6552728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Neznámý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. Jméno Dalimil použil až v 16. století kronikář Václav Hájek z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Libočan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49289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Jazyk: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79712" y="2420888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čeština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Doba: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3429000"/>
            <a:ext cx="6408712" cy="187220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Začíná stavbou </a:t>
            </a:r>
            <a:r>
              <a:rPr lang="cs-CZ" sz="2400" dirty="0" err="1" smtClean="0">
                <a:solidFill>
                  <a:schemeClr val="bg2">
                    <a:lumMod val="50000"/>
                  </a:schemeClr>
                </a:solidFill>
              </a:rPr>
              <a:t>babylónské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 věže, nejstaršími českými pověstmi o praotci Čechovi, dívčí válce a končí rokem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1314 – vládou Lucemburků.</a:t>
            </a:r>
            <a:endParaRPr lang="cs-CZ" sz="24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580526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Styl: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79712" y="5733256"/>
            <a:ext cx="648072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Psaná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ve verších</a:t>
            </a:r>
            <a:r>
              <a:rPr lang="cs-CZ" sz="2400" dirty="0" smtClean="0">
                <a:solidFill>
                  <a:schemeClr val="bg2">
                    <a:lumMod val="50000"/>
                  </a:schemeClr>
                </a:solidFill>
              </a:rPr>
              <a:t>, obsahuje řadu městských a erbovních pověstí.</a:t>
            </a:r>
            <a:endParaRPr lang="cs-CZ" sz="24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204864"/>
            <a:ext cx="84249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http://cs.wikipedia.org/wiki/Soubor:Vaclav_Hajek_z_Libocan_1861.jpg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548680"/>
            <a:ext cx="8352928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Použité materiály:</a:t>
            </a:r>
          </a:p>
          <a:p>
            <a:endParaRPr lang="cs-CZ" sz="2000" dirty="0" smtClean="0"/>
          </a:p>
          <a:p>
            <a:r>
              <a:rPr lang="cs-CZ" sz="2000" dirty="0" smtClean="0"/>
              <a:t>Texty vlastní</a:t>
            </a:r>
          </a:p>
          <a:p>
            <a:r>
              <a:rPr lang="cs-CZ" sz="2000" dirty="0" smtClean="0"/>
              <a:t>Ilustrace – </a:t>
            </a:r>
            <a:r>
              <a:rPr lang="cs-CZ" sz="2000" dirty="0" smtClean="0">
                <a:hlinkClick r:id="rId2"/>
              </a:rPr>
              <a:t>www.office.</a:t>
            </a:r>
            <a:r>
              <a:rPr lang="cs-CZ" sz="2000" dirty="0" err="1" smtClean="0">
                <a:hlinkClick r:id="rId2"/>
              </a:rPr>
              <a:t>microsoft.com</a:t>
            </a:r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613</TotalTime>
  <Words>600</Words>
  <Application>Microsoft Office PowerPoint</Application>
  <PresentationFormat>Předvádění na obrazovce (4:3)</PresentationFormat>
  <Paragraphs>137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Vrchol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ředitelka</dc:creator>
  <cp:lastModifiedBy>ředitelka</cp:lastModifiedBy>
  <cp:revision>62</cp:revision>
  <dcterms:created xsi:type="dcterms:W3CDTF">2013-03-11T12:05:47Z</dcterms:created>
  <dcterms:modified xsi:type="dcterms:W3CDTF">2013-06-05T11:48:15Z</dcterms:modified>
</cp:coreProperties>
</file>