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7" r:id="rId2"/>
    <p:sldId id="268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650727-2274-4F48-BCDA-9A2440C7B065}" type="presOf" srcId="{100B6B2E-82E6-4C11-B19B-F2DB3A0EA64F}" destId="{645AA564-2E9E-4954-AD87-AE01782CEC59}" srcOrd="0" destOrd="0" presId="urn:microsoft.com/office/officeart/2005/8/layout/target3"/>
    <dgm:cxn modelId="{6FFF2E46-A7D1-4C50-9C85-C798968498E5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CD2FF7C-1FF9-40DF-ABD5-18307B3BB130}" type="presOf" srcId="{130831A4-0540-4EC5-8F5A-93030E89D2D9}" destId="{F69CC921-512E-49F4-824C-A648EC5F27A5}" srcOrd="0" destOrd="0" presId="urn:microsoft.com/office/officeart/2005/8/layout/target3"/>
    <dgm:cxn modelId="{995DEB13-947F-4D37-8450-9DBB41E3DD7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8ED589F-94DD-4432-8B51-5A21686FB586}" type="presOf" srcId="{100B6B2E-82E6-4C11-B19B-F2DB3A0EA64F}" destId="{DBA8199F-D892-4A8E-A352-2B7844050E09}" srcOrd="1" destOrd="0" presId="urn:microsoft.com/office/officeart/2005/8/layout/target3"/>
    <dgm:cxn modelId="{B9131BBA-307B-4E0B-911C-39AAF5B48A85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0766262-4FF6-4FDA-AE6C-D2AFEF871F58}" type="presOf" srcId="{914700B9-77B5-440A-A438-DE98B6D4894D}" destId="{E73F1C26-6DCD-4001-88B9-355E01E2BCE7}" srcOrd="0" destOrd="0" presId="urn:microsoft.com/office/officeart/2005/8/layout/target3"/>
    <dgm:cxn modelId="{A5A08E1B-E5ED-41D2-B371-5BE26363B4BC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CE6893C-8CC0-4ABF-86BB-BBADB70EDFAB}" type="presOf" srcId="{914700B9-77B5-440A-A438-DE98B6D4894D}" destId="{BD9AF279-D483-48F2-BBBD-45F8E8923512}" srcOrd="1" destOrd="0" presId="urn:microsoft.com/office/officeart/2005/8/layout/target3"/>
    <dgm:cxn modelId="{C22169B0-4FE7-43DD-81E7-957442377A34}" type="presParOf" srcId="{FE47432B-CA46-450C-8D8F-66C300A95B52}" destId="{B522209E-30D0-49D6-A340-2D383A11C668}" srcOrd="0" destOrd="0" presId="urn:microsoft.com/office/officeart/2005/8/layout/target3"/>
    <dgm:cxn modelId="{B5BB9A1C-B827-4C9B-AC57-6F1FFF4C866B}" type="presParOf" srcId="{FE47432B-CA46-450C-8D8F-66C300A95B52}" destId="{ED5A8377-51D5-4DC5-B0E7-680166966720}" srcOrd="1" destOrd="0" presId="urn:microsoft.com/office/officeart/2005/8/layout/target3"/>
    <dgm:cxn modelId="{BBFAB170-4044-4F90-9195-4F83C68A2300}" type="presParOf" srcId="{FE47432B-CA46-450C-8D8F-66C300A95B52}" destId="{F69CC921-512E-49F4-824C-A648EC5F27A5}" srcOrd="2" destOrd="0" presId="urn:microsoft.com/office/officeart/2005/8/layout/target3"/>
    <dgm:cxn modelId="{EACA5A14-DB5B-4559-AE90-E6BD1D2869B8}" type="presParOf" srcId="{FE47432B-CA46-450C-8D8F-66C300A95B52}" destId="{61C9CE18-EDA6-4EDF-BA1C-09779D38FBBF}" srcOrd="3" destOrd="0" presId="urn:microsoft.com/office/officeart/2005/8/layout/target3"/>
    <dgm:cxn modelId="{C2920C9C-34F4-49A7-B720-4BB26278D680}" type="presParOf" srcId="{FE47432B-CA46-450C-8D8F-66C300A95B52}" destId="{D60DEAAB-7AFE-435A-ACF6-18851E4B0426}" srcOrd="4" destOrd="0" presId="urn:microsoft.com/office/officeart/2005/8/layout/target3"/>
    <dgm:cxn modelId="{603C88F0-C577-4789-ADFC-913EAD1827A8}" type="presParOf" srcId="{FE47432B-CA46-450C-8D8F-66C300A95B52}" destId="{F7B3C0B7-F0F7-4F49-B02C-3630F8C5FAE5}" srcOrd="5" destOrd="0" presId="urn:microsoft.com/office/officeart/2005/8/layout/target3"/>
    <dgm:cxn modelId="{EA156985-BFA9-4D27-8B38-2D121C9380B9}" type="presParOf" srcId="{FE47432B-CA46-450C-8D8F-66C300A95B52}" destId="{C9DA9446-E2D3-4F6A-8960-3CADFBF870B8}" srcOrd="6" destOrd="0" presId="urn:microsoft.com/office/officeart/2005/8/layout/target3"/>
    <dgm:cxn modelId="{2DF3C25F-D9A7-463C-84DA-F97027924D26}" type="presParOf" srcId="{FE47432B-CA46-450C-8D8F-66C300A95B52}" destId="{9726EC6F-D322-4CD3-B489-1BE3DF7CE70B}" srcOrd="7" destOrd="0" presId="urn:microsoft.com/office/officeart/2005/8/layout/target3"/>
    <dgm:cxn modelId="{DD6CFF74-2693-4F2E-9539-6578C56AA194}" type="presParOf" srcId="{FE47432B-CA46-450C-8D8F-66C300A95B52}" destId="{645AA564-2E9E-4954-AD87-AE01782CEC59}" srcOrd="8" destOrd="0" presId="urn:microsoft.com/office/officeart/2005/8/layout/target3"/>
    <dgm:cxn modelId="{9933DB4F-2231-4EA5-87C5-47DE343A73C8}" type="presParOf" srcId="{FE47432B-CA46-450C-8D8F-66C300A95B52}" destId="{8538CAC4-6A86-42B8-B5AF-2FF155DB9D02}" srcOrd="9" destOrd="0" presId="urn:microsoft.com/office/officeart/2005/8/layout/target3"/>
    <dgm:cxn modelId="{C89892FB-E01E-4B76-B16A-AA2F4DC27B65}" type="presParOf" srcId="{FE47432B-CA46-450C-8D8F-66C300A95B52}" destId="{26FD6024-A07F-46D0-8BC0-B5E595C5673D}" srcOrd="10" destOrd="0" presId="urn:microsoft.com/office/officeart/2005/8/layout/target3"/>
    <dgm:cxn modelId="{E10FE563-CFCB-46E7-BB6C-071D05F0A3C0}" type="presParOf" srcId="{FE47432B-CA46-450C-8D8F-66C300A95B52}" destId="{E73F1C26-6DCD-4001-88B9-355E01E2BCE7}" srcOrd="11" destOrd="0" presId="urn:microsoft.com/office/officeart/2005/8/layout/target3"/>
    <dgm:cxn modelId="{4EF0849B-6D7E-43AA-A30C-BD0AB5C0F6A3}" type="presParOf" srcId="{FE47432B-CA46-450C-8D8F-66C300A95B52}" destId="{8E23E229-92FC-49D1-B5FE-0303176B8A4E}" srcOrd="12" destOrd="0" presId="urn:microsoft.com/office/officeart/2005/8/layout/target3"/>
    <dgm:cxn modelId="{EFC24200-191F-44E1-A174-E1C757A62C1D}" type="presParOf" srcId="{FE47432B-CA46-450C-8D8F-66C300A95B52}" destId="{8467D0EB-87A2-4285-8ACA-0398EFBF29BC}" srcOrd="13" destOrd="0" presId="urn:microsoft.com/office/officeart/2005/8/layout/target3"/>
    <dgm:cxn modelId="{94D58A1F-CE58-4A01-91C7-0303C1C9F43B}" type="presParOf" srcId="{FE47432B-CA46-450C-8D8F-66C300A95B52}" destId="{DBA8199F-D892-4A8E-A352-2B7844050E09}" srcOrd="14" destOrd="0" presId="urn:microsoft.com/office/officeart/2005/8/layout/target3"/>
    <dgm:cxn modelId="{45515A08-FBF7-424A-A521-E9072958117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D17142C-30EA-4462-B6C3-52717493CAC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BB5D169-BBF7-4ECE-8916-47369C10B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8/KAREL4_pouceninastupcum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d/Josef_Mathauser_-_Kn%C4%9B%C5%BEna_Libu%C5%A1e_v%C4%9B%C5%A1t%C3%AD_sl%C3%A1vu_Prahy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c/c8/Jaroslav_Seifert_193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a/a7/Soupault_and_Nezval_1928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Vlastní životopis Karla IV.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seznámení s Karlem IV.  jako literárním autorem,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 porozumění pojmu autobiografie, k aktivnímu zopakování postav naší nejstarší literatury.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pracuje s textem vlastního životopisu Karla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IV., ověřuje si své znalosti literárních postav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KAREL IV. – VLASTNÍ ŽIVOTOPIS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6093296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Český jazyk – 7. ročník</a:t>
            </a:r>
            <a:endParaRPr lang="cs-CZ" sz="2400" dirty="0"/>
          </a:p>
        </p:txBody>
      </p:sp>
      <p:pic>
        <p:nvPicPr>
          <p:cNvPr id="2050" name="Picture 2" descr="Soubor:KAREL4 pouceninastupc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628800"/>
            <a:ext cx="6048672" cy="43384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Poznej, kdo jsem </a:t>
            </a:r>
            <a:r>
              <a:rPr lang="cs-CZ" sz="3200" dirty="0" smtClean="0"/>
              <a:t>(literární postavy)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Můj příběh vymyslel autor naší nejstarší kroniky.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63691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Byla mi svěřena vláda nad obyvateli naší země.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K mým schopnostem patřilo vidět události budoucí.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58112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Moji vládu převzal muž ze Stadic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661248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Už víš, kdo jsem?</a:t>
            </a:r>
            <a:endParaRPr lang="cs-CZ" sz="3200" b="1" dirty="0"/>
          </a:p>
        </p:txBody>
      </p:sp>
      <p:pic>
        <p:nvPicPr>
          <p:cNvPr id="1026" name="Picture 2" descr="File:Josef Mathauser - Kněžna Libuše věští slávu Prah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8424936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Pocházím ze slavného rodu.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Zpočátku mě vychovávala babička.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9289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Můj bratr mi připravil tragický osud.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57301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Pro klid ve své zemi jsem se zavázal platit západním sousedům 120 volů ročně.</a:t>
            </a:r>
            <a:endParaRPr lang="cs-CZ" sz="2400" dirty="0"/>
          </a:p>
        </p:txBody>
      </p:sp>
      <p:pic>
        <p:nvPicPr>
          <p:cNvPr id="15362" name="Picture 2" descr="http://media.rozhlas.cz/_obrazek/2358218--josef-mathauser-knezna-drahomira-knize-vaclav-a-ludmila--1-950x0p0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7776864" cy="51125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623731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Kněžna Drahomíra, </a:t>
            </a:r>
            <a:r>
              <a:rPr lang="cs-CZ" b="1" dirty="0" smtClean="0"/>
              <a:t>svatý Václav</a:t>
            </a:r>
            <a:r>
              <a:rPr lang="cs-CZ" dirty="0" smtClean="0"/>
              <a:t>, kněžna Ludmila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Předlohou k mé postavě byla skutečná osoba.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Můj příběh se odehrává během jednoho roku a na jednom místě ve východních Čechách.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284984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Své vnučce jsem říkala: „Dobrá hospodyňka pro pírko i přes plot skočí.“</a:t>
            </a:r>
            <a:endParaRPr lang="cs-CZ" sz="2400" dirty="0"/>
          </a:p>
        </p:txBody>
      </p:sp>
      <p:pic>
        <p:nvPicPr>
          <p:cNvPr id="17410" name="Picture 2" descr="http://www.academia.cas.cz/img/knihy/obalky1/lrg/babi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933056"/>
            <a:ext cx="1800200" cy="26871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Vládl jsem v zemi obklopené mořem.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412776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Na 20 let jsem musel svou zemi opustit.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Mojí ochranitelkou se stala Athéna.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043608" y="2204864"/>
            <a:ext cx="7249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white"/>
                </a:solidFill>
              </a:rPr>
              <a:t> Zúčastnil jsem se největší a nejdelší války v dějinách starověku.</a:t>
            </a:r>
            <a:endParaRPr lang="cs-CZ" sz="2400" dirty="0">
              <a:solidFill>
                <a:prstClr val="white"/>
              </a:solidFill>
            </a:endParaRPr>
          </a:p>
        </p:txBody>
      </p:sp>
      <p:pic>
        <p:nvPicPr>
          <p:cNvPr id="18437" name="Picture 5" descr="C:\Users\ředitelka\AppData\Local\Microsoft\Windows\Temporary Internet Files\Content.IE5\MX8ZZPUF\MP9002556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77072"/>
            <a:ext cx="3657600" cy="2444496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5364088" y="4797152"/>
            <a:ext cx="3456384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Odysseus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onotype Corsiva" pitchFamily="66" charset="0"/>
              </a:rPr>
              <a:t>Karel IV. – VITA CAROLI</a:t>
            </a:r>
            <a:endParaRPr lang="cs-CZ" sz="4800" dirty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vlastní životopis </a:t>
            </a:r>
            <a:r>
              <a:rPr lang="cs-CZ" sz="2400" b="1" dirty="0" smtClean="0"/>
              <a:t>psaný latinsky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obsahuje 20 kapitol, prvních 14 </a:t>
            </a:r>
            <a:r>
              <a:rPr lang="cs-CZ" sz="2400" b="1" dirty="0" smtClean="0"/>
              <a:t>psal sám Karel IV</a:t>
            </a:r>
            <a:r>
              <a:rPr lang="cs-CZ" sz="2400" dirty="0" smtClean="0"/>
              <a:t>.        (do roku1340), zbývajících 6 neznámý autor (do roku </a:t>
            </a:r>
            <a:r>
              <a:rPr lang="cs-CZ" sz="2400" b="1" dirty="0" smtClean="0"/>
              <a:t>1346)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prvních 14 kapitol je psaných v 1. osobě čísla jednotného – tzv.  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zbývající kapitoly jsou napsané v 3. osobě –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dílo považujeme za </a:t>
            </a:r>
            <a:r>
              <a:rPr lang="cs-CZ" sz="2400" b="1" dirty="0" smtClean="0"/>
              <a:t>věrohodné a pravdivé</a:t>
            </a:r>
            <a:r>
              <a:rPr lang="cs-CZ" sz="2400" dirty="0" smtClean="0"/>
              <a:t>, protože autor píše i o svých neúspěších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 to naše první </a:t>
            </a:r>
            <a:r>
              <a:rPr lang="cs-CZ" sz="2400" b="1" dirty="0" smtClean="0"/>
              <a:t>autobiografické dílo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3275856" y="3717032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-forma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164288" y="4293096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er</a:t>
            </a:r>
            <a:r>
              <a:rPr lang="cs-CZ" sz="2400" dirty="0" smtClean="0"/>
              <a:t>-forma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Karel IV. je také autorem </a:t>
            </a:r>
            <a:r>
              <a:rPr lang="cs-CZ" sz="2400" b="1" dirty="0" smtClean="0"/>
              <a:t>Legendy o svatém Václavu</a:t>
            </a:r>
          </a:p>
          <a:p>
            <a:r>
              <a:rPr lang="cs-CZ" sz="2400" b="1" dirty="0" smtClean="0"/>
              <a:t>a Korunovačního řádu.         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83568" y="1700808"/>
            <a:ext cx="80648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Přečti si ukázku z vlastního životopisu Karla IV. v Čítance pro 7. ročník a zodpověz dané otázky.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Karel IV. si po návratu do Čech musel připadat jako cizinec. Proč?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789040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Co svědčí o Karlově vysokém vzdělání?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509120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O co se musel postarat po svém návratu?</a:t>
            </a:r>
            <a:endParaRPr lang="cs-CZ" dirty="0"/>
          </a:p>
        </p:txBody>
      </p:sp>
      <p:pic>
        <p:nvPicPr>
          <p:cNvPr id="20483" name="Picture 3" descr="C:\Users\ředitelka\AppData\Local\Microsoft\Windows\Temporary Internet Files\Content.IE5\UNVUXFFP\MC900415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581128"/>
            <a:ext cx="1800225" cy="1835150"/>
          </a:xfrm>
          <a:prstGeom prst="rect">
            <a:avLst/>
          </a:prstGeom>
          <a:noFill/>
        </p:spPr>
      </p:pic>
      <p:pic>
        <p:nvPicPr>
          <p:cNvPr id="20485" name="Picture 5" descr="C:\Users\ředitelka\AppData\Local\Microsoft\Windows\Temporary Internet Files\Content.IE5\Z7QQ2AQM\MC900415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941168"/>
            <a:ext cx="1847850" cy="1377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AUTOBIOGRAFIE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08720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z řeckého </a:t>
            </a:r>
            <a:r>
              <a:rPr lang="cs-CZ" sz="2000" dirty="0" err="1" smtClean="0"/>
              <a:t>auton</a:t>
            </a:r>
            <a:r>
              <a:rPr lang="cs-CZ" sz="2000" dirty="0" smtClean="0"/>
              <a:t> – vlastní, </a:t>
            </a:r>
            <a:r>
              <a:rPr lang="cs-CZ" sz="2000" dirty="0" err="1" smtClean="0"/>
              <a:t>bios</a:t>
            </a:r>
            <a:r>
              <a:rPr lang="cs-CZ" sz="2000" dirty="0" smtClean="0"/>
              <a:t> – život, </a:t>
            </a:r>
            <a:r>
              <a:rPr lang="cs-CZ" sz="2000" dirty="0" err="1" smtClean="0"/>
              <a:t>graphein</a:t>
            </a:r>
            <a:r>
              <a:rPr lang="cs-CZ" sz="2000" dirty="0" smtClean="0"/>
              <a:t> - psát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autorovo vylíčení vlastního života</a:t>
            </a:r>
          </a:p>
          <a:p>
            <a:r>
              <a:rPr lang="cs-CZ" sz="2400" dirty="0" smtClean="0"/>
              <a:t>= umělecké dílo, kde autor líčí události svého života</a:t>
            </a:r>
            <a:endParaRPr lang="cs-CZ" sz="2400" dirty="0"/>
          </a:p>
        </p:txBody>
      </p:sp>
      <p:pic>
        <p:nvPicPr>
          <p:cNvPr id="21506" name="Picture 2" descr="Soubor:Jaroslav Seifert 193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2492896"/>
            <a:ext cx="2736304" cy="16561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491880" y="2780928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Jaroslav Seifert – Všecky krásy světa</a:t>
            </a:r>
            <a:endParaRPr lang="cs-CZ" sz="2000" dirty="0"/>
          </a:p>
        </p:txBody>
      </p:sp>
      <p:pic>
        <p:nvPicPr>
          <p:cNvPr id="21508" name="Picture 4" descr="File:Soupault and Nezval 192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365104"/>
            <a:ext cx="2232248" cy="22619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07904" y="5157192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Vítězslav Nezval – Z mého života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032" y="2276872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http://commons.wikimedia.org/wiki/File:Josef_Mathauser_-_Kn%C4%9B%C5%BEna_Libu%C5%A1e_v%C4%9B%C5%A1t%C3%AD_sl%C3%A1vu_Prahy.jpg?uselang=cs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350100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http://www.academia.</a:t>
            </a:r>
            <a:r>
              <a:rPr lang="cs-CZ" dirty="0" err="1" smtClean="0"/>
              <a:t>cas.cz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/knihy/obalky1/</a:t>
            </a:r>
            <a:r>
              <a:rPr lang="cs-CZ" dirty="0" err="1" smtClean="0"/>
              <a:t>lrg</a:t>
            </a:r>
            <a:r>
              <a:rPr lang="cs-CZ" dirty="0" smtClean="0"/>
              <a:t>/</a:t>
            </a:r>
            <a:r>
              <a:rPr lang="cs-CZ" dirty="0" err="1" smtClean="0"/>
              <a:t>babicka.jpg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22108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http://cs.wikipedia.org/wiki/Soubor:KAREL4_pouceninastupcum.jpg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5013176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http://cs.wikipedia.org/wiki/Soubor:Jaroslav_Seifert_1931.jpg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5733256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http://commons.wikimedia.org/wiki/File:Soupault_and_Nezval_1928.jpg?uselang=cs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60648"/>
            <a:ext cx="79928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materiály:</a:t>
            </a:r>
          </a:p>
          <a:p>
            <a:endParaRPr lang="cs-CZ" sz="2000" dirty="0" smtClean="0"/>
          </a:p>
          <a:p>
            <a:r>
              <a:rPr lang="cs-CZ" sz="2000" dirty="0" smtClean="0"/>
              <a:t>Texty vlastní</a:t>
            </a:r>
          </a:p>
          <a:p>
            <a:r>
              <a:rPr lang="cs-CZ" sz="2000" dirty="0" smtClean="0"/>
              <a:t>Ilustrace –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359</TotalTime>
  <Words>577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41</cp:revision>
  <dcterms:created xsi:type="dcterms:W3CDTF">2013-03-25T13:49:18Z</dcterms:created>
  <dcterms:modified xsi:type="dcterms:W3CDTF">2013-06-05T11:48:35Z</dcterms:modified>
</cp:coreProperties>
</file>