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7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  <a:srgbClr val="61DF03"/>
    <a:srgbClr val="FF66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ADEA44-32A1-4DB0-A609-9F4A41F6B62B}" type="presOf" srcId="{914700B9-77B5-440A-A438-DE98B6D4894D}" destId="{BD9AF279-D483-48F2-BBBD-45F8E8923512}" srcOrd="1" destOrd="0" presId="urn:microsoft.com/office/officeart/2005/8/layout/target3"/>
    <dgm:cxn modelId="{036E5FE0-CC52-4811-A8EC-8B8805F54680}" type="presOf" srcId="{100B6B2E-82E6-4C11-B19B-F2DB3A0EA64F}" destId="{645AA564-2E9E-4954-AD87-AE01782CEC59}" srcOrd="0" destOrd="0" presId="urn:microsoft.com/office/officeart/2005/8/layout/target3"/>
    <dgm:cxn modelId="{B3A67B62-E840-41B3-8B0B-0C217CD5B3D2}" type="presOf" srcId="{130831A4-0540-4EC5-8F5A-93030E89D2D9}" destId="{8E23E229-92FC-49D1-B5FE-0303176B8A4E}" srcOrd="1" destOrd="0" presId="urn:microsoft.com/office/officeart/2005/8/layout/target3"/>
    <dgm:cxn modelId="{FA0D3435-6A1B-47BB-A670-686B785EE1BA}" type="presOf" srcId="{27FE2D31-D344-4B63-A89A-A89AB0D9F3E3}" destId="{FE47432B-CA46-450C-8D8F-66C300A95B52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4428C3F8-CDCD-4423-8EB6-28E0C7EB683A}" type="presOf" srcId="{1D8420EA-BFA0-403B-80F5-647FA396CC45}" destId="{8467D0EB-87A2-4285-8ACA-0398EFBF29BC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D8D5D790-64B7-41AE-A821-03701F6E1996}" type="presOf" srcId="{914700B9-77B5-440A-A438-DE98B6D4894D}" destId="{E73F1C26-6DCD-4001-88B9-355E01E2BCE7}" srcOrd="0" destOrd="0" presId="urn:microsoft.com/office/officeart/2005/8/layout/target3"/>
    <dgm:cxn modelId="{BBF32E28-D85A-49D9-8325-2ED9FB3BF155}" type="presOf" srcId="{130831A4-0540-4EC5-8F5A-93030E89D2D9}" destId="{F69CC921-512E-49F4-824C-A648EC5F27A5}" srcOrd="0" destOrd="0" presId="urn:microsoft.com/office/officeart/2005/8/layout/target3"/>
    <dgm:cxn modelId="{849EF3EB-78B1-4FD2-85C6-518F5EDDDC27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45737D2B-BC08-4790-BF3C-1EB3C87971FE}" type="presOf" srcId="{100B6B2E-82E6-4C11-B19B-F2DB3A0EA64F}" destId="{DBA8199F-D892-4A8E-A352-2B7844050E09}" srcOrd="1" destOrd="0" presId="urn:microsoft.com/office/officeart/2005/8/layout/target3"/>
    <dgm:cxn modelId="{948821F3-5EA7-4417-BD4A-6EC3A8E87350}" type="presParOf" srcId="{FE47432B-CA46-450C-8D8F-66C300A95B52}" destId="{B522209E-30D0-49D6-A340-2D383A11C668}" srcOrd="0" destOrd="0" presId="urn:microsoft.com/office/officeart/2005/8/layout/target3"/>
    <dgm:cxn modelId="{418DCEBF-9972-4F22-B392-5682A5A45C91}" type="presParOf" srcId="{FE47432B-CA46-450C-8D8F-66C300A95B52}" destId="{ED5A8377-51D5-4DC5-B0E7-680166966720}" srcOrd="1" destOrd="0" presId="urn:microsoft.com/office/officeart/2005/8/layout/target3"/>
    <dgm:cxn modelId="{01E6EFF8-3FFE-46EA-9885-435D66A8CB61}" type="presParOf" srcId="{FE47432B-CA46-450C-8D8F-66C300A95B52}" destId="{F69CC921-512E-49F4-824C-A648EC5F27A5}" srcOrd="2" destOrd="0" presId="urn:microsoft.com/office/officeart/2005/8/layout/target3"/>
    <dgm:cxn modelId="{B94ED05E-5F79-477B-A20E-E2D4034B59F6}" type="presParOf" srcId="{FE47432B-CA46-450C-8D8F-66C300A95B52}" destId="{61C9CE18-EDA6-4EDF-BA1C-09779D38FBBF}" srcOrd="3" destOrd="0" presId="urn:microsoft.com/office/officeart/2005/8/layout/target3"/>
    <dgm:cxn modelId="{384E9650-6D86-4803-ABA2-28D66246F8B1}" type="presParOf" srcId="{FE47432B-CA46-450C-8D8F-66C300A95B52}" destId="{D60DEAAB-7AFE-435A-ACF6-18851E4B0426}" srcOrd="4" destOrd="0" presId="urn:microsoft.com/office/officeart/2005/8/layout/target3"/>
    <dgm:cxn modelId="{21F54FAB-4262-4DBA-930C-81766D4ABBA3}" type="presParOf" srcId="{FE47432B-CA46-450C-8D8F-66C300A95B52}" destId="{F7B3C0B7-F0F7-4F49-B02C-3630F8C5FAE5}" srcOrd="5" destOrd="0" presId="urn:microsoft.com/office/officeart/2005/8/layout/target3"/>
    <dgm:cxn modelId="{AFCD01A0-6346-4A7E-969A-815CE6561B0E}" type="presParOf" srcId="{FE47432B-CA46-450C-8D8F-66C300A95B52}" destId="{C9DA9446-E2D3-4F6A-8960-3CADFBF870B8}" srcOrd="6" destOrd="0" presId="urn:microsoft.com/office/officeart/2005/8/layout/target3"/>
    <dgm:cxn modelId="{376990C0-72BC-4421-ABBE-DBA76A497F63}" type="presParOf" srcId="{FE47432B-CA46-450C-8D8F-66C300A95B52}" destId="{9726EC6F-D322-4CD3-B489-1BE3DF7CE70B}" srcOrd="7" destOrd="0" presId="urn:microsoft.com/office/officeart/2005/8/layout/target3"/>
    <dgm:cxn modelId="{ED2C681D-EEA4-40DE-8CEB-0FAC8A335DF7}" type="presParOf" srcId="{FE47432B-CA46-450C-8D8F-66C300A95B52}" destId="{645AA564-2E9E-4954-AD87-AE01782CEC59}" srcOrd="8" destOrd="0" presId="urn:microsoft.com/office/officeart/2005/8/layout/target3"/>
    <dgm:cxn modelId="{7B83A60A-D431-4E11-8959-DAA14A9701E5}" type="presParOf" srcId="{FE47432B-CA46-450C-8D8F-66C300A95B52}" destId="{8538CAC4-6A86-42B8-B5AF-2FF155DB9D02}" srcOrd="9" destOrd="0" presId="urn:microsoft.com/office/officeart/2005/8/layout/target3"/>
    <dgm:cxn modelId="{0DBF4499-D337-43CC-ACD7-3990F26D137F}" type="presParOf" srcId="{FE47432B-CA46-450C-8D8F-66C300A95B52}" destId="{26FD6024-A07F-46D0-8BC0-B5E595C5673D}" srcOrd="10" destOrd="0" presId="urn:microsoft.com/office/officeart/2005/8/layout/target3"/>
    <dgm:cxn modelId="{CAB8BC10-3CE7-4040-A3ED-46E24209C0D7}" type="presParOf" srcId="{FE47432B-CA46-450C-8D8F-66C300A95B52}" destId="{E73F1C26-6DCD-4001-88B9-355E01E2BCE7}" srcOrd="11" destOrd="0" presId="urn:microsoft.com/office/officeart/2005/8/layout/target3"/>
    <dgm:cxn modelId="{5EB1AD34-96F5-4172-B6D7-861F44172B68}" type="presParOf" srcId="{FE47432B-CA46-450C-8D8F-66C300A95B52}" destId="{8E23E229-92FC-49D1-B5FE-0303176B8A4E}" srcOrd="12" destOrd="0" presId="urn:microsoft.com/office/officeart/2005/8/layout/target3"/>
    <dgm:cxn modelId="{B46CB0B0-A452-4DB1-B3FE-C5797F498AAE}" type="presParOf" srcId="{FE47432B-CA46-450C-8D8F-66C300A95B52}" destId="{8467D0EB-87A2-4285-8ACA-0398EFBF29BC}" srcOrd="13" destOrd="0" presId="urn:microsoft.com/office/officeart/2005/8/layout/target3"/>
    <dgm:cxn modelId="{45CB77AE-DD04-497C-874E-4D9917B50849}" type="presParOf" srcId="{FE47432B-CA46-450C-8D8F-66C300A95B52}" destId="{DBA8199F-D892-4A8E-A352-2B7844050E09}" srcOrd="14" destOrd="0" presId="urn:microsoft.com/office/officeart/2005/8/layout/target3"/>
    <dgm:cxn modelId="{B2528DC3-01AD-401F-9A11-72B10DA455C9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C7897-A29F-485D-8998-CBAB2FCFCF9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C34FE-92D6-4748-9F90-886979823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C7897-A29F-485D-8998-CBAB2FCFCF9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C34FE-92D6-4748-9F90-886979823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C7897-A29F-485D-8998-CBAB2FCFCF9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C34FE-92D6-4748-9F90-886979823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C7897-A29F-485D-8998-CBAB2FCFCF9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C34FE-92D6-4748-9F90-886979823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C7897-A29F-485D-8998-CBAB2FCFCF9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C34FE-92D6-4748-9F90-886979823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C7897-A29F-485D-8998-CBAB2FCFCF9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C34FE-92D6-4748-9F90-886979823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C7897-A29F-485D-8998-CBAB2FCFCF9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C34FE-92D6-4748-9F90-886979823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C7897-A29F-485D-8998-CBAB2FCFCF9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C34FE-92D6-4748-9F90-886979823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C7897-A29F-485D-8998-CBAB2FCFCF9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37C34FE-92D6-4748-9F90-8869798239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C7897-A29F-485D-8998-CBAB2FCFCF9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C34FE-92D6-4748-9F90-886979823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C7897-A29F-485D-8998-CBAB2FCFCF9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C34FE-92D6-4748-9F90-886979823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80000"/>
                <a:satMod val="400000"/>
              </a:schemeClr>
            </a:gs>
            <a:gs pos="25000">
              <a:schemeClr val="bg2">
                <a:tint val="83000"/>
                <a:satMod val="320000"/>
              </a:schemeClr>
            </a:gs>
            <a:gs pos="100000">
              <a:schemeClr val="bg2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2C7897-A29F-485D-8998-CBAB2FCFCF9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37C34FE-92D6-4748-9F90-88697982394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VY_32_INOVACE_04_S09-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Přívlastek shodný a neshodný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 vysvětlení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vlastností přívlastku shodného a neshodného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určuje u přívlastku, zda je shodný, či neshodný, dokáže měnit jeho vlastnost.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1556792"/>
            <a:ext cx="78488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Přívlastek shodný a neshodný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5896" y="4653136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Český jazyk – 7. ročník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04664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už o přívlastku víme: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844824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Postavení mezi větnými členy: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99695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Závisí: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422108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Ptáme se: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013176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Vyjádření slovním druhem: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4572000" y="1628800"/>
            <a:ext cx="3312368" cy="72008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ROZVÍJEJÍCÍ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691680" y="2780928"/>
            <a:ext cx="5400600" cy="864096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na PODSTATNÉM JMÉNĚ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691680" y="4005064"/>
            <a:ext cx="5544616" cy="864096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JAKÝ? KTERÝ? ČÍ?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9552" y="5661248"/>
            <a:ext cx="7416824" cy="864096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PŘÍDAVNÉ JMÉNO, PODSTATNÉ JMÉNO, ZÁJMENO,ČÍSLOVKA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3635896" y="2492896"/>
            <a:ext cx="2304256" cy="2088232"/>
          </a:xfrm>
          <a:prstGeom prst="ellipse">
            <a:avLst/>
          </a:prstGeom>
          <a:solidFill>
            <a:schemeClr val="tx1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PŘÍVLASTEK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Pk</a:t>
            </a:r>
            <a:endParaRPr lang="cs-CZ" sz="2000" b="1" dirty="0" smtClean="0">
              <a:solidFill>
                <a:schemeClr val="bg1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683568" y="764704"/>
            <a:ext cx="2520280" cy="252028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ROZVÍJEJÍCÍ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VĚTNÝ ČLEN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6084168" y="4005064"/>
            <a:ext cx="2664296" cy="252028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PODSTATNÉ A PŘÍDAVNÉ JMÉNO, ZÁJMENO. ČÍSLOVKA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3789040"/>
            <a:ext cx="2736304" cy="25922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Závisí na slovním druhu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6084168" y="836712"/>
            <a:ext cx="2448272" cy="252028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JAKÝ? KTERÝ?       ČÍ</a:t>
            </a:r>
            <a:r>
              <a:rPr lang="cs-CZ" sz="2000" dirty="0" smtClean="0">
                <a:solidFill>
                  <a:schemeClr val="bg1"/>
                </a:solidFill>
              </a:rPr>
              <a:t>?</a:t>
            </a:r>
            <a:endParaRPr lang="cs-CZ" sz="2000" dirty="0">
              <a:solidFill>
                <a:schemeClr val="bg1"/>
              </a:solidFill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5724128" y="2636912"/>
            <a:ext cx="504056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 flipV="1">
            <a:off x="3059832" y="2636912"/>
            <a:ext cx="720080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3131840" y="4149080"/>
            <a:ext cx="720080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5652120" y="4149080"/>
            <a:ext cx="720080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Elipsa 10"/>
          <p:cNvSpPr/>
          <p:nvPr/>
        </p:nvSpPr>
        <p:spPr>
          <a:xfrm>
            <a:off x="683568" y="764704"/>
            <a:ext cx="2520280" cy="252028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Zařazení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mezi 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větné členy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6084168" y="836712"/>
            <a:ext cx="2448272" cy="252028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Ptáme se na něj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539552" y="3789040"/>
            <a:ext cx="2736304" cy="25922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ZÁVISÍ 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NA </a:t>
            </a:r>
            <a:r>
              <a:rPr lang="cs-CZ" sz="2000" b="1" dirty="0" smtClean="0">
                <a:solidFill>
                  <a:schemeClr val="bg1"/>
                </a:solidFill>
              </a:rPr>
              <a:t>PODSTATNÉM JMÉNĚ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6084168" y="4005064"/>
            <a:ext cx="2664296" cy="252028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Je vyjádřen slovním druhem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11" grpId="0" animBg="1"/>
      <p:bldP spid="13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Nádherně zbarvený ledňáček se třpytil nad hladinou řeky jako živý diamant.</a:t>
            </a:r>
            <a:endParaRPr lang="cs-CZ" sz="2400" dirty="0"/>
          </a:p>
        </p:txBody>
      </p:sp>
      <p:sp>
        <p:nvSpPr>
          <p:cNvPr id="3" name="Elipsa 2"/>
          <p:cNvSpPr/>
          <p:nvPr/>
        </p:nvSpPr>
        <p:spPr>
          <a:xfrm>
            <a:off x="1979712" y="2060848"/>
            <a:ext cx="1656184" cy="86409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ledňáček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4572000" y="1988840"/>
            <a:ext cx="1872208" cy="93610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se třpytil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899592" y="3140968"/>
            <a:ext cx="1584176" cy="86409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zbarvený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0" y="4581128"/>
            <a:ext cx="1835696" cy="86409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nádherně</a:t>
            </a:r>
            <a:r>
              <a:rPr lang="cs-CZ" dirty="0" err="1" smtClean="0"/>
              <a:t>á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292080" y="3356992"/>
            <a:ext cx="1800200" cy="93610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nad hladinou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7487816" y="3789040"/>
            <a:ext cx="1656184" cy="79208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jako diamant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4067944" y="4365104"/>
            <a:ext cx="1728192" cy="86409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řeky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27784" y="1628800"/>
            <a:ext cx="4376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1556792"/>
            <a:ext cx="407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Př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270892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Pk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414908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Puz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56176" y="306896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Pum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28384" y="335699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Puz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393305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Pk</a:t>
            </a:r>
            <a:endParaRPr lang="cs-CZ" dirty="0"/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3491880" y="2276872"/>
            <a:ext cx="12241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563888" y="2636912"/>
            <a:ext cx="10801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1979712" y="2852936"/>
            <a:ext cx="432048" cy="3600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endCxn id="5" idx="4"/>
          </p:cNvCxnSpPr>
          <p:nvPr/>
        </p:nvCxnSpPr>
        <p:spPr>
          <a:xfrm flipV="1">
            <a:off x="1259632" y="4005064"/>
            <a:ext cx="432048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H="1" flipV="1">
            <a:off x="5652120" y="2996952"/>
            <a:ext cx="288032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>
            <a:endCxn id="7" idx="3"/>
          </p:cNvCxnSpPr>
          <p:nvPr/>
        </p:nvCxnSpPr>
        <p:spPr>
          <a:xfrm flipV="1">
            <a:off x="5148064" y="4156007"/>
            <a:ext cx="407649" cy="28110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 flipV="1">
            <a:off x="6372200" y="2708920"/>
            <a:ext cx="1656184" cy="11521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Elipsa 35"/>
          <p:cNvSpPr/>
          <p:nvPr/>
        </p:nvSpPr>
        <p:spPr>
          <a:xfrm>
            <a:off x="6372200" y="5013176"/>
            <a:ext cx="1512168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živý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948264" y="458112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Pk</a:t>
            </a:r>
            <a:endParaRPr lang="cs-CZ" dirty="0"/>
          </a:p>
        </p:txBody>
      </p:sp>
      <p:cxnSp>
        <p:nvCxnSpPr>
          <p:cNvPr id="39" name="Přímá spojovací šipka 38"/>
          <p:cNvCxnSpPr/>
          <p:nvPr/>
        </p:nvCxnSpPr>
        <p:spPr>
          <a:xfrm flipV="1">
            <a:off x="7452320" y="4581128"/>
            <a:ext cx="504056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/>
      <p:bldP spid="11" grpId="0"/>
      <p:bldP spid="12" grpId="0"/>
      <p:bldP spid="13" grpId="0"/>
      <p:bldP spid="14" grpId="0"/>
      <p:bldP spid="15" grpId="0"/>
      <p:bldP spid="16" grpId="0"/>
      <p:bldP spid="36" grpId="0" animBg="1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Přívlastek shodný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76056" y="548680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Přívlastek </a:t>
            </a:r>
            <a:r>
              <a:rPr lang="cs-CZ" sz="2400" b="1" dirty="0" smtClean="0">
                <a:solidFill>
                  <a:srgbClr val="FFCCCC"/>
                </a:solidFill>
              </a:rPr>
              <a:t>neshodný</a:t>
            </a:r>
            <a:endParaRPr lang="cs-CZ" sz="2400" b="1" dirty="0">
              <a:solidFill>
                <a:srgbClr val="FFCC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268760"/>
            <a:ext cx="295232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CCCC"/>
                </a:solidFill>
              </a:rPr>
              <a:t>shoduje se</a:t>
            </a:r>
          </a:p>
          <a:p>
            <a:pPr algn="ctr"/>
            <a:r>
              <a:rPr lang="cs-CZ" sz="2000" dirty="0" smtClean="0"/>
              <a:t>s řídícím podstatným jménem</a:t>
            </a:r>
          </a:p>
          <a:p>
            <a:pPr algn="ctr"/>
            <a:r>
              <a:rPr lang="cs-CZ" sz="2000" dirty="0" smtClean="0"/>
              <a:t>v</a:t>
            </a:r>
          </a:p>
          <a:p>
            <a:pPr algn="ctr"/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1268760"/>
            <a:ext cx="33843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CCCC"/>
                </a:solidFill>
              </a:rPr>
              <a:t>neshoduje se</a:t>
            </a:r>
          </a:p>
          <a:p>
            <a:pPr algn="ctr"/>
            <a:r>
              <a:rPr lang="cs-CZ" sz="2000" dirty="0" smtClean="0"/>
              <a:t>s řídícím podstatným jménem</a:t>
            </a:r>
          </a:p>
          <a:p>
            <a:pPr algn="ctr"/>
            <a:r>
              <a:rPr lang="cs-CZ" sz="2000" dirty="0" smtClean="0"/>
              <a:t>v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115616" y="2636912"/>
            <a:ext cx="1656184" cy="64807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RODĚ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43608" y="4005064"/>
            <a:ext cx="1656184" cy="64807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ČÍSLE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15616" y="5445224"/>
            <a:ext cx="1656184" cy="57606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PÁDĚ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63688" y="3429000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CCC"/>
                </a:solidFill>
              </a:rPr>
              <a:t>i</a:t>
            </a:r>
            <a:endParaRPr lang="cs-CZ" sz="3200" dirty="0">
              <a:solidFill>
                <a:srgbClr val="FFCC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4725144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CCC"/>
                </a:solidFill>
              </a:rPr>
              <a:t>i</a:t>
            </a:r>
            <a:endParaRPr lang="cs-CZ" sz="3200" dirty="0">
              <a:solidFill>
                <a:srgbClr val="FFCCCC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00192" y="2708920"/>
            <a:ext cx="1656184" cy="64807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RODĚ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300192" y="4077072"/>
            <a:ext cx="1656184" cy="64807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ČÍSLE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372200" y="5517232"/>
            <a:ext cx="1656184" cy="57606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PÁDĚ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88224" y="350100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CCC"/>
                </a:solidFill>
              </a:rPr>
              <a:t>nebo</a:t>
            </a:r>
            <a:endParaRPr lang="cs-CZ" sz="2400" dirty="0">
              <a:solidFill>
                <a:srgbClr val="FFCCCC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88224" y="501317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CCC"/>
                </a:solidFill>
              </a:rPr>
              <a:t>nebo</a:t>
            </a:r>
            <a:endParaRPr lang="cs-CZ" sz="2400" dirty="0">
              <a:solidFill>
                <a:srgbClr val="FFCC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CCC"/>
                </a:solidFill>
              </a:rPr>
              <a:t>zbarvený</a:t>
            </a:r>
            <a:r>
              <a:rPr lang="cs-CZ" sz="2400" dirty="0" smtClean="0"/>
              <a:t> ledňáček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395536" y="1628800"/>
            <a:ext cx="1584176" cy="309634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/>
            <a:r>
              <a:rPr lang="cs-CZ" sz="2400" dirty="0" smtClean="0">
                <a:solidFill>
                  <a:srgbClr val="FF6699"/>
                </a:solidFill>
              </a:rPr>
              <a:t>1.pád</a:t>
            </a:r>
          </a:p>
          <a:p>
            <a:pPr marL="342900" indent="-342900"/>
            <a:endParaRPr lang="cs-CZ" sz="2400" dirty="0" smtClean="0">
              <a:solidFill>
                <a:srgbClr val="FF6699"/>
              </a:solidFill>
            </a:endParaRPr>
          </a:p>
          <a:p>
            <a:pPr marL="342900" indent="-342900"/>
            <a:r>
              <a:rPr lang="cs-CZ" sz="2400" dirty="0" smtClean="0">
                <a:solidFill>
                  <a:srgbClr val="FF6699"/>
                </a:solidFill>
              </a:rPr>
              <a:t>číslo jed.</a:t>
            </a:r>
          </a:p>
          <a:p>
            <a:pPr marL="342900" indent="-342900"/>
            <a:endParaRPr lang="cs-CZ" sz="2400" dirty="0" smtClean="0">
              <a:solidFill>
                <a:srgbClr val="FF6699"/>
              </a:solidFill>
            </a:endParaRPr>
          </a:p>
          <a:p>
            <a:pPr marL="342900" indent="-342900"/>
            <a:r>
              <a:rPr lang="cs-CZ" sz="2400" dirty="0" smtClean="0">
                <a:solidFill>
                  <a:srgbClr val="FF6699"/>
                </a:solidFill>
              </a:rPr>
              <a:t>rod muž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23728" y="1628800"/>
            <a:ext cx="1584176" cy="309634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/>
            <a:r>
              <a:rPr lang="cs-CZ" sz="2400" dirty="0" smtClean="0">
                <a:solidFill>
                  <a:schemeClr val="bg1"/>
                </a:solidFill>
              </a:rPr>
              <a:t>1.pád</a:t>
            </a:r>
          </a:p>
          <a:p>
            <a:pPr marL="342900" indent="-342900"/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/>
            <a:r>
              <a:rPr lang="cs-CZ" sz="2400" dirty="0" smtClean="0">
                <a:solidFill>
                  <a:schemeClr val="bg1"/>
                </a:solidFill>
              </a:rPr>
              <a:t>číslo jed.</a:t>
            </a:r>
          </a:p>
          <a:p>
            <a:pPr marL="342900" indent="-342900"/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/>
            <a:r>
              <a:rPr lang="cs-CZ" sz="2400" dirty="0" smtClean="0">
                <a:solidFill>
                  <a:schemeClr val="bg1"/>
                </a:solidFill>
              </a:rPr>
              <a:t>rod muž.</a:t>
            </a:r>
          </a:p>
          <a:p>
            <a:pPr marL="342900" indent="-34290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8064" y="908720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nad hladinou </a:t>
            </a:r>
            <a:r>
              <a:rPr lang="cs-CZ" sz="2400" dirty="0" smtClean="0">
                <a:solidFill>
                  <a:srgbClr val="FFCCCC"/>
                </a:solidFill>
              </a:rPr>
              <a:t>řeky</a:t>
            </a:r>
            <a:endParaRPr lang="cs-CZ" sz="2400" dirty="0">
              <a:solidFill>
                <a:srgbClr val="FFCCCC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32040" y="1700808"/>
            <a:ext cx="1656184" cy="302433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/>
            <a:r>
              <a:rPr lang="cs-CZ" sz="2400" dirty="0" smtClean="0">
                <a:solidFill>
                  <a:schemeClr val="bg1"/>
                </a:solidFill>
              </a:rPr>
              <a:t>7.pád</a:t>
            </a:r>
          </a:p>
          <a:p>
            <a:pPr marL="342900" indent="-342900"/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/>
            <a:r>
              <a:rPr lang="cs-CZ" sz="2400" dirty="0" smtClean="0">
                <a:solidFill>
                  <a:schemeClr val="bg1"/>
                </a:solidFill>
              </a:rPr>
              <a:t>číslo jed.</a:t>
            </a:r>
          </a:p>
          <a:p>
            <a:pPr marL="342900" indent="-342900"/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/>
            <a:r>
              <a:rPr lang="cs-CZ" sz="2400" dirty="0" smtClean="0">
                <a:solidFill>
                  <a:schemeClr val="bg1"/>
                </a:solidFill>
              </a:rPr>
              <a:t>rod žen.</a:t>
            </a:r>
          </a:p>
          <a:p>
            <a:pPr marL="342900" indent="-34290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76256" y="1700808"/>
            <a:ext cx="1656184" cy="302433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/>
            <a:r>
              <a:rPr lang="cs-CZ" sz="2400" dirty="0" smtClean="0">
                <a:solidFill>
                  <a:srgbClr val="FF6699"/>
                </a:solidFill>
              </a:rPr>
              <a:t>2.pád</a:t>
            </a:r>
          </a:p>
          <a:p>
            <a:pPr marL="342900" indent="-342900"/>
            <a:endParaRPr lang="cs-CZ" sz="2400" dirty="0" smtClean="0">
              <a:solidFill>
                <a:srgbClr val="FF6699"/>
              </a:solidFill>
            </a:endParaRPr>
          </a:p>
          <a:p>
            <a:pPr marL="342900" indent="-342900"/>
            <a:r>
              <a:rPr lang="cs-CZ" sz="2400" dirty="0" smtClean="0">
                <a:solidFill>
                  <a:srgbClr val="FF6699"/>
                </a:solidFill>
              </a:rPr>
              <a:t>číslo jed.</a:t>
            </a:r>
          </a:p>
          <a:p>
            <a:pPr marL="342900" indent="-342900"/>
            <a:endParaRPr lang="cs-CZ" sz="2400" dirty="0" smtClean="0">
              <a:solidFill>
                <a:srgbClr val="FF6699"/>
              </a:solidFill>
            </a:endParaRPr>
          </a:p>
          <a:p>
            <a:pPr marL="342900" indent="-342900"/>
            <a:r>
              <a:rPr lang="cs-CZ" sz="2400" dirty="0" smtClean="0">
                <a:solidFill>
                  <a:srgbClr val="FF6699"/>
                </a:solidFill>
              </a:rPr>
              <a:t>rod žen.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956376" y="1916832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</a:rPr>
              <a:t>!</a:t>
            </a:r>
            <a:endParaRPr lang="cs-CZ" sz="4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1988840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</a:rPr>
              <a:t>!</a:t>
            </a:r>
            <a:endParaRPr lang="cs-CZ" sz="4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5445224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Neshodují se  =  </a:t>
            </a:r>
            <a:r>
              <a:rPr lang="cs-CZ" sz="2400" dirty="0" err="1" smtClean="0">
                <a:solidFill>
                  <a:schemeClr val="bg1"/>
                </a:solidFill>
              </a:rPr>
              <a:t>Pk</a:t>
            </a:r>
            <a:r>
              <a:rPr lang="cs-CZ" sz="2400" dirty="0" smtClean="0">
                <a:solidFill>
                  <a:schemeClr val="bg1"/>
                </a:solidFill>
              </a:rPr>
              <a:t> neshodný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9512" y="5517232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Shodují se  =  </a:t>
            </a:r>
            <a:r>
              <a:rPr lang="cs-CZ" sz="2400" dirty="0" err="1" smtClean="0">
                <a:solidFill>
                  <a:schemeClr val="bg1"/>
                </a:solidFill>
              </a:rPr>
              <a:t>Pk</a:t>
            </a:r>
            <a:r>
              <a:rPr lang="cs-CZ" sz="2400" dirty="0" smtClean="0">
                <a:solidFill>
                  <a:schemeClr val="bg1"/>
                </a:solidFill>
              </a:rPr>
              <a:t> shodný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8" grpId="0" animBg="1"/>
      <p:bldP spid="9" grpId="0" animBg="1"/>
      <p:bldP spid="11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260648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Můžeme to zkusit i jinak!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3203848" y="1052736"/>
            <a:ext cx="2520280" cy="72008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Skloňuj!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348880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1.p. </a:t>
            </a:r>
            <a:r>
              <a:rPr lang="cs-CZ" sz="2400" b="1" dirty="0" smtClean="0">
                <a:solidFill>
                  <a:srgbClr val="FFCCCC"/>
                </a:solidFill>
              </a:rPr>
              <a:t>nádherný</a:t>
            </a:r>
            <a:r>
              <a:rPr lang="cs-CZ" sz="2400" b="1" dirty="0" smtClean="0"/>
              <a:t> ledňáček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2996952"/>
            <a:ext cx="38884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2.p. </a:t>
            </a:r>
            <a:r>
              <a:rPr lang="cs-CZ" sz="2400" dirty="0" smtClean="0">
                <a:solidFill>
                  <a:srgbClr val="FFCCCC"/>
                </a:solidFill>
              </a:rPr>
              <a:t>nádherného</a:t>
            </a:r>
            <a:r>
              <a:rPr lang="cs-CZ" sz="2400" dirty="0" smtClean="0"/>
              <a:t> ledňáčka</a:t>
            </a:r>
          </a:p>
          <a:p>
            <a:r>
              <a:rPr lang="cs-CZ" sz="2400" dirty="0" smtClean="0"/>
              <a:t>3.p. </a:t>
            </a:r>
            <a:r>
              <a:rPr lang="cs-CZ" sz="2400" dirty="0" smtClean="0">
                <a:solidFill>
                  <a:srgbClr val="FFCCCC"/>
                </a:solidFill>
              </a:rPr>
              <a:t>nádhernému</a:t>
            </a:r>
            <a:r>
              <a:rPr lang="cs-CZ" sz="2400" dirty="0" smtClean="0"/>
              <a:t> ledňáčku</a:t>
            </a:r>
          </a:p>
          <a:p>
            <a:r>
              <a:rPr lang="cs-CZ" sz="2400" dirty="0" smtClean="0"/>
              <a:t>4.p. </a:t>
            </a:r>
            <a:r>
              <a:rPr lang="cs-CZ" sz="2400" dirty="0" smtClean="0">
                <a:solidFill>
                  <a:srgbClr val="FFCCCC"/>
                </a:solidFill>
              </a:rPr>
              <a:t>nádherného</a:t>
            </a:r>
            <a:r>
              <a:rPr lang="cs-CZ" sz="2400" dirty="0" smtClean="0"/>
              <a:t> ledňáčka</a:t>
            </a:r>
          </a:p>
          <a:p>
            <a:r>
              <a:rPr lang="cs-CZ" sz="2400" dirty="0" smtClean="0"/>
              <a:t>5. p. </a:t>
            </a:r>
            <a:r>
              <a:rPr lang="cs-CZ" sz="2400" dirty="0" smtClean="0">
                <a:solidFill>
                  <a:srgbClr val="FFCCCC"/>
                </a:solidFill>
              </a:rPr>
              <a:t>nádherný</a:t>
            </a:r>
            <a:r>
              <a:rPr lang="cs-CZ" sz="2400" dirty="0" smtClean="0"/>
              <a:t> ledňáčku</a:t>
            </a:r>
          </a:p>
          <a:p>
            <a:r>
              <a:rPr lang="cs-CZ" sz="2400" dirty="0" smtClean="0"/>
              <a:t>6. p. </a:t>
            </a:r>
            <a:r>
              <a:rPr lang="cs-CZ" sz="2400" dirty="0" smtClean="0">
                <a:solidFill>
                  <a:srgbClr val="FFCCCC"/>
                </a:solidFill>
              </a:rPr>
              <a:t>o nádherném </a:t>
            </a:r>
            <a:r>
              <a:rPr lang="cs-CZ" sz="2400" dirty="0" smtClean="0"/>
              <a:t>ledňáčku</a:t>
            </a:r>
          </a:p>
          <a:p>
            <a:r>
              <a:rPr lang="cs-CZ" sz="2400" dirty="0" smtClean="0"/>
              <a:t>7.p. </a:t>
            </a:r>
            <a:r>
              <a:rPr lang="cs-CZ" sz="2400" dirty="0" smtClean="0">
                <a:solidFill>
                  <a:srgbClr val="FFCCCC"/>
                </a:solidFill>
              </a:rPr>
              <a:t>nádherným</a:t>
            </a:r>
            <a:r>
              <a:rPr lang="cs-CZ" sz="2400" dirty="0" smtClean="0"/>
              <a:t> ledňáčkem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2348880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1.p. hladina </a:t>
            </a:r>
            <a:r>
              <a:rPr lang="cs-CZ" sz="2400" b="1" dirty="0" smtClean="0">
                <a:solidFill>
                  <a:srgbClr val="FFCCCC"/>
                </a:solidFill>
              </a:rPr>
              <a:t>řeky</a:t>
            </a:r>
            <a:endParaRPr lang="cs-CZ" sz="2400" b="1" dirty="0">
              <a:solidFill>
                <a:srgbClr val="FFCCCC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20072" y="2924944"/>
            <a:ext cx="31683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2.p. hladiny </a:t>
            </a:r>
            <a:r>
              <a:rPr lang="cs-CZ" sz="2400" dirty="0" smtClean="0">
                <a:solidFill>
                  <a:srgbClr val="FFCCCC"/>
                </a:solidFill>
              </a:rPr>
              <a:t>řeky</a:t>
            </a:r>
          </a:p>
          <a:p>
            <a:r>
              <a:rPr lang="cs-CZ" sz="2400" dirty="0" smtClean="0"/>
              <a:t>3.p. hladině </a:t>
            </a:r>
            <a:r>
              <a:rPr lang="cs-CZ" sz="2400" dirty="0" smtClean="0">
                <a:solidFill>
                  <a:srgbClr val="FFCCCC"/>
                </a:solidFill>
              </a:rPr>
              <a:t>řeky</a:t>
            </a:r>
          </a:p>
          <a:p>
            <a:r>
              <a:rPr lang="cs-CZ" sz="2400" dirty="0" smtClean="0"/>
              <a:t>4.p. hladinu </a:t>
            </a:r>
            <a:r>
              <a:rPr lang="cs-CZ" sz="2400" dirty="0" smtClean="0">
                <a:solidFill>
                  <a:srgbClr val="FFCCCC"/>
                </a:solidFill>
              </a:rPr>
              <a:t>řeky</a:t>
            </a:r>
          </a:p>
          <a:p>
            <a:r>
              <a:rPr lang="cs-CZ" sz="2400" dirty="0" smtClean="0"/>
              <a:t>5. p. hladino </a:t>
            </a:r>
            <a:r>
              <a:rPr lang="cs-CZ" sz="2400" dirty="0" smtClean="0">
                <a:solidFill>
                  <a:srgbClr val="FFCCCC"/>
                </a:solidFill>
              </a:rPr>
              <a:t>řeky</a:t>
            </a:r>
          </a:p>
          <a:p>
            <a:r>
              <a:rPr lang="cs-CZ" sz="2400" dirty="0" smtClean="0"/>
              <a:t>6.p. o hladině </a:t>
            </a:r>
            <a:r>
              <a:rPr lang="cs-CZ" sz="2400" dirty="0" smtClean="0">
                <a:solidFill>
                  <a:srgbClr val="FFCCCC"/>
                </a:solidFill>
              </a:rPr>
              <a:t>řeky</a:t>
            </a:r>
          </a:p>
          <a:p>
            <a:r>
              <a:rPr lang="cs-CZ" sz="2400" dirty="0" smtClean="0"/>
              <a:t>7.p. hladinou </a:t>
            </a:r>
            <a:r>
              <a:rPr lang="cs-CZ" sz="2400" dirty="0" smtClean="0">
                <a:solidFill>
                  <a:srgbClr val="FFCCCC"/>
                </a:solidFill>
              </a:rPr>
              <a:t>řeky</a:t>
            </a:r>
            <a:endParaRPr lang="cs-CZ" sz="2400" dirty="0">
              <a:solidFill>
                <a:srgbClr val="FFCC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5733256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Skloňuje se = shoduje se.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              </a:t>
            </a:r>
            <a:r>
              <a:rPr lang="cs-CZ" sz="2400" dirty="0" err="1" smtClean="0">
                <a:solidFill>
                  <a:schemeClr val="bg1"/>
                </a:solidFill>
              </a:rPr>
              <a:t>Pks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Neskloňuje se = neshoduje se.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                  </a:t>
            </a:r>
            <a:r>
              <a:rPr lang="cs-CZ" sz="2400" dirty="0" err="1" smtClean="0">
                <a:solidFill>
                  <a:schemeClr val="bg1"/>
                </a:solidFill>
              </a:rPr>
              <a:t>Pkn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8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Rozliš přívlastky shodné a neshodné.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23042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veselý</a:t>
            </a:r>
            <a:r>
              <a:rPr lang="cs-CZ" sz="2400" dirty="0" smtClean="0"/>
              <a:t> příběh</a:t>
            </a:r>
          </a:p>
          <a:p>
            <a:r>
              <a:rPr lang="cs-CZ" sz="2400" dirty="0" smtClean="0"/>
              <a:t> </a:t>
            </a:r>
          </a:p>
          <a:p>
            <a:r>
              <a:rPr lang="cs-CZ" sz="2400" dirty="0" smtClean="0"/>
              <a:t>výlet </a:t>
            </a:r>
            <a:r>
              <a:rPr lang="cs-CZ" sz="2400" b="1" dirty="0" smtClean="0"/>
              <a:t>do Prahy</a:t>
            </a:r>
          </a:p>
          <a:p>
            <a:endParaRPr lang="cs-CZ" sz="2400" dirty="0" smtClean="0"/>
          </a:p>
          <a:p>
            <a:r>
              <a:rPr lang="cs-CZ" sz="2400" dirty="0" smtClean="0"/>
              <a:t>radost </a:t>
            </a:r>
            <a:r>
              <a:rPr lang="cs-CZ" sz="2400" b="1" dirty="0" smtClean="0"/>
              <a:t>z dárku</a:t>
            </a:r>
          </a:p>
          <a:p>
            <a:endParaRPr lang="cs-CZ" sz="2400" dirty="0" smtClean="0"/>
          </a:p>
          <a:p>
            <a:r>
              <a:rPr lang="cs-CZ" sz="2400" dirty="0" smtClean="0"/>
              <a:t>Karel </a:t>
            </a:r>
            <a:r>
              <a:rPr lang="cs-CZ" sz="2400" b="1" dirty="0" smtClean="0"/>
              <a:t>Čtvrtý</a:t>
            </a:r>
          </a:p>
          <a:p>
            <a:endParaRPr lang="cs-CZ" sz="24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980728"/>
            <a:ext cx="9361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Pks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err="1" smtClean="0"/>
              <a:t>Pkn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err="1" smtClean="0"/>
              <a:t>Pkn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err="1" smtClean="0"/>
              <a:t>Pks</a:t>
            </a:r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980728"/>
            <a:ext cx="24482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tropické</a:t>
            </a:r>
            <a:r>
              <a:rPr lang="cs-CZ" sz="2400" dirty="0" smtClean="0"/>
              <a:t> ovoce</a:t>
            </a:r>
          </a:p>
          <a:p>
            <a:endParaRPr lang="cs-CZ" sz="2400" dirty="0" smtClean="0"/>
          </a:p>
          <a:p>
            <a:r>
              <a:rPr lang="cs-CZ" sz="2400" dirty="0" smtClean="0"/>
              <a:t>okno </a:t>
            </a:r>
            <a:r>
              <a:rPr lang="cs-CZ" sz="2400" b="1" dirty="0" smtClean="0"/>
              <a:t>do dvora</a:t>
            </a:r>
          </a:p>
          <a:p>
            <a:endParaRPr lang="cs-CZ" sz="2400" dirty="0" smtClean="0"/>
          </a:p>
          <a:p>
            <a:r>
              <a:rPr lang="cs-CZ" sz="2400" dirty="0" smtClean="0"/>
              <a:t>bříza </a:t>
            </a:r>
            <a:r>
              <a:rPr lang="cs-CZ" sz="2400" b="1" dirty="0" smtClean="0"/>
              <a:t>bělokorá</a:t>
            </a:r>
          </a:p>
          <a:p>
            <a:endParaRPr lang="cs-CZ" sz="2400" dirty="0" smtClean="0"/>
          </a:p>
          <a:p>
            <a:r>
              <a:rPr lang="cs-CZ" sz="2400" dirty="0" smtClean="0"/>
              <a:t>košík </a:t>
            </a:r>
            <a:r>
              <a:rPr lang="cs-CZ" sz="2400" b="1" dirty="0" smtClean="0"/>
              <a:t>z proutí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908720"/>
            <a:ext cx="10801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Pks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err="1" smtClean="0"/>
              <a:t>Pkn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err="1" smtClean="0"/>
              <a:t>Pks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err="1" smtClean="0"/>
              <a:t>Pkn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4005064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Přívlastky shodné změň na neshodné a obráceně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4653136"/>
            <a:ext cx="309634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makové buchty</a:t>
            </a:r>
          </a:p>
          <a:p>
            <a:r>
              <a:rPr lang="cs-CZ" sz="2400" dirty="0" smtClean="0"/>
              <a:t>pírko z husy</a:t>
            </a:r>
          </a:p>
          <a:p>
            <a:r>
              <a:rPr lang="cs-CZ" sz="2400" dirty="0" smtClean="0"/>
              <a:t>včelí bodnutí</a:t>
            </a:r>
          </a:p>
          <a:p>
            <a:r>
              <a:rPr lang="cs-CZ" sz="2400" dirty="0" smtClean="0"/>
              <a:t>příběh z prázdnin</a:t>
            </a:r>
          </a:p>
          <a:p>
            <a:r>
              <a:rPr lang="cs-CZ" sz="2400" dirty="0" smtClean="0"/>
              <a:t>tatínkovy boty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99992" y="4653136"/>
            <a:ext cx="31683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buchty s mákem</a:t>
            </a:r>
          </a:p>
          <a:p>
            <a:r>
              <a:rPr lang="cs-CZ" sz="2400" dirty="0" smtClean="0"/>
              <a:t>husí pírko</a:t>
            </a:r>
          </a:p>
          <a:p>
            <a:r>
              <a:rPr lang="cs-CZ" sz="2400" dirty="0" smtClean="0"/>
              <a:t>bodnutí včely</a:t>
            </a:r>
          </a:p>
          <a:p>
            <a:r>
              <a:rPr lang="cs-CZ" sz="2400" dirty="0" smtClean="0"/>
              <a:t>prázdninový příběh</a:t>
            </a:r>
          </a:p>
          <a:p>
            <a:r>
              <a:rPr lang="cs-CZ" sz="2400" dirty="0" smtClean="0"/>
              <a:t>boty tatínka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31840" y="4653136"/>
            <a:ext cx="9361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Pks</a:t>
            </a:r>
            <a:endParaRPr lang="cs-CZ" sz="2400" dirty="0" smtClean="0"/>
          </a:p>
          <a:p>
            <a:r>
              <a:rPr lang="cs-CZ" sz="2400" dirty="0" err="1" smtClean="0"/>
              <a:t>Pkn</a:t>
            </a:r>
            <a:endParaRPr lang="cs-CZ" sz="2400" dirty="0" smtClean="0"/>
          </a:p>
          <a:p>
            <a:r>
              <a:rPr lang="cs-CZ" sz="2400" dirty="0" err="1" smtClean="0"/>
              <a:t>Pks</a:t>
            </a:r>
            <a:endParaRPr lang="cs-CZ" sz="2400" dirty="0" smtClean="0"/>
          </a:p>
          <a:p>
            <a:r>
              <a:rPr lang="cs-CZ" sz="2400" dirty="0" err="1" smtClean="0"/>
              <a:t>Pkn</a:t>
            </a:r>
            <a:endParaRPr lang="cs-CZ" sz="2400" dirty="0" smtClean="0"/>
          </a:p>
          <a:p>
            <a:r>
              <a:rPr lang="cs-CZ" sz="2400" dirty="0" err="1" smtClean="0"/>
              <a:t>Pks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4168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endParaRPr lang="cs-CZ" sz="2400" dirty="0" smtClean="0"/>
          </a:p>
          <a:p>
            <a:r>
              <a:rPr lang="cs-CZ" sz="2400" dirty="0" smtClean="0"/>
              <a:t>Texty -  vlastní.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2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5FF2CA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640</TotalTime>
  <Words>509</Words>
  <Application>Microsoft Office PowerPoint</Application>
  <PresentationFormat>Předvádění na obrazovce (4:3)</PresentationFormat>
  <Paragraphs>191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59</cp:revision>
  <dcterms:created xsi:type="dcterms:W3CDTF">2013-03-15T11:13:24Z</dcterms:created>
  <dcterms:modified xsi:type="dcterms:W3CDTF">2013-06-05T11:49:23Z</dcterms:modified>
</cp:coreProperties>
</file>