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9" r:id="rId2"/>
    <p:sldId id="270" r:id="rId3"/>
    <p:sldId id="257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5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56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44BB04C-89AD-45E9-9DBE-D2A555AE3771}" type="presOf" srcId="{1D8420EA-BFA0-403B-80F5-647FA396CC45}" destId="{F7B3C0B7-F0F7-4F49-B02C-3630F8C5FAE5}" srcOrd="0" destOrd="0" presId="urn:microsoft.com/office/officeart/2005/8/layout/target3"/>
    <dgm:cxn modelId="{EFE5E727-3517-4B1D-88CC-CBD4750A8A88}" type="presOf" srcId="{100B6B2E-82E6-4C11-B19B-F2DB3A0EA64F}" destId="{645AA564-2E9E-4954-AD87-AE01782CEC59}" srcOrd="0" destOrd="0" presId="urn:microsoft.com/office/officeart/2005/8/layout/target3"/>
    <dgm:cxn modelId="{D53FBB9C-DF99-446C-AE7F-9A7C36B92B3F}" type="presOf" srcId="{914700B9-77B5-440A-A438-DE98B6D4894D}" destId="{BD9AF279-D483-48F2-BBBD-45F8E8923512}" srcOrd="1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D8AA9486-F67A-4732-9D37-FC9E8E90AE72}" type="presOf" srcId="{100B6B2E-82E6-4C11-B19B-F2DB3A0EA64F}" destId="{DBA8199F-D892-4A8E-A352-2B7844050E09}" srcOrd="1" destOrd="0" presId="urn:microsoft.com/office/officeart/2005/8/layout/target3"/>
    <dgm:cxn modelId="{BBA61495-A663-444E-B810-C9FEB59C7F7A}" type="presOf" srcId="{130831A4-0540-4EC5-8F5A-93030E89D2D9}" destId="{F69CC921-512E-49F4-824C-A648EC5F27A5}" srcOrd="0" destOrd="0" presId="urn:microsoft.com/office/officeart/2005/8/layout/target3"/>
    <dgm:cxn modelId="{62B5600A-850E-484D-9676-328C8B8E4C51}" type="presOf" srcId="{914700B9-77B5-440A-A438-DE98B6D4894D}" destId="{E73F1C26-6DCD-4001-88B9-355E01E2BCE7}" srcOrd="0" destOrd="0" presId="urn:microsoft.com/office/officeart/2005/8/layout/target3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322B57F8-B887-4852-8F54-074CF08BDDED}" type="presOf" srcId="{130831A4-0540-4EC5-8F5A-93030E89D2D9}" destId="{8E23E229-92FC-49D1-B5FE-0303176B8A4E}" srcOrd="1" destOrd="0" presId="urn:microsoft.com/office/officeart/2005/8/layout/target3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4B46A917-03CC-4F37-BC7D-92A9A2B90EA7}" type="presOf" srcId="{27FE2D31-D344-4B63-A89A-A89AB0D9F3E3}" destId="{FE47432B-CA46-450C-8D8F-66C300A95B52}" srcOrd="0" destOrd="0" presId="urn:microsoft.com/office/officeart/2005/8/layout/target3"/>
    <dgm:cxn modelId="{6A42C37B-FCB5-4814-A6B9-7A66BCFDC42F}" type="presOf" srcId="{1D8420EA-BFA0-403B-80F5-647FA396CC45}" destId="{8467D0EB-87A2-4285-8ACA-0398EFBF29BC}" srcOrd="1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5F0A671A-173D-4E1E-8B7C-45C8907A3DE0}" type="presParOf" srcId="{FE47432B-CA46-450C-8D8F-66C300A95B52}" destId="{B522209E-30D0-49D6-A340-2D383A11C668}" srcOrd="0" destOrd="0" presId="urn:microsoft.com/office/officeart/2005/8/layout/target3"/>
    <dgm:cxn modelId="{52767F99-E1CE-4A69-86AA-2C9403BFEAF0}" type="presParOf" srcId="{FE47432B-CA46-450C-8D8F-66C300A95B52}" destId="{ED5A8377-51D5-4DC5-B0E7-680166966720}" srcOrd="1" destOrd="0" presId="urn:microsoft.com/office/officeart/2005/8/layout/target3"/>
    <dgm:cxn modelId="{C7A9E844-1B05-4236-BB53-F20BEEE4368E}" type="presParOf" srcId="{FE47432B-CA46-450C-8D8F-66C300A95B52}" destId="{F69CC921-512E-49F4-824C-A648EC5F27A5}" srcOrd="2" destOrd="0" presId="urn:microsoft.com/office/officeart/2005/8/layout/target3"/>
    <dgm:cxn modelId="{2684C957-78D8-4686-9663-A40C27DFE9A6}" type="presParOf" srcId="{FE47432B-CA46-450C-8D8F-66C300A95B52}" destId="{61C9CE18-EDA6-4EDF-BA1C-09779D38FBBF}" srcOrd="3" destOrd="0" presId="urn:microsoft.com/office/officeart/2005/8/layout/target3"/>
    <dgm:cxn modelId="{56F8FD1B-AB9B-4646-9AFB-6600109B242C}" type="presParOf" srcId="{FE47432B-CA46-450C-8D8F-66C300A95B52}" destId="{D60DEAAB-7AFE-435A-ACF6-18851E4B0426}" srcOrd="4" destOrd="0" presId="urn:microsoft.com/office/officeart/2005/8/layout/target3"/>
    <dgm:cxn modelId="{3236FE9E-55CB-4CC2-9F03-739D45BF9055}" type="presParOf" srcId="{FE47432B-CA46-450C-8D8F-66C300A95B52}" destId="{F7B3C0B7-F0F7-4F49-B02C-3630F8C5FAE5}" srcOrd="5" destOrd="0" presId="urn:microsoft.com/office/officeart/2005/8/layout/target3"/>
    <dgm:cxn modelId="{9E8EE277-38BC-44CD-8245-CEA037FD2A05}" type="presParOf" srcId="{FE47432B-CA46-450C-8D8F-66C300A95B52}" destId="{C9DA9446-E2D3-4F6A-8960-3CADFBF870B8}" srcOrd="6" destOrd="0" presId="urn:microsoft.com/office/officeart/2005/8/layout/target3"/>
    <dgm:cxn modelId="{0DA42D42-30EC-4AC2-BEC1-C4793379DB63}" type="presParOf" srcId="{FE47432B-CA46-450C-8D8F-66C300A95B52}" destId="{9726EC6F-D322-4CD3-B489-1BE3DF7CE70B}" srcOrd="7" destOrd="0" presId="urn:microsoft.com/office/officeart/2005/8/layout/target3"/>
    <dgm:cxn modelId="{2EBBEE32-AAD9-4602-82F8-53B0578A82CE}" type="presParOf" srcId="{FE47432B-CA46-450C-8D8F-66C300A95B52}" destId="{645AA564-2E9E-4954-AD87-AE01782CEC59}" srcOrd="8" destOrd="0" presId="urn:microsoft.com/office/officeart/2005/8/layout/target3"/>
    <dgm:cxn modelId="{8E82E5B1-7AEE-4B10-8875-CDCB23DC367D}" type="presParOf" srcId="{FE47432B-CA46-450C-8D8F-66C300A95B52}" destId="{8538CAC4-6A86-42B8-B5AF-2FF155DB9D02}" srcOrd="9" destOrd="0" presId="urn:microsoft.com/office/officeart/2005/8/layout/target3"/>
    <dgm:cxn modelId="{F2665524-CCD6-4093-A70D-BC134887F805}" type="presParOf" srcId="{FE47432B-CA46-450C-8D8F-66C300A95B52}" destId="{26FD6024-A07F-46D0-8BC0-B5E595C5673D}" srcOrd="10" destOrd="0" presId="urn:microsoft.com/office/officeart/2005/8/layout/target3"/>
    <dgm:cxn modelId="{38F5CD1A-7D26-401A-974C-D6E14A0E74C1}" type="presParOf" srcId="{FE47432B-CA46-450C-8D8F-66C300A95B52}" destId="{E73F1C26-6DCD-4001-88B9-355E01E2BCE7}" srcOrd="11" destOrd="0" presId="urn:microsoft.com/office/officeart/2005/8/layout/target3"/>
    <dgm:cxn modelId="{477A8893-9387-46CE-A458-5C678FA75E82}" type="presParOf" srcId="{FE47432B-CA46-450C-8D8F-66C300A95B52}" destId="{8E23E229-92FC-49D1-B5FE-0303176B8A4E}" srcOrd="12" destOrd="0" presId="urn:microsoft.com/office/officeart/2005/8/layout/target3"/>
    <dgm:cxn modelId="{CEC08642-7D99-4DBB-9762-8DB4A1FAC126}" type="presParOf" srcId="{FE47432B-CA46-450C-8D8F-66C300A95B52}" destId="{8467D0EB-87A2-4285-8ACA-0398EFBF29BC}" srcOrd="13" destOrd="0" presId="urn:microsoft.com/office/officeart/2005/8/layout/target3"/>
    <dgm:cxn modelId="{5804F310-F921-4232-9F70-132AD0A85B01}" type="presParOf" srcId="{FE47432B-CA46-450C-8D8F-66C300A95B52}" destId="{DBA8199F-D892-4A8E-A352-2B7844050E09}" srcOrd="14" destOrd="0" presId="urn:microsoft.com/office/officeart/2005/8/layout/target3"/>
    <dgm:cxn modelId="{03835898-050F-4E73-B8BE-44531CE9A41E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E76A6E50-DB03-4413-8889-957B7D983454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850777F6-CD3E-443C-84D1-699E76F77B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E76A6E50-DB03-4413-8889-957B7D983454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777F6-CD3E-443C-84D1-699E76F77B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E76A6E50-DB03-4413-8889-957B7D983454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850777F6-CD3E-443C-84D1-699E76F77B53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E76A6E50-DB03-4413-8889-957B7D983454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850777F6-CD3E-443C-84D1-699E76F77B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E76A6E50-DB03-4413-8889-957B7D983454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850777F6-CD3E-443C-84D1-699E76F77B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6A6E50-DB03-4413-8889-957B7D983454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777F6-CD3E-443C-84D1-699E76F77B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E76A6E50-DB03-4413-8889-957B7D983454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850777F6-CD3E-443C-84D1-699E76F77B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E76A6E50-DB03-4413-8889-957B7D983454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850777F6-CD3E-443C-84D1-699E76F77B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E76A6E50-DB03-4413-8889-957B7D983454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850777F6-CD3E-443C-84D1-699E76F77B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6A6E50-DB03-4413-8889-957B7D983454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777F6-CD3E-443C-84D1-699E76F77B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6A6E50-DB03-4413-8889-957B7D983454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777F6-CD3E-443C-84D1-699E76F77B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E76A6E50-DB03-4413-8889-957B7D983454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850777F6-CD3E-443C-84D1-699E76F77B5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//upload.wikimedia.org/wikipedia/commons/4/4c/Jan_Vil%C3%ADmek_-_Mistr_Jan_Hus.jpg" TargetMode="Externa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d/da/JenikLucvGelnhausenu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jpeg"/><Relationship Id="rId4" Type="http://schemas.openxmlformats.org/officeDocument/2006/relationships/hyperlink" Target="//upload.wikimedia.org/wikipedia/commons/2/24/Battle_of_crecy_froissart.jpg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//upload.wikimedia.org/wikipedia/commons/1/16/Charles_IV-John_Ocko_votive_picture-fragment.jpg" TargetMode="Externa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//upload.wikimedia.org/wikipedia/commons/b/b3/Jan_Hus_monument_in_Husinec.jpg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7" Type="http://schemas.openxmlformats.org/officeDocument/2006/relationships/image" Target="../media/image10.jpeg"/><Relationship Id="rId2" Type="http://schemas.openxmlformats.org/officeDocument/2006/relationships/hyperlink" Target="//upload.wikimedia.org/wikipedia/commons/3/39/Brozik,_Vaclav_-_Jan_Hus_souzen_na_snemu_Kostnickem_r._1415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//upload.wikimedia.org/wikipedia/commons/3/38/Prague_Charles_University.JPG" TargetMode="External"/><Relationship Id="rId5" Type="http://schemas.openxmlformats.org/officeDocument/2006/relationships/image" Target="../media/image9.jpeg"/><Relationship Id="rId4" Type="http://schemas.openxmlformats.org/officeDocument/2006/relationships/hyperlink" Target="//upload.wikimedia.org/wikipedia/commons/0/06/Betlemska_kaple.jpg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//upload.wikimedia.org/wikipedia/commons/e/e1/Muttich,_Kamil_Vladislav_-_Mistr_Jan_Hus_na_hranici_v_Kostnici_1415.jpg" TargetMode="Externa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hyperlink" Target="//upload.wikimedia.org/wikipedia/commons/8/86/Hus%C5%AFv_d%C5%AFm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jpeg"/><Relationship Id="rId4" Type="http://schemas.openxmlformats.org/officeDocument/2006/relationships/hyperlink" Target="//upload.wikimedia.org/wikipedia/commons/b/b0/Jan_Hus_at_the_Stake.jpg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024592505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589240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925227238"/>
              </p:ext>
            </p:extLst>
          </p:nvPr>
        </p:nvGraphicFramePr>
        <p:xfrm>
          <a:off x="1691680" y="2852936"/>
          <a:ext cx="7056784" cy="243686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300" b="0" dirty="0" smtClean="0">
                          <a:solidFill>
                            <a:schemeClr val="bg1"/>
                          </a:solidFill>
                        </a:rPr>
                        <a:t>NÁZEV</a:t>
                      </a:r>
                      <a:r>
                        <a:rPr lang="cs-CZ" sz="1300" b="0" baseline="0" dirty="0" smtClean="0">
                          <a:solidFill>
                            <a:schemeClr val="bg1"/>
                          </a:solidFill>
                        </a:rPr>
                        <a:t> A ČÍSLO MATERIÁLU:</a:t>
                      </a:r>
                      <a:endParaRPr lang="cs-CZ" sz="1300" b="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VY_32_INOVACE_05_S09-</a:t>
                      </a:r>
                      <a:r>
                        <a:rPr lang="cs-CZ" sz="1600" dirty="0" err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Čj</a:t>
                      </a:r>
                      <a:r>
                        <a:rPr lang="cs-CZ" sz="16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-7</a:t>
                      </a:r>
                      <a:endParaRPr lang="cs-CZ" sz="1600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</a:t>
                      </a:r>
                      <a:r>
                        <a:rPr lang="cs-CZ" sz="1600" dirty="0" smtClean="0"/>
                        <a:t>: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březen 2013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Naděžda </a:t>
                      </a:r>
                      <a:r>
                        <a:rPr lang="cs-CZ" sz="1400" b="1" dirty="0" err="1" smtClean="0">
                          <a:latin typeface="Times New Roman" pitchFamily="18" charset="0"/>
                          <a:cs typeface="Times New Roman" pitchFamily="18" charset="0"/>
                        </a:rPr>
                        <a:t>Rauchová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jazyková komunikace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a literatura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pro 7.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Literární dílo mistra Jana Husa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157990075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578965964"/>
              </p:ext>
            </p:extLst>
          </p:nvPr>
        </p:nvGraphicFramePr>
        <p:xfrm>
          <a:off x="539552" y="3573016"/>
          <a:ext cx="8280920" cy="25686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solidFill>
                            <a:schemeClr val="bg1"/>
                          </a:solidFill>
                        </a:rPr>
                        <a:t>ROČNÍK</a:t>
                      </a:r>
                      <a:r>
                        <a:rPr lang="cs-CZ" sz="1300" baseline="0" dirty="0" smtClean="0">
                          <a:solidFill>
                            <a:schemeClr val="bg1"/>
                          </a:solidFill>
                        </a:rPr>
                        <a:t>:</a:t>
                      </a:r>
                      <a:endParaRPr lang="cs-CZ" sz="1300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7.</a:t>
                      </a:r>
                      <a:endParaRPr lang="cs-CZ" sz="1400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0344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s aktivním doplňováním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576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- druhý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Sešit, barevné fixy.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zopakování,procvičování učiva s využitím interaktivní tabule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Žáci doplňují myšlenkovou mapu pomocí pera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925446500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Materiál slouží k seznámení s  životem a </a:t>
                      </a:r>
                      <a:r>
                        <a:rPr lang="cs-CZ" sz="140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dílem mistra</a:t>
                      </a:r>
                      <a:r>
                        <a:rPr lang="cs-CZ" sz="1400" baseline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baseline="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Jana Husa z pohledu literatury a </a:t>
                      </a:r>
                      <a:r>
                        <a:rPr lang="cs-CZ" sz="1400" baseline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českého jazyka.</a:t>
                      </a:r>
                      <a:endParaRPr lang="cs-CZ" sz="1400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si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aktivně zopakuje své znalosti o životě Jana Husa z výuky dějepisu a poznává tuto osobnost z pohledu literatury a vývoje českého jazyka.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69163944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1124744"/>
            <a:ext cx="763284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latin typeface="Arial" pitchFamily="34" charset="0"/>
                <a:cs typeface="Arial" pitchFamily="34" charset="0"/>
              </a:rPr>
              <a:t>Literární dílo</a:t>
            </a:r>
          </a:p>
          <a:p>
            <a:endParaRPr lang="cs-CZ" sz="4800" dirty="0">
              <a:latin typeface="Arial" pitchFamily="34" charset="0"/>
              <a:cs typeface="Arial" pitchFamily="34" charset="0"/>
            </a:endParaRPr>
          </a:p>
          <a:p>
            <a:r>
              <a:rPr lang="cs-CZ" sz="4800" dirty="0" smtClean="0">
                <a:latin typeface="Arial" pitchFamily="34" charset="0"/>
                <a:cs typeface="Arial" pitchFamily="34" charset="0"/>
              </a:rPr>
              <a:t>mistra Jana Husa</a:t>
            </a:r>
            <a:endParaRPr lang="cs-CZ" sz="4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915816" y="5373216"/>
            <a:ext cx="56886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Český jazyk – 7. ročník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4" name="Picture 2" descr="Soubor:Jan Vilímek - Mistr Jan Hus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40152" y="404664"/>
            <a:ext cx="2947814" cy="386104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260648"/>
            <a:ext cx="46805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Narodil se ve století ……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63688" y="1772816"/>
            <a:ext cx="417646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V Čechách vládnou </a:t>
            </a:r>
            <a:r>
              <a:rPr lang="cs-CZ" sz="3200" dirty="0" err="1" smtClean="0">
                <a:latin typeface="Arial" pitchFamily="34" charset="0"/>
                <a:cs typeface="Arial" pitchFamily="34" charset="0"/>
              </a:rPr>
              <a:t>Lucemburkové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 descr="Soubor:JenikLucvGelnhausenu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28184" y="260648"/>
            <a:ext cx="2441848" cy="3672408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4067944" y="4653136"/>
            <a:ext cx="42484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Anglie s Francií vedou proti sobě stoletou válku.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2" name="Picture 4" descr="Soubor:Battle of crecy froissart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5536" y="3212976"/>
            <a:ext cx="3384376" cy="3015208"/>
          </a:xfrm>
          <a:prstGeom prst="rect">
            <a:avLst/>
          </a:prstGeom>
          <a:noFill/>
        </p:spPr>
      </p:pic>
      <p:sp>
        <p:nvSpPr>
          <p:cNvPr id="7" name="Elipsa 6"/>
          <p:cNvSpPr/>
          <p:nvPr/>
        </p:nvSpPr>
        <p:spPr>
          <a:xfrm>
            <a:off x="3491880" y="188640"/>
            <a:ext cx="2448272" cy="122413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14.</a:t>
            </a:r>
            <a:endParaRPr lang="cs-CZ" sz="32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1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39552" y="692696"/>
            <a:ext cx="40324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Narodil se v roce …….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1988840"/>
            <a:ext cx="410445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Přibližně osm let před smrtí tohoto panovníka: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7410" name="Picture 2" descr="Soubor:Charles IV-John Ocko votive picture-fragment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4048" y="404664"/>
            <a:ext cx="3905250" cy="5705476"/>
          </a:xfrm>
          <a:prstGeom prst="rect">
            <a:avLst/>
          </a:prstGeom>
          <a:noFill/>
        </p:spPr>
      </p:pic>
      <p:sp>
        <p:nvSpPr>
          <p:cNvPr id="6" name="Elipsa 5"/>
          <p:cNvSpPr/>
          <p:nvPr/>
        </p:nvSpPr>
        <p:spPr>
          <a:xfrm>
            <a:off x="3347864" y="476672"/>
            <a:ext cx="1368152" cy="100811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1370</a:t>
            </a:r>
            <a:endParaRPr lang="cs-CZ" sz="2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4" dur="1000"/>
                                        <p:tgtEl>
                                          <p:spTgt spid="174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 descr="Soubor:Jan Hus monument in Husinec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4048" y="692696"/>
            <a:ext cx="3819525" cy="5705476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395536" y="692696"/>
            <a:ext cx="37444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Místo narození: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5536" y="2132856"/>
            <a:ext cx="446449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                              nachází se </a:t>
            </a:r>
            <a:br>
              <a:rPr lang="cs-CZ" sz="2400" dirty="0" smtClean="0"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latin typeface="Arial" pitchFamily="34" charset="0"/>
                <a:cs typeface="Arial" pitchFamily="34" charset="0"/>
              </a:rPr>
              <a:t>v okrese Prachatice </a:t>
            </a:r>
            <a:br>
              <a:rPr lang="cs-CZ" sz="2400" dirty="0" smtClean="0"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latin typeface="Arial" pitchFamily="34" charset="0"/>
                <a:cs typeface="Arial" pitchFamily="34" charset="0"/>
              </a:rPr>
              <a:t>v Jihočeském kraji, zhruba 4,5 km od Prachatic, leží na řece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Blanici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Elipsa 6"/>
          <p:cNvSpPr/>
          <p:nvPr/>
        </p:nvSpPr>
        <p:spPr>
          <a:xfrm>
            <a:off x="323528" y="1628800"/>
            <a:ext cx="2592288" cy="93610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Husinec</a:t>
            </a:r>
            <a:endParaRPr lang="cs-CZ" sz="32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184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63688" y="620688"/>
            <a:ext cx="17281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Povolání: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Soubor:Brozik, Vaclav - Jan Hus souzen na snemu Kostnickem r. 1415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56176" y="332656"/>
            <a:ext cx="2600325" cy="4143376"/>
          </a:xfrm>
          <a:prstGeom prst="rect">
            <a:avLst/>
          </a:prstGeom>
          <a:noFill/>
        </p:spPr>
      </p:pic>
      <p:pic>
        <p:nvPicPr>
          <p:cNvPr id="1028" name="Picture 4" descr="Soubor:Betlemska kaple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3528" y="2348880"/>
            <a:ext cx="2987824" cy="2448272"/>
          </a:xfrm>
          <a:prstGeom prst="rect">
            <a:avLst/>
          </a:prstGeom>
          <a:noFill/>
        </p:spPr>
      </p:pic>
      <p:sp>
        <p:nvSpPr>
          <p:cNvPr id="5" name="Elipsa 4"/>
          <p:cNvSpPr/>
          <p:nvPr/>
        </p:nvSpPr>
        <p:spPr>
          <a:xfrm>
            <a:off x="3779912" y="260648"/>
            <a:ext cx="1800200" cy="122413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kněz</a:t>
            </a:r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3528" y="1700808"/>
            <a:ext cx="32403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Kázal česky v ……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95536" y="5301208"/>
            <a:ext cx="36004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Působil také jako rektor ……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30" name="Picture 6" descr="Soubor:Prague Charles University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779912" y="4797152"/>
            <a:ext cx="2016224" cy="18002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8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40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83568" y="692696"/>
            <a:ext cx="29523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Životní poslání: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4355976" y="476672"/>
            <a:ext cx="4464496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Kritizoval církev.</a:t>
            </a:r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427984" y="1628800"/>
            <a:ext cx="4536504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Kázal proti odpustkům.</a:t>
            </a:r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4355976" y="2852936"/>
            <a:ext cx="4536504" cy="11521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Zasloužil se o vydání Kutnohorského dekretu </a:t>
            </a:r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647056" y="4797152"/>
            <a:ext cx="8496944" cy="158417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Jeho díla určená církvi jsou psaná latinsky, pro prostý lid psal česky.</a:t>
            </a:r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0482" name="Picture 2" descr="Soubor:Muttich, Kamil Vladislav - Mistr Jan Hus na hranici v Kostnici 1415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87624" y="1556792"/>
            <a:ext cx="1944216" cy="273630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3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76672"/>
            <a:ext cx="7776864" cy="32316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Mistr Jan Hus se zasloužil o zjednodušení českého pravopisu:</a:t>
            </a: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 Odstranil spřežky.</a:t>
            </a:r>
          </a:p>
          <a:p>
            <a:pPr>
              <a:buFont typeface="Arial" pitchFamily="34" charset="0"/>
              <a:buChar char="•"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 Zavedl diakritická znaménka.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067944" y="1844824"/>
            <a:ext cx="4464496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cz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= č, </a:t>
            </a:r>
            <a:r>
              <a:rPr lang="cs-CZ" sz="28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sz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= š, </a:t>
            </a:r>
            <a:r>
              <a:rPr lang="cs-CZ" sz="28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rz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= ř</a:t>
            </a:r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51520" y="4509120"/>
            <a:ext cx="8640960" cy="14401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Měkkost se měla označovat tečkou,</a:t>
            </a:r>
          </a:p>
          <a:p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Délku měla určovat čárka místo zdvojených hlásek.</a:t>
            </a:r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332656"/>
            <a:ext cx="12961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Dílo: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512" y="1196752"/>
            <a:ext cx="8496944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O církvi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– kritické názory na církev</a:t>
            </a: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Knížky o svatokupectví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– proti odpustkům</a:t>
            </a: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Dcerka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– o výchově dívek</a:t>
            </a: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Listy z Kostnice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1506" name="Picture 2" descr="Soubor:Husův dům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31840" y="4365104"/>
            <a:ext cx="1944216" cy="2160240"/>
          </a:xfrm>
          <a:prstGeom prst="rect">
            <a:avLst/>
          </a:prstGeom>
          <a:noFill/>
        </p:spPr>
      </p:pic>
      <p:pic>
        <p:nvPicPr>
          <p:cNvPr id="21508" name="Picture 4" descr="Soubor:Jan Hus at the Stake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16216" y="3140968"/>
            <a:ext cx="2232248" cy="329758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907704" y="188640"/>
            <a:ext cx="48965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Život mistra Jana Husa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28" y="1628800"/>
            <a:ext cx="17281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Narozen: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051720" y="1412776"/>
            <a:ext cx="2520280" cy="7200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století</a:t>
            </a:r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5292080" y="1412776"/>
            <a:ext cx="2520280" cy="7200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rok</a:t>
            </a:r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51520" y="2852936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Místo narození: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2915816" y="2564904"/>
            <a:ext cx="3960440" cy="79208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23528" y="3933056"/>
            <a:ext cx="1800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Povolání: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2195736" y="3717032"/>
            <a:ext cx="2520280" cy="7200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51520" y="5085184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Životní poslání: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2915816" y="4869160"/>
            <a:ext cx="2520280" cy="7200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51520" y="6021288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Zemřel: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2195736" y="5993904"/>
            <a:ext cx="2520280" cy="6754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datum</a:t>
            </a:r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5724128" y="5949280"/>
            <a:ext cx="2520280" cy="7200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místo</a:t>
            </a:r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95536" y="908720"/>
            <a:ext cx="66247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51520" y="836712"/>
            <a:ext cx="77768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Samostatně doplň údaje, které jsme si právě zopakovali.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1484784"/>
            <a:ext cx="842493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http://cs.wikipedia.org/wiki/Soubor:Jan_Vil%C3%ADmek_-_Mistr_Jan_Hus.jpg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395536" y="2276872"/>
            <a:ext cx="849694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http://cs.wikipedia.org/wiki/Soubor:JenikLucvGelnhausenu.jpg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23528" y="2924944"/>
            <a:ext cx="856895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http://cs.wikipedia.org/wiki/Soubor:Battle_of_crecy_froissart.jpg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23528" y="3573016"/>
            <a:ext cx="864096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http://cs.wikipedia.org/wiki/Soubor:Jan_Hus_monument_in_Husinec.jpg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323528" y="4149080"/>
            <a:ext cx="864096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http://cs.wikipedia.org/wiki/Soubor:Brozik,_Vaclav_-_Jan_Hus_souzen_na_snemu_Kostnickem_r._1415.jpg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503040" y="4869160"/>
            <a:ext cx="864096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https://cs.wikipedia.org/wiki/Soubor:Prague_Charles_University.JPG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323528" y="5301208"/>
            <a:ext cx="849694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http://cs.wikipedia.org/wiki/Soubor:Muttich,_Kamil_Vladislav_-_Mistr_Jan_Hus_na_hranici_v_Kostnici_1415.jpg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323528" y="6021288"/>
            <a:ext cx="849694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http://cs.wikipedia.org/wiki/Soubor:Hus%C5%AFv_d%C5%AFm.jpg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395536" y="6488668"/>
            <a:ext cx="835292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http://cs.wikipedia.org/wiki/Soubor:Jan_Hus_at_the_Stake.jpg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95536" y="260648"/>
            <a:ext cx="82809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Použité materiály:</a:t>
            </a:r>
          </a:p>
          <a:p>
            <a:r>
              <a:rPr lang="cs-CZ" dirty="0" smtClean="0"/>
              <a:t>Texty – vlastní</a:t>
            </a:r>
          </a:p>
          <a:p>
            <a:r>
              <a:rPr lang="cs-CZ" dirty="0" smtClean="0"/>
              <a:t>Ilustrace – </a:t>
            </a:r>
            <a:r>
              <a:rPr lang="cs-CZ" dirty="0" smtClean="0">
                <a:hlinkClick r:id="rId2"/>
              </a:rPr>
              <a:t>www.office.</a:t>
            </a:r>
            <a:r>
              <a:rPr lang="cs-CZ" dirty="0" err="1" smtClean="0">
                <a:hlinkClick r:id="rId2"/>
              </a:rPr>
              <a:t>microsoft.com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Stupně šedi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301</TotalTime>
  <Words>415</Words>
  <Application>Microsoft Office PowerPoint</Application>
  <PresentationFormat>Předvádění na obrazovce (4:3)</PresentationFormat>
  <Paragraphs>98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Talent</vt:lpstr>
      <vt:lpstr>Snímek 1</vt:lpstr>
      <vt:lpstr>ANOTACE: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ředitelka</dc:creator>
  <cp:lastModifiedBy>ředitelka</cp:lastModifiedBy>
  <cp:revision>33</cp:revision>
  <dcterms:created xsi:type="dcterms:W3CDTF">2013-04-04T11:35:24Z</dcterms:created>
  <dcterms:modified xsi:type="dcterms:W3CDTF">2013-06-05T11:49:52Z</dcterms:modified>
</cp:coreProperties>
</file>