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3" r:id="rId2"/>
    <p:sldId id="264" r:id="rId3"/>
    <p:sldId id="257" r:id="rId4"/>
    <p:sldId id="258" r:id="rId5"/>
    <p:sldId id="259" r:id="rId6"/>
    <p:sldId id="260" r:id="rId7"/>
    <p:sldId id="261" r:id="rId8"/>
    <p:sldId id="265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56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7FE2D31-D344-4B63-A89A-A89AB0D9F3E3}" type="doc">
      <dgm:prSet loTypeId="urn:microsoft.com/office/officeart/2005/8/layout/target3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130831A4-0540-4EC5-8F5A-93030E89D2D9}">
      <dgm:prSet phldrT="[Text]" custT="1"/>
      <dgm:spPr/>
      <dgm:t>
        <a:bodyPr anchor="ctr" anchorCtr="0"/>
        <a:lstStyle/>
        <a:p>
          <a:pPr algn="l">
            <a:lnSpc>
              <a:spcPct val="100000"/>
            </a:lnSpc>
            <a:spcAft>
              <a:spcPts val="0"/>
            </a:spcAft>
          </a:pPr>
          <a:r>
            <a:rPr lang="cs-CZ" sz="1600" b="0" dirty="0" smtClean="0"/>
            <a:t>NÁZEV ŠKOLY</a:t>
          </a:r>
          <a:r>
            <a:rPr lang="cs-CZ" sz="1600" b="0" dirty="0" smtClean="0">
              <a:latin typeface="Times New Roman" pitchFamily="18" charset="0"/>
              <a:cs typeface="Times New Roman" pitchFamily="18" charset="0"/>
            </a:rPr>
            <a:t>:               </a:t>
          </a:r>
          <a:r>
            <a:rPr lang="cs-CZ" sz="1600" b="1" dirty="0" smtClean="0">
              <a:latin typeface="Times New Roman" pitchFamily="18" charset="0"/>
              <a:cs typeface="Times New Roman" pitchFamily="18" charset="0"/>
            </a:rPr>
            <a:t>Základní škola Hostouň,  okres Domažlice,                     </a:t>
          </a:r>
        </a:p>
        <a:p>
          <a:pPr algn="l">
            <a:lnSpc>
              <a:spcPct val="100000"/>
            </a:lnSpc>
            <a:spcAft>
              <a:spcPts val="0"/>
            </a:spcAft>
          </a:pPr>
          <a:r>
            <a:rPr lang="cs-CZ" sz="1600" b="1" dirty="0" smtClean="0">
              <a:latin typeface="Times New Roman" pitchFamily="18" charset="0"/>
              <a:cs typeface="Times New Roman" pitchFamily="18" charset="0"/>
            </a:rPr>
            <a:t>                                                           příspěvková organizace</a:t>
          </a:r>
          <a:endParaRPr lang="cs-CZ" sz="1600" b="1" dirty="0">
            <a:latin typeface="Times New Roman" pitchFamily="18" charset="0"/>
            <a:cs typeface="Times New Roman" pitchFamily="18" charset="0"/>
          </a:endParaRPr>
        </a:p>
      </dgm:t>
    </dgm:pt>
    <dgm:pt modelId="{F01391B9-E1CF-441A-AF4A-C95C0C271A44}" type="parTrans" cxnId="{4D385FE4-833D-4CDF-8BAA-0E0AC4E67AD4}">
      <dgm:prSet/>
      <dgm:spPr/>
      <dgm:t>
        <a:bodyPr/>
        <a:lstStyle/>
        <a:p>
          <a:endParaRPr lang="cs-CZ"/>
        </a:p>
      </dgm:t>
    </dgm:pt>
    <dgm:pt modelId="{B8CB6303-D6B2-49A3-A850-9996CF437CE4}" type="sibTrans" cxnId="{4D385FE4-833D-4CDF-8BAA-0E0AC4E67AD4}">
      <dgm:prSet/>
      <dgm:spPr/>
      <dgm:t>
        <a:bodyPr/>
        <a:lstStyle/>
        <a:p>
          <a:endParaRPr lang="cs-CZ"/>
        </a:p>
      </dgm:t>
    </dgm:pt>
    <dgm:pt modelId="{100B6B2E-82E6-4C11-B19B-F2DB3A0EA64F}">
      <dgm:prSet phldrT="[Text]" custT="1"/>
      <dgm:spPr/>
      <dgm:t>
        <a:bodyPr/>
        <a:lstStyle/>
        <a:p>
          <a:pPr algn="l"/>
          <a:r>
            <a:rPr lang="cs-CZ" sz="1600" b="0" dirty="0" smtClean="0"/>
            <a:t>REGISTRAČNÍ ČÍSLO PROJEKTU</a:t>
          </a:r>
          <a:r>
            <a:rPr lang="cs-CZ" sz="1600" b="1" dirty="0" smtClean="0"/>
            <a:t>:   </a:t>
          </a:r>
          <a:r>
            <a:rPr lang="cs-CZ" sz="1800" b="1" dirty="0" smtClean="0">
              <a:latin typeface="Times New Roman" pitchFamily="18" charset="0"/>
              <a:cs typeface="Times New Roman" pitchFamily="18" charset="0"/>
            </a:rPr>
            <a:t>CZ.1.07/1.4.00/21.2880</a:t>
          </a:r>
          <a:endParaRPr lang="cs-CZ" sz="1800" b="1" dirty="0">
            <a:latin typeface="Times New Roman" pitchFamily="18" charset="0"/>
            <a:cs typeface="Times New Roman" pitchFamily="18" charset="0"/>
          </a:endParaRPr>
        </a:p>
      </dgm:t>
    </dgm:pt>
    <dgm:pt modelId="{32657832-B1C8-403C-BDE8-AAC0367CF865}" type="parTrans" cxnId="{D35B4B81-8D1B-443A-B915-1BE49E0B0AA7}">
      <dgm:prSet/>
      <dgm:spPr/>
      <dgm:t>
        <a:bodyPr/>
        <a:lstStyle/>
        <a:p>
          <a:endParaRPr lang="cs-CZ"/>
        </a:p>
      </dgm:t>
    </dgm:pt>
    <dgm:pt modelId="{6748F0BB-A26B-4A51-9E3C-09CCB2BAC7D9}" type="sibTrans" cxnId="{D35B4B81-8D1B-443A-B915-1BE49E0B0AA7}">
      <dgm:prSet/>
      <dgm:spPr/>
      <dgm:t>
        <a:bodyPr/>
        <a:lstStyle/>
        <a:p>
          <a:endParaRPr lang="cs-CZ"/>
        </a:p>
      </dgm:t>
    </dgm:pt>
    <dgm:pt modelId="{914700B9-77B5-440A-A438-DE98B6D4894D}">
      <dgm:prSet phldrT="[Text]" custT="1"/>
      <dgm:spPr/>
      <dgm:t>
        <a:bodyPr/>
        <a:lstStyle/>
        <a:p>
          <a:pPr algn="l"/>
          <a:r>
            <a:rPr lang="cs-CZ" sz="1600" b="0" dirty="0" smtClean="0"/>
            <a:t>ŠABLONA</a:t>
          </a:r>
          <a:r>
            <a:rPr lang="cs-CZ" sz="1600" b="1" dirty="0" smtClean="0"/>
            <a:t>:         </a:t>
          </a:r>
          <a:r>
            <a:rPr lang="cs-CZ" sz="1600" b="1" dirty="0" smtClean="0">
              <a:latin typeface="Times New Roman" pitchFamily="18" charset="0"/>
              <a:cs typeface="Times New Roman" pitchFamily="18" charset="0"/>
            </a:rPr>
            <a:t>III/2 Inovace a zkvalitnění výuky prostřednictvím ICT</a:t>
          </a:r>
          <a:endParaRPr lang="cs-CZ" sz="1600" b="1" dirty="0">
            <a:latin typeface="Times New Roman" pitchFamily="18" charset="0"/>
            <a:cs typeface="Times New Roman" pitchFamily="18" charset="0"/>
          </a:endParaRPr>
        </a:p>
      </dgm:t>
    </dgm:pt>
    <dgm:pt modelId="{8512185E-4B58-458F-87B6-3140B6D72525}" type="parTrans" cxnId="{4F3FA278-38EF-4E77-A5DC-1E7605CD0401}">
      <dgm:prSet/>
      <dgm:spPr/>
      <dgm:t>
        <a:bodyPr/>
        <a:lstStyle/>
        <a:p>
          <a:endParaRPr lang="cs-CZ"/>
        </a:p>
      </dgm:t>
    </dgm:pt>
    <dgm:pt modelId="{296B88C7-46FB-4264-A217-2894440EECC5}" type="sibTrans" cxnId="{4F3FA278-38EF-4E77-A5DC-1E7605CD0401}">
      <dgm:prSet/>
      <dgm:spPr/>
      <dgm:t>
        <a:bodyPr/>
        <a:lstStyle/>
        <a:p>
          <a:endParaRPr lang="cs-CZ"/>
        </a:p>
      </dgm:t>
    </dgm:pt>
    <dgm:pt modelId="{1D8420EA-BFA0-403B-80F5-647FA396CC45}">
      <dgm:prSet phldrT="[Text]" custT="1"/>
      <dgm:spPr/>
      <dgm:t>
        <a:bodyPr/>
        <a:lstStyle/>
        <a:p>
          <a:pPr algn="l"/>
          <a:r>
            <a:rPr lang="cs-CZ" sz="1600" b="0" dirty="0" smtClean="0"/>
            <a:t>NÁZEV PROJEKTU</a:t>
          </a:r>
          <a:r>
            <a:rPr lang="cs-CZ" sz="1600" b="1" dirty="0" smtClean="0"/>
            <a:t>:    </a:t>
          </a:r>
          <a:r>
            <a:rPr lang="cs-CZ" sz="1600" b="1" dirty="0" smtClean="0">
              <a:latin typeface="Times New Roman" pitchFamily="18" charset="0"/>
              <a:cs typeface="Times New Roman" pitchFamily="18" charset="0"/>
            </a:rPr>
            <a:t>Moderní škola</a:t>
          </a:r>
          <a:endParaRPr lang="cs-CZ" sz="1600" b="1" dirty="0">
            <a:latin typeface="Times New Roman" pitchFamily="18" charset="0"/>
            <a:cs typeface="Times New Roman" pitchFamily="18" charset="0"/>
          </a:endParaRPr>
        </a:p>
      </dgm:t>
    </dgm:pt>
    <dgm:pt modelId="{DE590897-4222-4BAE-B23D-0E01B1881970}" type="parTrans" cxnId="{B5ED950A-2CFB-4B1E-A532-6C6F5B2770BB}">
      <dgm:prSet/>
      <dgm:spPr/>
      <dgm:t>
        <a:bodyPr/>
        <a:lstStyle/>
        <a:p>
          <a:endParaRPr lang="cs-CZ"/>
        </a:p>
      </dgm:t>
    </dgm:pt>
    <dgm:pt modelId="{01A7DA8C-A7E7-4088-A318-31162CEFD809}" type="sibTrans" cxnId="{B5ED950A-2CFB-4B1E-A532-6C6F5B2770BB}">
      <dgm:prSet/>
      <dgm:spPr/>
      <dgm:t>
        <a:bodyPr/>
        <a:lstStyle/>
        <a:p>
          <a:endParaRPr lang="cs-CZ"/>
        </a:p>
      </dgm:t>
    </dgm:pt>
    <dgm:pt modelId="{FE47432B-CA46-450C-8D8F-66C300A95B52}" type="pres">
      <dgm:prSet presAssocID="{27FE2D31-D344-4B63-A89A-A89AB0D9F3E3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B522209E-30D0-49D6-A340-2D383A11C668}" type="pres">
      <dgm:prSet presAssocID="{130831A4-0540-4EC5-8F5A-93030E89D2D9}" presName="circle1" presStyleLbl="node1" presStyleIdx="0" presStyleCnt="4"/>
      <dgm:spPr/>
    </dgm:pt>
    <dgm:pt modelId="{ED5A8377-51D5-4DC5-B0E7-680166966720}" type="pres">
      <dgm:prSet presAssocID="{130831A4-0540-4EC5-8F5A-93030E89D2D9}" presName="space" presStyleCnt="0"/>
      <dgm:spPr/>
    </dgm:pt>
    <dgm:pt modelId="{F69CC921-512E-49F4-824C-A648EC5F27A5}" type="pres">
      <dgm:prSet presAssocID="{130831A4-0540-4EC5-8F5A-93030E89D2D9}" presName="rect1" presStyleLbl="alignAcc1" presStyleIdx="0" presStyleCnt="4" custLinFactNeighborX="513"/>
      <dgm:spPr/>
      <dgm:t>
        <a:bodyPr/>
        <a:lstStyle/>
        <a:p>
          <a:endParaRPr lang="cs-CZ"/>
        </a:p>
      </dgm:t>
    </dgm:pt>
    <dgm:pt modelId="{61C9CE18-EDA6-4EDF-BA1C-09779D38FBBF}" type="pres">
      <dgm:prSet presAssocID="{1D8420EA-BFA0-403B-80F5-647FA396CC45}" presName="vertSpace2" presStyleLbl="node1" presStyleIdx="0" presStyleCnt="4"/>
      <dgm:spPr/>
    </dgm:pt>
    <dgm:pt modelId="{D60DEAAB-7AFE-435A-ACF6-18851E4B0426}" type="pres">
      <dgm:prSet presAssocID="{1D8420EA-BFA0-403B-80F5-647FA396CC45}" presName="circle2" presStyleLbl="node1" presStyleIdx="1" presStyleCnt="4"/>
      <dgm:spPr/>
    </dgm:pt>
    <dgm:pt modelId="{F7B3C0B7-F0F7-4F49-B02C-3630F8C5FAE5}" type="pres">
      <dgm:prSet presAssocID="{1D8420EA-BFA0-403B-80F5-647FA396CC45}" presName="rect2" presStyleLbl="alignAcc1" presStyleIdx="1" presStyleCnt="4" custLinFactNeighborX="513" custLinFactNeighborY="-51"/>
      <dgm:spPr/>
      <dgm:t>
        <a:bodyPr/>
        <a:lstStyle/>
        <a:p>
          <a:endParaRPr lang="cs-CZ"/>
        </a:p>
      </dgm:t>
    </dgm:pt>
    <dgm:pt modelId="{C9DA9446-E2D3-4F6A-8960-3CADFBF870B8}" type="pres">
      <dgm:prSet presAssocID="{100B6B2E-82E6-4C11-B19B-F2DB3A0EA64F}" presName="vertSpace3" presStyleLbl="node1" presStyleIdx="1" presStyleCnt="4"/>
      <dgm:spPr/>
    </dgm:pt>
    <dgm:pt modelId="{9726EC6F-D322-4CD3-B489-1BE3DF7CE70B}" type="pres">
      <dgm:prSet presAssocID="{100B6B2E-82E6-4C11-B19B-F2DB3A0EA64F}" presName="circle3" presStyleLbl="node1" presStyleIdx="2" presStyleCnt="4"/>
      <dgm:spPr/>
    </dgm:pt>
    <dgm:pt modelId="{645AA564-2E9E-4954-AD87-AE01782CEC59}" type="pres">
      <dgm:prSet presAssocID="{100B6B2E-82E6-4C11-B19B-F2DB3A0EA64F}" presName="rect3" presStyleLbl="alignAcc1" presStyleIdx="2" presStyleCnt="4" custLinFactNeighborX="2390" custLinFactNeighborY="1626"/>
      <dgm:spPr/>
      <dgm:t>
        <a:bodyPr/>
        <a:lstStyle/>
        <a:p>
          <a:endParaRPr lang="cs-CZ"/>
        </a:p>
      </dgm:t>
    </dgm:pt>
    <dgm:pt modelId="{8538CAC4-6A86-42B8-B5AF-2FF155DB9D02}" type="pres">
      <dgm:prSet presAssocID="{914700B9-77B5-440A-A438-DE98B6D4894D}" presName="vertSpace4" presStyleLbl="node1" presStyleIdx="2" presStyleCnt="4"/>
      <dgm:spPr/>
    </dgm:pt>
    <dgm:pt modelId="{26FD6024-A07F-46D0-8BC0-B5E595C5673D}" type="pres">
      <dgm:prSet presAssocID="{914700B9-77B5-440A-A438-DE98B6D4894D}" presName="circle4" presStyleLbl="node1" presStyleIdx="3" presStyleCnt="4"/>
      <dgm:spPr/>
    </dgm:pt>
    <dgm:pt modelId="{E73F1C26-6DCD-4001-88B9-355E01E2BCE7}" type="pres">
      <dgm:prSet presAssocID="{914700B9-77B5-440A-A438-DE98B6D4894D}" presName="rect4" presStyleLbl="alignAcc1" presStyleIdx="3" presStyleCnt="4" custLinFactNeighborX="508" custLinFactNeighborY="3605"/>
      <dgm:spPr/>
      <dgm:t>
        <a:bodyPr/>
        <a:lstStyle/>
        <a:p>
          <a:endParaRPr lang="cs-CZ"/>
        </a:p>
      </dgm:t>
    </dgm:pt>
    <dgm:pt modelId="{8E23E229-92FC-49D1-B5FE-0303176B8A4E}" type="pres">
      <dgm:prSet presAssocID="{130831A4-0540-4EC5-8F5A-93030E89D2D9}" presName="rect1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467D0EB-87A2-4285-8ACA-0398EFBF29BC}" type="pres">
      <dgm:prSet presAssocID="{1D8420EA-BFA0-403B-80F5-647FA396CC45}" presName="rect2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BA8199F-D892-4A8E-A352-2B7844050E09}" type="pres">
      <dgm:prSet presAssocID="{100B6B2E-82E6-4C11-B19B-F2DB3A0EA64F}" presName="rect3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D9AF279-D483-48F2-BBBD-45F8E8923512}" type="pres">
      <dgm:prSet presAssocID="{914700B9-77B5-440A-A438-DE98B6D4894D}" presName="rect4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CC9B0B1B-5F31-4405-B4D1-92B2886A20FD}" type="presOf" srcId="{130831A4-0540-4EC5-8F5A-93030E89D2D9}" destId="{8E23E229-92FC-49D1-B5FE-0303176B8A4E}" srcOrd="1" destOrd="0" presId="urn:microsoft.com/office/officeart/2005/8/layout/target3"/>
    <dgm:cxn modelId="{087C2E85-983B-4A80-A185-7087BD201721}" type="presOf" srcId="{1D8420EA-BFA0-403B-80F5-647FA396CC45}" destId="{F7B3C0B7-F0F7-4F49-B02C-3630F8C5FAE5}" srcOrd="0" destOrd="0" presId="urn:microsoft.com/office/officeart/2005/8/layout/target3"/>
    <dgm:cxn modelId="{8BF49899-53ED-4CB7-8520-61E5FE08D5AA}" type="presOf" srcId="{100B6B2E-82E6-4C11-B19B-F2DB3A0EA64F}" destId="{DBA8199F-D892-4A8E-A352-2B7844050E09}" srcOrd="1" destOrd="0" presId="urn:microsoft.com/office/officeart/2005/8/layout/target3"/>
    <dgm:cxn modelId="{B5ED950A-2CFB-4B1E-A532-6C6F5B2770BB}" srcId="{27FE2D31-D344-4B63-A89A-A89AB0D9F3E3}" destId="{1D8420EA-BFA0-403B-80F5-647FA396CC45}" srcOrd="1" destOrd="0" parTransId="{DE590897-4222-4BAE-B23D-0E01B1881970}" sibTransId="{01A7DA8C-A7E7-4088-A318-31162CEFD809}"/>
    <dgm:cxn modelId="{85C1A6FE-B190-429D-83F7-54F68DC8877E}" type="presOf" srcId="{914700B9-77B5-440A-A438-DE98B6D4894D}" destId="{E73F1C26-6DCD-4001-88B9-355E01E2BCE7}" srcOrd="0" destOrd="0" presId="urn:microsoft.com/office/officeart/2005/8/layout/target3"/>
    <dgm:cxn modelId="{4D385FE4-833D-4CDF-8BAA-0E0AC4E67AD4}" srcId="{27FE2D31-D344-4B63-A89A-A89AB0D9F3E3}" destId="{130831A4-0540-4EC5-8F5A-93030E89D2D9}" srcOrd="0" destOrd="0" parTransId="{F01391B9-E1CF-441A-AF4A-C95C0C271A44}" sibTransId="{B8CB6303-D6B2-49A3-A850-9996CF437CE4}"/>
    <dgm:cxn modelId="{1DB04C61-52A3-40F4-B697-5A54F7820F05}" type="presOf" srcId="{914700B9-77B5-440A-A438-DE98B6D4894D}" destId="{BD9AF279-D483-48F2-BBBD-45F8E8923512}" srcOrd="1" destOrd="0" presId="urn:microsoft.com/office/officeart/2005/8/layout/target3"/>
    <dgm:cxn modelId="{3979DAF8-3B14-4953-A176-52136BECBC42}" type="presOf" srcId="{100B6B2E-82E6-4C11-B19B-F2DB3A0EA64F}" destId="{645AA564-2E9E-4954-AD87-AE01782CEC59}" srcOrd="0" destOrd="0" presId="urn:microsoft.com/office/officeart/2005/8/layout/target3"/>
    <dgm:cxn modelId="{6397235D-8E26-4E16-87A1-27B182DD4500}" type="presOf" srcId="{1D8420EA-BFA0-403B-80F5-647FA396CC45}" destId="{8467D0EB-87A2-4285-8ACA-0398EFBF29BC}" srcOrd="1" destOrd="0" presId="urn:microsoft.com/office/officeart/2005/8/layout/target3"/>
    <dgm:cxn modelId="{D35B4B81-8D1B-443A-B915-1BE49E0B0AA7}" srcId="{27FE2D31-D344-4B63-A89A-A89AB0D9F3E3}" destId="{100B6B2E-82E6-4C11-B19B-F2DB3A0EA64F}" srcOrd="2" destOrd="0" parTransId="{32657832-B1C8-403C-BDE8-AAC0367CF865}" sibTransId="{6748F0BB-A26B-4A51-9E3C-09CCB2BAC7D9}"/>
    <dgm:cxn modelId="{352B23BF-1171-42E3-AF46-74165DB00893}" type="presOf" srcId="{27FE2D31-D344-4B63-A89A-A89AB0D9F3E3}" destId="{FE47432B-CA46-450C-8D8F-66C300A95B52}" srcOrd="0" destOrd="0" presId="urn:microsoft.com/office/officeart/2005/8/layout/target3"/>
    <dgm:cxn modelId="{3A20376D-19D5-457F-A96A-D460C6C9093C}" type="presOf" srcId="{130831A4-0540-4EC5-8F5A-93030E89D2D9}" destId="{F69CC921-512E-49F4-824C-A648EC5F27A5}" srcOrd="0" destOrd="0" presId="urn:microsoft.com/office/officeart/2005/8/layout/target3"/>
    <dgm:cxn modelId="{4F3FA278-38EF-4E77-A5DC-1E7605CD0401}" srcId="{27FE2D31-D344-4B63-A89A-A89AB0D9F3E3}" destId="{914700B9-77B5-440A-A438-DE98B6D4894D}" srcOrd="3" destOrd="0" parTransId="{8512185E-4B58-458F-87B6-3140B6D72525}" sibTransId="{296B88C7-46FB-4264-A217-2894440EECC5}"/>
    <dgm:cxn modelId="{A1209885-56AA-4830-A0F6-2562D3EA13D1}" type="presParOf" srcId="{FE47432B-CA46-450C-8D8F-66C300A95B52}" destId="{B522209E-30D0-49D6-A340-2D383A11C668}" srcOrd="0" destOrd="0" presId="urn:microsoft.com/office/officeart/2005/8/layout/target3"/>
    <dgm:cxn modelId="{24C55894-5ECA-4B76-86C8-3F8E74E62A1B}" type="presParOf" srcId="{FE47432B-CA46-450C-8D8F-66C300A95B52}" destId="{ED5A8377-51D5-4DC5-B0E7-680166966720}" srcOrd="1" destOrd="0" presId="urn:microsoft.com/office/officeart/2005/8/layout/target3"/>
    <dgm:cxn modelId="{CC379CCD-3787-456F-ADB2-DFA89103B231}" type="presParOf" srcId="{FE47432B-CA46-450C-8D8F-66C300A95B52}" destId="{F69CC921-512E-49F4-824C-A648EC5F27A5}" srcOrd="2" destOrd="0" presId="urn:microsoft.com/office/officeart/2005/8/layout/target3"/>
    <dgm:cxn modelId="{BF9F5F51-12E1-473A-ACEC-BA2853B39075}" type="presParOf" srcId="{FE47432B-CA46-450C-8D8F-66C300A95B52}" destId="{61C9CE18-EDA6-4EDF-BA1C-09779D38FBBF}" srcOrd="3" destOrd="0" presId="urn:microsoft.com/office/officeart/2005/8/layout/target3"/>
    <dgm:cxn modelId="{C63B2E50-9BCE-4FA8-A647-6DCED353AECC}" type="presParOf" srcId="{FE47432B-CA46-450C-8D8F-66C300A95B52}" destId="{D60DEAAB-7AFE-435A-ACF6-18851E4B0426}" srcOrd="4" destOrd="0" presId="urn:microsoft.com/office/officeart/2005/8/layout/target3"/>
    <dgm:cxn modelId="{0BD7A050-86BB-420B-868F-E4E54FAA9D31}" type="presParOf" srcId="{FE47432B-CA46-450C-8D8F-66C300A95B52}" destId="{F7B3C0B7-F0F7-4F49-B02C-3630F8C5FAE5}" srcOrd="5" destOrd="0" presId="urn:microsoft.com/office/officeart/2005/8/layout/target3"/>
    <dgm:cxn modelId="{9E8F9C32-8B65-47DC-9867-083B0F350839}" type="presParOf" srcId="{FE47432B-CA46-450C-8D8F-66C300A95B52}" destId="{C9DA9446-E2D3-4F6A-8960-3CADFBF870B8}" srcOrd="6" destOrd="0" presId="urn:microsoft.com/office/officeart/2005/8/layout/target3"/>
    <dgm:cxn modelId="{9CFDAC74-C072-4866-819B-D3A9B3CCD87B}" type="presParOf" srcId="{FE47432B-CA46-450C-8D8F-66C300A95B52}" destId="{9726EC6F-D322-4CD3-B489-1BE3DF7CE70B}" srcOrd="7" destOrd="0" presId="urn:microsoft.com/office/officeart/2005/8/layout/target3"/>
    <dgm:cxn modelId="{3C3CC0BA-33F7-4E45-9832-C2CD92BC226B}" type="presParOf" srcId="{FE47432B-CA46-450C-8D8F-66C300A95B52}" destId="{645AA564-2E9E-4954-AD87-AE01782CEC59}" srcOrd="8" destOrd="0" presId="urn:microsoft.com/office/officeart/2005/8/layout/target3"/>
    <dgm:cxn modelId="{C5712DB0-D836-450B-BB86-D35D90E8FFAE}" type="presParOf" srcId="{FE47432B-CA46-450C-8D8F-66C300A95B52}" destId="{8538CAC4-6A86-42B8-B5AF-2FF155DB9D02}" srcOrd="9" destOrd="0" presId="urn:microsoft.com/office/officeart/2005/8/layout/target3"/>
    <dgm:cxn modelId="{640E7C6A-C70C-43B0-9ECE-02E12A325073}" type="presParOf" srcId="{FE47432B-CA46-450C-8D8F-66C300A95B52}" destId="{26FD6024-A07F-46D0-8BC0-B5E595C5673D}" srcOrd="10" destOrd="0" presId="urn:microsoft.com/office/officeart/2005/8/layout/target3"/>
    <dgm:cxn modelId="{97A9FF34-ED42-411A-8976-DB4CC017CCFB}" type="presParOf" srcId="{FE47432B-CA46-450C-8D8F-66C300A95B52}" destId="{E73F1C26-6DCD-4001-88B9-355E01E2BCE7}" srcOrd="11" destOrd="0" presId="urn:microsoft.com/office/officeart/2005/8/layout/target3"/>
    <dgm:cxn modelId="{BD8367A3-12C5-4DB0-B98B-5A6EB3228983}" type="presParOf" srcId="{FE47432B-CA46-450C-8D8F-66C300A95B52}" destId="{8E23E229-92FC-49D1-B5FE-0303176B8A4E}" srcOrd="12" destOrd="0" presId="urn:microsoft.com/office/officeart/2005/8/layout/target3"/>
    <dgm:cxn modelId="{0C4C12DF-A4DF-449C-A244-8E27AEB3DAB1}" type="presParOf" srcId="{FE47432B-CA46-450C-8D8F-66C300A95B52}" destId="{8467D0EB-87A2-4285-8ACA-0398EFBF29BC}" srcOrd="13" destOrd="0" presId="urn:microsoft.com/office/officeart/2005/8/layout/target3"/>
    <dgm:cxn modelId="{CA68187B-B862-40D2-88EE-53F073FDCDE5}" type="presParOf" srcId="{FE47432B-CA46-450C-8D8F-66C300A95B52}" destId="{DBA8199F-D892-4A8E-A352-2B7844050E09}" srcOrd="14" destOrd="0" presId="urn:microsoft.com/office/officeart/2005/8/layout/target3"/>
    <dgm:cxn modelId="{2300795E-4E14-415C-A685-3AB0BF10A91A}" type="presParOf" srcId="{FE47432B-CA46-450C-8D8F-66C300A95B52}" destId="{BD9AF279-D483-48F2-BBBD-45F8E8923512}" srcOrd="15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B522209E-30D0-49D6-A340-2D383A11C668}">
      <dsp:nvSpPr>
        <dsp:cNvPr id="0" name=""/>
        <dsp:cNvSpPr/>
      </dsp:nvSpPr>
      <dsp:spPr>
        <a:xfrm>
          <a:off x="0" y="0"/>
          <a:ext cx="2376264" cy="237626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38100" dir="14700000" algn="t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69CC921-512E-49F4-824C-A648EC5F27A5}">
      <dsp:nvSpPr>
        <dsp:cNvPr id="0" name=""/>
        <dsp:cNvSpPr/>
      </dsp:nvSpPr>
      <dsp:spPr>
        <a:xfrm>
          <a:off x="1188132" y="0"/>
          <a:ext cx="7020780" cy="237626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cs-CZ" sz="1600" b="0" kern="1200" dirty="0" smtClean="0"/>
            <a:t>NÁZEV ŠKOLY</a:t>
          </a:r>
          <a:r>
            <a:rPr lang="cs-CZ" sz="1600" b="0" kern="1200" dirty="0" smtClean="0">
              <a:latin typeface="Times New Roman" pitchFamily="18" charset="0"/>
              <a:cs typeface="Times New Roman" pitchFamily="18" charset="0"/>
            </a:rPr>
            <a:t>:               </a:t>
          </a:r>
          <a:r>
            <a:rPr lang="cs-CZ" sz="1600" b="1" kern="1200" dirty="0" smtClean="0">
              <a:latin typeface="Times New Roman" pitchFamily="18" charset="0"/>
              <a:cs typeface="Times New Roman" pitchFamily="18" charset="0"/>
            </a:rPr>
            <a:t>Základní škola Hostouň,  okres Domažlice,                     </a:t>
          </a:r>
        </a:p>
        <a:p>
          <a:pPr lvl="0" algn="l" defTabSz="7112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cs-CZ" sz="1600" b="1" kern="1200" dirty="0" smtClean="0">
              <a:latin typeface="Times New Roman" pitchFamily="18" charset="0"/>
              <a:cs typeface="Times New Roman" pitchFamily="18" charset="0"/>
            </a:rPr>
            <a:t>                                                           příspěvková organizace</a:t>
          </a:r>
          <a:endParaRPr lang="cs-CZ" sz="16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188132" y="0"/>
        <a:ext cx="7020780" cy="504956"/>
      </dsp:txXfrm>
    </dsp:sp>
    <dsp:sp modelId="{D60DEAAB-7AFE-435A-ACF6-18851E4B0426}">
      <dsp:nvSpPr>
        <dsp:cNvPr id="0" name=""/>
        <dsp:cNvSpPr/>
      </dsp:nvSpPr>
      <dsp:spPr>
        <a:xfrm>
          <a:off x="311884" y="504956"/>
          <a:ext cx="1752494" cy="17524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38100" dir="14700000" algn="t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7B3C0B7-F0F7-4F49-B02C-3630F8C5FAE5}">
      <dsp:nvSpPr>
        <dsp:cNvPr id="0" name=""/>
        <dsp:cNvSpPr/>
      </dsp:nvSpPr>
      <dsp:spPr>
        <a:xfrm>
          <a:off x="1188132" y="504062"/>
          <a:ext cx="7020780" cy="17524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b="0" kern="1200" dirty="0" smtClean="0"/>
            <a:t>NÁZEV PROJEKTU</a:t>
          </a:r>
          <a:r>
            <a:rPr lang="cs-CZ" sz="1600" b="1" kern="1200" dirty="0" smtClean="0"/>
            <a:t>:    </a:t>
          </a:r>
          <a:r>
            <a:rPr lang="cs-CZ" sz="1600" b="1" kern="1200" dirty="0" smtClean="0">
              <a:latin typeface="Times New Roman" pitchFamily="18" charset="0"/>
              <a:cs typeface="Times New Roman" pitchFamily="18" charset="0"/>
            </a:rPr>
            <a:t>Moderní škola</a:t>
          </a:r>
          <a:endParaRPr lang="cs-CZ" sz="16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188132" y="504062"/>
        <a:ext cx="7020780" cy="504956"/>
      </dsp:txXfrm>
    </dsp:sp>
    <dsp:sp modelId="{9726EC6F-D322-4CD3-B489-1BE3DF7CE70B}">
      <dsp:nvSpPr>
        <dsp:cNvPr id="0" name=""/>
        <dsp:cNvSpPr/>
      </dsp:nvSpPr>
      <dsp:spPr>
        <a:xfrm>
          <a:off x="623769" y="1009912"/>
          <a:ext cx="1128725" cy="112872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38100" dir="14700000" algn="t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645AA564-2E9E-4954-AD87-AE01782CEC59}">
      <dsp:nvSpPr>
        <dsp:cNvPr id="0" name=""/>
        <dsp:cNvSpPr/>
      </dsp:nvSpPr>
      <dsp:spPr>
        <a:xfrm>
          <a:off x="1188132" y="1028265"/>
          <a:ext cx="7020780" cy="112872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b="0" kern="1200" dirty="0" smtClean="0"/>
            <a:t>REGISTRAČNÍ ČÍSLO PROJEKTU</a:t>
          </a:r>
          <a:r>
            <a:rPr lang="cs-CZ" sz="1600" b="1" kern="1200" dirty="0" smtClean="0"/>
            <a:t>:   </a:t>
          </a:r>
          <a:r>
            <a:rPr lang="cs-CZ" sz="1800" b="1" kern="1200" dirty="0" smtClean="0">
              <a:latin typeface="Times New Roman" pitchFamily="18" charset="0"/>
              <a:cs typeface="Times New Roman" pitchFamily="18" charset="0"/>
            </a:rPr>
            <a:t>CZ.1.07/1.4.00/21.2880</a:t>
          </a:r>
          <a:endParaRPr lang="cs-CZ" sz="18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188132" y="1028265"/>
        <a:ext cx="7020780" cy="504956"/>
      </dsp:txXfrm>
    </dsp:sp>
    <dsp:sp modelId="{26FD6024-A07F-46D0-8BC0-B5E595C5673D}">
      <dsp:nvSpPr>
        <dsp:cNvPr id="0" name=""/>
        <dsp:cNvSpPr/>
      </dsp:nvSpPr>
      <dsp:spPr>
        <a:xfrm>
          <a:off x="935653" y="1514868"/>
          <a:ext cx="504956" cy="504956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38100" dir="14700000" algn="t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E73F1C26-6DCD-4001-88B9-355E01E2BCE7}">
      <dsp:nvSpPr>
        <dsp:cNvPr id="0" name=""/>
        <dsp:cNvSpPr/>
      </dsp:nvSpPr>
      <dsp:spPr>
        <a:xfrm>
          <a:off x="1188132" y="1533071"/>
          <a:ext cx="7020780" cy="50495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b="0" kern="1200" dirty="0" smtClean="0"/>
            <a:t>ŠABLONA</a:t>
          </a:r>
          <a:r>
            <a:rPr lang="cs-CZ" sz="1600" b="1" kern="1200" dirty="0" smtClean="0"/>
            <a:t>:         </a:t>
          </a:r>
          <a:r>
            <a:rPr lang="cs-CZ" sz="1600" b="1" kern="1200" dirty="0" smtClean="0">
              <a:latin typeface="Times New Roman" pitchFamily="18" charset="0"/>
              <a:cs typeface="Times New Roman" pitchFamily="18" charset="0"/>
            </a:rPr>
            <a:t>III/2 Inovace a zkvalitnění výuky prostřednictvím ICT</a:t>
          </a:r>
          <a:endParaRPr lang="cs-CZ" sz="16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188132" y="1533071"/>
        <a:ext cx="7020780" cy="50495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vnoramenný trojúhelník 6"/>
          <p:cNvSpPr/>
          <p:nvPr/>
        </p:nvSpPr>
        <p:spPr>
          <a:xfrm rot="16200000">
            <a:off x="7554353" y="5254283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540544" y="776288"/>
            <a:ext cx="8062912" cy="1470025"/>
          </a:xfrm>
        </p:spPr>
        <p:txBody>
          <a:bodyPr anchor="b">
            <a:normAutofit/>
          </a:bodyPr>
          <a:lstStyle>
            <a:lvl1pPr algn="r">
              <a:defRPr sz="440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540544" y="2250280"/>
            <a:ext cx="8062912" cy="1752600"/>
          </a:xfrm>
        </p:spPr>
        <p:txBody>
          <a:bodyPr/>
          <a:lstStyle>
            <a:lvl1pPr marL="0" marR="36576" indent="0" algn="r">
              <a:spcBef>
                <a:spcPts val="0"/>
              </a:spcBef>
              <a:buNone/>
              <a:defRPr>
                <a:ln>
                  <a:solidFill>
                    <a:schemeClr val="bg2"/>
                  </a:solidFill>
                </a:ln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>
          <a:xfrm>
            <a:off x="1371600" y="6012656"/>
            <a:ext cx="5791200" cy="365125"/>
          </a:xfrm>
        </p:spPr>
        <p:txBody>
          <a:bodyPr tIns="0" bIns="0" anchor="t"/>
          <a:lstStyle>
            <a:lvl1pPr algn="r">
              <a:defRPr sz="1000"/>
            </a:lvl1pPr>
          </a:lstStyle>
          <a:p>
            <a:fld id="{942A92EB-12DE-4CE3-ADE7-D0E2EC0E8B25}" type="datetimeFigureOut">
              <a:rPr lang="cs-CZ" smtClean="0"/>
              <a:pPr/>
              <a:t>5.6.2013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>
          <a:xfrm>
            <a:off x="1371600" y="5650704"/>
            <a:ext cx="5791200" cy="365125"/>
          </a:xfrm>
        </p:spPr>
        <p:txBody>
          <a:bodyPr tIns="0" bIns="0" anchor="b"/>
          <a:lstStyle>
            <a:lvl1pPr algn="r">
              <a:defRPr sz="1100"/>
            </a:lvl1pPr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8392247" y="5752307"/>
            <a:ext cx="502920" cy="365125"/>
          </a:xfrm>
        </p:spPr>
        <p:txBody>
          <a:bodyPr anchor="ctr"/>
          <a:lstStyle>
            <a:lvl1pPr algn="ctr">
              <a:defRPr sz="1300">
                <a:solidFill>
                  <a:srgbClr val="FFFFFF"/>
                </a:solidFill>
              </a:defRPr>
            </a:lvl1pPr>
          </a:lstStyle>
          <a:p>
            <a:fld id="{9DB7EA05-10A9-45DE-A996-47ED065FEB8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791456" y="6480048"/>
            <a:ext cx="2133600" cy="301752"/>
          </a:xfrm>
        </p:spPr>
        <p:txBody>
          <a:bodyPr/>
          <a:lstStyle/>
          <a:p>
            <a:fld id="{942A92EB-12DE-4CE3-ADE7-D0E2EC0E8B25}" type="datetimeFigureOut">
              <a:rPr lang="cs-CZ" smtClean="0"/>
              <a:pPr/>
              <a:t>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0831"/>
          </a:xfr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B7EA05-10A9-45DE-A996-47ED065FEB8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ravoúhlý trojúhelník 8"/>
          <p:cNvSpPr/>
          <p:nvPr/>
        </p:nvSpPr>
        <p:spPr>
          <a:xfrm flipV="1">
            <a:off x="7034" y="7034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algn="ctr" defTabSz="914400" rtl="0" eaLnBrk="1" latinLnBrk="0" hangingPunct="1"/>
            <a:endParaRPr kumimoji="0"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ovnoramenný trojúhelník 7"/>
          <p:cNvSpPr/>
          <p:nvPr/>
        </p:nvSpPr>
        <p:spPr>
          <a:xfrm rot="5400000" flipV="1">
            <a:off x="7554353" y="309490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6955632" y="6477000"/>
            <a:ext cx="2133600" cy="304800"/>
          </a:xfrm>
        </p:spPr>
        <p:txBody>
          <a:bodyPr/>
          <a:lstStyle/>
          <a:p>
            <a:fld id="{942A92EB-12DE-4CE3-ADE7-D0E2EC0E8B25}" type="datetimeFigureOut">
              <a:rPr lang="cs-CZ" smtClean="0"/>
              <a:pPr/>
              <a:t>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2619376" y="6480969"/>
            <a:ext cx="4260056" cy="300831"/>
          </a:xfr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8451056" y="809624"/>
            <a:ext cx="502920" cy="300831"/>
          </a:xfrm>
        </p:spPr>
        <p:txBody>
          <a:bodyPr/>
          <a:lstStyle/>
          <a:p>
            <a:fld id="{9DB7EA05-10A9-45DE-A996-47ED065FEB88}" type="slidenum">
              <a:rPr lang="cs-CZ" smtClean="0"/>
              <a:pPr/>
              <a:t>‹#›</a:t>
            </a:fld>
            <a:endParaRPr lang="cs-CZ"/>
          </a:p>
        </p:txBody>
      </p:sp>
      <p:cxnSp>
        <p:nvCxnSpPr>
          <p:cNvPr id="11" name="Přímá spojovací čára 10"/>
          <p:cNvCxnSpPr/>
          <p:nvPr/>
        </p:nvCxnSpPr>
        <p:spPr>
          <a:xfrm rot="10800000">
            <a:off x="6468794" y="9381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ovací čára 9"/>
          <p:cNvCxnSpPr/>
          <p:nvPr/>
        </p:nvCxnSpPr>
        <p:spPr>
          <a:xfrm flipV="1"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271464"/>
            <a:ext cx="7239000" cy="1362075"/>
          </a:xfrm>
        </p:spPr>
        <p:txBody>
          <a:bodyPr anchor="ctr"/>
          <a:lstStyle>
            <a:lvl1pPr marL="0" algn="l">
              <a:buNone/>
              <a:defRPr sz="3600" b="1" cap="none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3886200" cy="2286000"/>
          </a:xfrm>
        </p:spPr>
        <p:txBody>
          <a:bodyPr anchor="t"/>
          <a:lstStyle>
            <a:lvl1pPr marL="54864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 algn="l"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942A92EB-12DE-4CE3-ADE7-D0E2EC0E8B25}" type="datetimeFigureOut">
              <a:rPr lang="cs-CZ" smtClean="0"/>
              <a:pPr/>
              <a:t>5.6.2013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1752"/>
          </a:xfrm>
        </p:spPr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9DB7EA05-10A9-45DE-A996-47ED065FEB8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48198" y="290732"/>
            <a:ext cx="1066800" cy="6153912"/>
          </a:xfrm>
        </p:spPr>
        <p:txBody>
          <a:bodyPr vert="vert270" anchor="b"/>
          <a:lstStyle>
            <a:lvl1pPr marL="0" algn="ctr">
              <a:defRPr sz="3300" b="1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65006" y="290732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1365006" y="3427124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2022230" y="290732"/>
            <a:ext cx="6858000" cy="301752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2022230" y="3427124"/>
            <a:ext cx="6858000" cy="30175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0552" cy="301752"/>
          </a:xfrm>
        </p:spPr>
        <p:txBody>
          <a:bodyPr/>
          <a:lstStyle/>
          <a:p>
            <a:fld id="{942A92EB-12DE-4CE3-ADE7-D0E2EC0E8B25}" type="datetimeFigureOut">
              <a:rPr lang="cs-CZ" smtClean="0"/>
              <a:pPr/>
              <a:t>5.6.2013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1104" cy="301752"/>
          </a:xfrm>
        </p:spPr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7589520" y="6483096"/>
            <a:ext cx="502920" cy="301752"/>
          </a:xfrm>
        </p:spPr>
        <p:txBody>
          <a:bodyPr/>
          <a:lstStyle>
            <a:lvl1pPr algn="ctr">
              <a:defRPr/>
            </a:lvl1pPr>
          </a:lstStyle>
          <a:p>
            <a:fld id="{9DB7EA05-10A9-45DE-A996-47ED065FEB8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2A92EB-12DE-4CE3-ADE7-D0E2EC0E8B25}" type="datetimeFigureOut">
              <a:rPr lang="cs-CZ" smtClean="0"/>
              <a:pPr/>
              <a:t>5.6.2013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B7EA05-10A9-45DE-A996-47ED065FEB8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942A92EB-12DE-4CE3-ADE7-D0E2EC0E8B25}" type="datetimeFigureOut">
              <a:rPr lang="cs-CZ" smtClean="0"/>
              <a:pPr/>
              <a:t>5.6.2013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>
          <a:xfrm>
            <a:off x="457200" y="6481890"/>
            <a:ext cx="4260056" cy="300831"/>
          </a:xfrm>
        </p:spPr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9DB7EA05-10A9-45DE-A996-47ED065FEB8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9456" y="367664"/>
            <a:ext cx="914400" cy="5943600"/>
          </a:xfrm>
        </p:spPr>
        <p:txBody>
          <a:bodyPr vert="vert270" anchor="b"/>
          <a:lstStyle>
            <a:lvl1pPr marL="0" marR="18288" algn="r">
              <a:spcBef>
                <a:spcPts val="0"/>
              </a:spcBef>
              <a:buNone/>
              <a:defRPr sz="2900" b="0" cap="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1135856" y="367664"/>
            <a:ext cx="2438400" cy="5943600"/>
          </a:xfrm>
        </p:spPr>
        <p:txBody>
          <a:bodyPr anchor="t"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651250" y="320040"/>
            <a:ext cx="5276088" cy="5989320"/>
          </a:xfrm>
        </p:spPr>
        <p:txBody>
          <a:bodyPr/>
          <a:lstStyle>
            <a:lvl1pPr>
              <a:spcBef>
                <a:spcPts val="0"/>
              </a:spcBef>
              <a:defRPr sz="30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278976" y="6556248"/>
            <a:ext cx="2133600" cy="301752"/>
          </a:xfrm>
        </p:spPr>
        <p:txBody>
          <a:bodyPr/>
          <a:lstStyle>
            <a:lvl1pPr>
              <a:defRPr sz="900"/>
            </a:lvl1pPr>
          </a:lstStyle>
          <a:p>
            <a:fld id="{942A92EB-12DE-4CE3-ADE7-D0E2EC0E8B25}" type="datetimeFigureOut">
              <a:rPr lang="cs-CZ" smtClean="0"/>
              <a:pPr/>
              <a:t>5.6.2013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1135856" y="6556248"/>
            <a:ext cx="5143120" cy="301752"/>
          </a:xfrm>
        </p:spPr>
        <p:txBody>
          <a:bodyPr/>
          <a:lstStyle>
            <a:lvl1pPr>
              <a:defRPr sz="9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410576" y="6556248"/>
            <a:ext cx="502920" cy="301752"/>
          </a:xfrm>
        </p:spPr>
        <p:txBody>
          <a:bodyPr/>
          <a:lstStyle>
            <a:lvl1pPr>
              <a:defRPr sz="900"/>
            </a:lvl1pPr>
          </a:lstStyle>
          <a:p>
            <a:fld id="{9DB7EA05-10A9-45DE-A996-47ED065FEB8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9456" y="150896"/>
            <a:ext cx="914400" cy="6400800"/>
          </a:xfrm>
        </p:spPr>
        <p:txBody>
          <a:bodyPr vert="vert270" anchor="b"/>
          <a:lstStyle>
            <a:lvl1pPr marL="0" algn="l">
              <a:buNone/>
              <a:defRPr sz="3000" b="0" cap="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138237" y="373966"/>
            <a:ext cx="7333488" cy="5486400"/>
          </a:xfrm>
          <a:solidFill>
            <a:schemeClr val="bg2">
              <a:shade val="5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3000" y="5867400"/>
            <a:ext cx="7333488" cy="685800"/>
          </a:xfrm>
          <a:solidFill>
            <a:schemeClr val="accent1">
              <a:alpha val="15000"/>
            </a:schemeClr>
          </a:solidFill>
          <a:ln>
            <a:solidFill>
              <a:schemeClr val="accent1"/>
            </a:solidFill>
            <a:miter lim="800000"/>
          </a:ln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108192" y="6556248"/>
            <a:ext cx="2103120" cy="301752"/>
          </a:xfrm>
        </p:spPr>
        <p:txBody>
          <a:bodyPr/>
          <a:lstStyle>
            <a:lvl1pPr>
              <a:defRPr sz="900"/>
            </a:lvl1pPr>
          </a:lstStyle>
          <a:p>
            <a:fld id="{942A92EB-12DE-4CE3-ADE7-D0E2EC0E8B25}" type="datetimeFigureOut">
              <a:rPr lang="cs-CZ" smtClean="0"/>
              <a:pPr/>
              <a:t>5.6.2013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1170432" y="6557169"/>
            <a:ext cx="4948072" cy="301752"/>
          </a:xfrm>
        </p:spPr>
        <p:txBody>
          <a:bodyPr/>
          <a:lstStyle>
            <a:lvl1pPr>
              <a:defRPr sz="9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17192" y="6556248"/>
            <a:ext cx="365760" cy="301752"/>
          </a:xfrm>
        </p:spPr>
        <p:txBody>
          <a:bodyPr/>
          <a:lstStyle>
            <a:lvl1pPr algn="ctr">
              <a:defRPr sz="900"/>
            </a:lvl1pPr>
          </a:lstStyle>
          <a:p>
            <a:fld id="{9DB7EA05-10A9-45DE-A996-47ED065FEB8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2A92EB-12DE-4CE3-ADE7-D0E2EC0E8B25}" type="datetimeFigureOut">
              <a:rPr lang="cs-CZ" smtClean="0"/>
              <a:pPr/>
              <a:t>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B7EA05-10A9-45DE-A996-47ED065FEB8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781800" y="381000"/>
            <a:ext cx="1905000" cy="5486400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2A92EB-12DE-4CE3-ADE7-D0E2EC0E8B25}" type="datetimeFigureOut">
              <a:rPr lang="cs-CZ" smtClean="0"/>
              <a:pPr/>
              <a:t>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B7EA05-10A9-45DE-A996-47ED065FEB8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ravoúhlý trojúhelník 10"/>
          <p:cNvSpPr/>
          <p:nvPr/>
        </p:nvSpPr>
        <p:spPr>
          <a:xfrm>
            <a:off x="7034" y="14068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8" name="Přímá spojovací čára 7"/>
          <p:cNvCxnSpPr/>
          <p:nvPr/>
        </p:nvCxnSpPr>
        <p:spPr>
          <a:xfrm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ovací čára 8"/>
          <p:cNvCxnSpPr/>
          <p:nvPr/>
        </p:nvCxnSpPr>
        <p:spPr>
          <a:xfrm rot="10800000" flipV="1">
            <a:off x="6468794" y="4948410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882808"/>
            <a:ext cx="8229600" cy="4572000"/>
          </a:xfrm>
          <a:prstGeom prst="rect">
            <a:avLst/>
          </a:prstGeom>
        </p:spPr>
        <p:txBody>
          <a:bodyPr vert="horz" anchor="t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4791456" y="6480969"/>
            <a:ext cx="2133600" cy="301752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 b="0">
                <a:solidFill>
                  <a:schemeClr val="tx1"/>
                </a:solidFill>
              </a:defRPr>
            </a:lvl1pPr>
          </a:lstStyle>
          <a:p>
            <a:fld id="{942A92EB-12DE-4CE3-ADE7-D0E2EC0E8B25}" type="datetimeFigureOut">
              <a:rPr lang="cs-CZ" smtClean="0"/>
              <a:pPr/>
              <a:t>5.6.2013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457200" y="6481890"/>
            <a:ext cx="4260056" cy="300831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7589520" y="6480969"/>
            <a:ext cx="502920" cy="301752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fld id="{9DB7EA05-10A9-45DE-A996-47ED065FEB88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marL="484632" algn="l" rtl="0" eaLnBrk="1" latinLnBrk="0" hangingPunct="1">
        <a:spcBef>
          <a:spcPct val="0"/>
        </a:spcBef>
        <a:buNone/>
        <a:defRPr kumimoji="0" sz="4200" kern="1200">
          <a:ln w="6350">
            <a:solidFill>
              <a:schemeClr val="accent1">
                <a:shade val="43000"/>
              </a:schemeClr>
            </a:solidFill>
          </a:ln>
          <a:solidFill>
            <a:schemeClr val="accent1">
              <a:tint val="83000"/>
              <a:satMod val="150000"/>
            </a:schemeClr>
          </a:solidFill>
          <a:effectLst>
            <a:outerShdw blurRad="26000" dist="26000" dir="145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448056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822960" indent="-285750" algn="l" rtl="0" eaLnBrk="1" latinLnBrk="0" hangingPunct="1">
        <a:spcBef>
          <a:spcPct val="20000"/>
        </a:spcBef>
        <a:buClr>
          <a:schemeClr val="accent1"/>
        </a:buClr>
        <a:buSzPct val="95000"/>
        <a:buFont typeface="Verdana"/>
        <a:buChar char="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06424" indent="-228600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10312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084832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146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3024592505"/>
              </p:ext>
            </p:extLst>
          </p:nvPr>
        </p:nvGraphicFramePr>
        <p:xfrm>
          <a:off x="539552" y="404664"/>
          <a:ext cx="8208912" cy="23762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79712" y="5589240"/>
            <a:ext cx="5407025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925227238"/>
              </p:ext>
            </p:extLst>
          </p:nvPr>
        </p:nvGraphicFramePr>
        <p:xfrm>
          <a:off x="1691680" y="2852936"/>
          <a:ext cx="7056784" cy="2436860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2940327"/>
                <a:gridCol w="4116457"/>
              </a:tblGrid>
              <a:tr h="312035">
                <a:tc>
                  <a:txBody>
                    <a:bodyPr/>
                    <a:lstStyle/>
                    <a:p>
                      <a:r>
                        <a:rPr lang="cs-CZ" sz="1300" b="0" dirty="0" smtClean="0"/>
                        <a:t>NÁZEV</a:t>
                      </a:r>
                      <a:r>
                        <a:rPr lang="cs-CZ" sz="1300" b="0" baseline="0" dirty="0" smtClean="0"/>
                        <a:t> A ČÍSLO MATERIÁLU:</a:t>
                      </a:r>
                      <a:endParaRPr lang="cs-CZ" sz="1300" b="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smtClean="0">
                          <a:latin typeface="Times New Roman" pitchFamily="18" charset="0"/>
                          <a:cs typeface="Times New Roman" pitchFamily="18" charset="0"/>
                        </a:rPr>
                        <a:t>VY_32_INOVACE_06_S09-</a:t>
                      </a:r>
                      <a:r>
                        <a:rPr lang="cs-CZ" sz="16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Čj</a:t>
                      </a:r>
                      <a:r>
                        <a:rPr lang="cs-CZ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-7</a:t>
                      </a:r>
                      <a:endParaRPr lang="cs-CZ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312035"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VYTVOŘENO</a:t>
                      </a:r>
                      <a:r>
                        <a:rPr lang="cs-CZ" sz="1600" dirty="0" smtClean="0"/>
                        <a:t>:</a:t>
                      </a:r>
                      <a:endParaRPr lang="cs-CZ" sz="16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duben 2013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12035"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AUTOR:</a:t>
                      </a:r>
                      <a:endParaRPr lang="cs-CZ" sz="1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Naděžda </a:t>
                      </a:r>
                      <a:r>
                        <a:rPr lang="cs-CZ" sz="1400" b="1" dirty="0" err="1" smtClean="0">
                          <a:latin typeface="Times New Roman" pitchFamily="18" charset="0"/>
                          <a:cs typeface="Times New Roman" pitchFamily="18" charset="0"/>
                        </a:rPr>
                        <a:t>Rauchová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1203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/>
                        <a:t>VZDĚLÁVACÍ</a:t>
                      </a:r>
                      <a:r>
                        <a:rPr lang="cs-CZ" sz="1400" baseline="0" dirty="0" smtClean="0"/>
                        <a:t> OBLAST:</a:t>
                      </a:r>
                      <a:endParaRPr lang="cs-CZ" sz="1400" dirty="0" smtClean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Jazyk</a:t>
                      </a:r>
                      <a:r>
                        <a:rPr lang="cs-CZ" sz="14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a jazyková komunikace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1203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/>
                        <a:t>VZDĚLÁVACÍ</a:t>
                      </a:r>
                      <a:r>
                        <a:rPr lang="cs-CZ" sz="1400" baseline="0" dirty="0" smtClean="0"/>
                        <a:t> OBOR:</a:t>
                      </a:r>
                      <a:endParaRPr lang="cs-CZ" sz="1400" dirty="0" smtClean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Český jazyk a literatura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12035"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SADA:</a:t>
                      </a:r>
                      <a:endParaRPr lang="cs-CZ" sz="1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Český jazyk pro 7. ročník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12035"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NÁZEV VZDĚLÁVACÍHO MATERIÁLU:</a:t>
                      </a:r>
                      <a:endParaRPr lang="cs-CZ" sz="1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Vedlejší věty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3157990075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692696"/>
            <a:ext cx="8280920" cy="418058"/>
          </a:xfrm>
          <a:solidFill>
            <a:schemeClr val="tx2">
              <a:lumMod val="20000"/>
              <a:lumOff val="80000"/>
            </a:schemeClr>
          </a:solidFill>
          <a:ln w="12700" cmpd="dbl">
            <a:solidFill>
              <a:schemeClr val="tx2">
                <a:lumMod val="75000"/>
              </a:schemeClr>
            </a:solidFill>
            <a:prstDash val="solid"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>
            <a:normAutofit fontScale="90000"/>
          </a:bodyPr>
          <a:lstStyle/>
          <a:p>
            <a:r>
              <a:rPr lang="cs-CZ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ANOTACE:</a:t>
            </a:r>
            <a:endParaRPr lang="cs-CZ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578965964"/>
              </p:ext>
            </p:extLst>
          </p:nvPr>
        </p:nvGraphicFramePr>
        <p:xfrm>
          <a:off x="539552" y="3573016"/>
          <a:ext cx="8280920" cy="25603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12368"/>
                <a:gridCol w="4968552"/>
              </a:tblGrid>
              <a:tr h="360040">
                <a:tc>
                  <a:txBody>
                    <a:bodyPr/>
                    <a:lstStyle/>
                    <a:p>
                      <a:r>
                        <a:rPr lang="cs-CZ" sz="1300" dirty="0" smtClean="0"/>
                        <a:t>ROČNÍK</a:t>
                      </a:r>
                      <a:r>
                        <a:rPr lang="cs-CZ" sz="1300" baseline="0" dirty="0" smtClean="0"/>
                        <a:t>:</a:t>
                      </a:r>
                      <a:endParaRPr lang="cs-CZ" sz="13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smtClean="0">
                          <a:latin typeface="Times New Roman" pitchFamily="18" charset="0"/>
                          <a:cs typeface="Times New Roman" pitchFamily="18" charset="0"/>
                        </a:rPr>
                        <a:t>7.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70344">
                <a:tc>
                  <a:txBody>
                    <a:bodyPr/>
                    <a:lstStyle/>
                    <a:p>
                      <a:r>
                        <a:rPr lang="cs-CZ" sz="1300" b="1" dirty="0" smtClean="0"/>
                        <a:t>DRUH UČEBNÍHO MATERIÁLU:</a:t>
                      </a:r>
                      <a:endParaRPr lang="cs-CZ" sz="13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Prezentace s aktivním doplňováním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7400">
                <a:tc>
                  <a:txBody>
                    <a:bodyPr/>
                    <a:lstStyle/>
                    <a:p>
                      <a:r>
                        <a:rPr lang="cs-CZ" sz="1300" b="1" dirty="0" smtClean="0"/>
                        <a:t>STUPEŇ</a:t>
                      </a:r>
                      <a:r>
                        <a:rPr lang="cs-CZ" sz="1300" b="1" baseline="0" dirty="0" smtClean="0"/>
                        <a:t> A TYP VZDĚLÁVÁNÍ:</a:t>
                      </a:r>
                      <a:endParaRPr lang="cs-CZ" sz="13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Základní</a:t>
                      </a:r>
                      <a:r>
                        <a:rPr lang="cs-CZ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vzdělávání - druhý stupeň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1680">
                <a:tc>
                  <a:txBody>
                    <a:bodyPr/>
                    <a:lstStyle/>
                    <a:p>
                      <a:r>
                        <a:rPr lang="cs-CZ" sz="1300" b="1" dirty="0" smtClean="0"/>
                        <a:t>POMŮCKY:</a:t>
                      </a:r>
                      <a:endParaRPr lang="cs-CZ" sz="13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Sešit, barevné fixy.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66896">
                <a:tc>
                  <a:txBody>
                    <a:bodyPr/>
                    <a:lstStyle/>
                    <a:p>
                      <a:r>
                        <a:rPr lang="cs-CZ" sz="1300" b="1" dirty="0" smtClean="0"/>
                        <a:t>CÍL – INOVACE:</a:t>
                      </a:r>
                      <a:endParaRPr lang="cs-CZ" sz="13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Podporuje</a:t>
                      </a:r>
                      <a:r>
                        <a:rPr lang="cs-CZ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aktivní zopakování,procvičování učiva s využitím interaktivní tabule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3952">
                <a:tc>
                  <a:txBody>
                    <a:bodyPr/>
                    <a:lstStyle/>
                    <a:p>
                      <a:r>
                        <a:rPr lang="cs-CZ" sz="1300" b="1" dirty="0" smtClean="0"/>
                        <a:t>METODICKÉ POKYNY:</a:t>
                      </a:r>
                      <a:endParaRPr lang="cs-CZ" sz="13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Žáci doplňují myšlenkovou mapu pomocí pera</a:t>
                      </a:r>
                      <a:endParaRPr lang="cs-CZ" sz="14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925446500"/>
              </p:ext>
            </p:extLst>
          </p:nvPr>
        </p:nvGraphicFramePr>
        <p:xfrm>
          <a:off x="539552" y="1196752"/>
          <a:ext cx="8280920" cy="22322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280920"/>
              </a:tblGrid>
              <a:tr h="936104"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Materiál slouží k aktivnímu procvičování druhů vedlejších vět.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0040"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OČEKÁVANÝ VÝSTUP:</a:t>
                      </a:r>
                      <a:endParaRPr lang="cs-CZ" sz="1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936104">
                <a:tc>
                  <a:txBody>
                    <a:bodyPr/>
                    <a:lstStyle/>
                    <a:p>
                      <a:r>
                        <a:rPr lang="cs-CZ" sz="1400" b="0" dirty="0" smtClean="0">
                          <a:latin typeface="Times New Roman" pitchFamily="18" charset="0"/>
                          <a:cs typeface="Times New Roman" pitchFamily="18" charset="0"/>
                        </a:rPr>
                        <a:t>Žák aktivně pracuje</a:t>
                      </a:r>
                      <a:r>
                        <a:rPr lang="cs-CZ" sz="14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s textem, určuje vedlejší věty, vytváří vedlejší věty.</a:t>
                      </a:r>
                      <a:endParaRPr lang="cs-CZ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269163944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403648" y="1052736"/>
            <a:ext cx="676875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latin typeface="Arial" pitchFamily="34" charset="0"/>
                <a:cs typeface="Arial" pitchFamily="34" charset="0"/>
              </a:rPr>
              <a:t>VEDLEJŠÍ VĚTY</a:t>
            </a:r>
            <a:endParaRPr lang="cs-CZ" sz="5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2267744" y="4077072"/>
            <a:ext cx="59766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Český jazyk – 7. ročník</a:t>
            </a:r>
            <a:endParaRPr lang="cs-CZ" sz="28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4" y="188640"/>
            <a:ext cx="84249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Podtrhni věty vedlejší a urči jejich druh.</a:t>
            </a:r>
            <a:endParaRPr lang="cs-CZ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395536" y="764704"/>
            <a:ext cx="8568952" cy="5760640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400" dirty="0" smtClean="0">
                <a:solidFill>
                  <a:schemeClr val="bg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Už jste se někdy zeptali svého spolužáka, jestli umí pracovat </a:t>
            </a:r>
          </a:p>
          <a:p>
            <a:endParaRPr lang="cs-CZ" sz="2400" dirty="0" smtClean="0">
              <a:solidFill>
                <a:schemeClr val="bg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r>
              <a:rPr lang="cs-CZ" sz="2400" dirty="0" smtClean="0">
                <a:solidFill>
                  <a:schemeClr val="bg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na počítači? A odpověděl vám některý, že neumí? Při práci </a:t>
            </a:r>
            <a:br>
              <a:rPr lang="cs-CZ" sz="2400" dirty="0" smtClean="0">
                <a:solidFill>
                  <a:schemeClr val="bg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</a:br>
            <a:endParaRPr lang="cs-CZ" sz="2400" dirty="0" smtClean="0">
              <a:solidFill>
                <a:schemeClr val="bg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r>
              <a:rPr lang="cs-CZ" sz="2400" dirty="0" smtClean="0">
                <a:solidFill>
                  <a:schemeClr val="bg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na počítači je důležité, abychom na něm uměli dobře a rychle </a:t>
            </a:r>
          </a:p>
          <a:p>
            <a:endParaRPr lang="cs-CZ" sz="2400" dirty="0" smtClean="0">
              <a:solidFill>
                <a:schemeClr val="bg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r>
              <a:rPr lang="cs-CZ" sz="2400" dirty="0" smtClean="0">
                <a:solidFill>
                  <a:schemeClr val="bg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psát. Pokud používáte pouze dva až čtyři prsty, nikdy </a:t>
            </a:r>
          </a:p>
          <a:p>
            <a:endParaRPr lang="cs-CZ" sz="2400" dirty="0" smtClean="0">
              <a:solidFill>
                <a:schemeClr val="bg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r>
              <a:rPr lang="cs-CZ" sz="2400" dirty="0" smtClean="0">
                <a:solidFill>
                  <a:schemeClr val="bg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nebudete psát dostatečně rychle. Žáci naší školy se mohou </a:t>
            </a:r>
          </a:p>
          <a:p>
            <a:endParaRPr lang="cs-CZ" sz="2400" dirty="0" smtClean="0">
              <a:solidFill>
                <a:schemeClr val="bg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r>
              <a:rPr lang="cs-CZ" sz="2400" dirty="0" smtClean="0">
                <a:solidFill>
                  <a:schemeClr val="bg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přihlásit do kroužku Psaní na klávesnici, který vede paní </a:t>
            </a:r>
          </a:p>
          <a:p>
            <a:endParaRPr lang="cs-CZ" sz="2400" dirty="0" smtClean="0">
              <a:solidFill>
                <a:schemeClr val="bg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r>
              <a:rPr lang="cs-CZ" sz="2400" dirty="0" smtClean="0">
                <a:solidFill>
                  <a:schemeClr val="bg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učitelka </a:t>
            </a:r>
            <a:r>
              <a:rPr lang="cs-CZ" sz="2400" dirty="0" err="1" smtClean="0">
                <a:solidFill>
                  <a:schemeClr val="bg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Špinlerová</a:t>
            </a:r>
            <a:r>
              <a:rPr lang="cs-CZ" sz="2400" dirty="0" smtClean="0">
                <a:solidFill>
                  <a:schemeClr val="bg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. Když budete trpěliví, </a:t>
            </a:r>
            <a:r>
              <a:rPr lang="cs-CZ" sz="2400" smtClean="0">
                <a:solidFill>
                  <a:schemeClr val="bg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po několika </a:t>
            </a:r>
            <a:r>
              <a:rPr lang="cs-CZ" sz="2400" dirty="0" smtClean="0">
                <a:solidFill>
                  <a:schemeClr val="bg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lekcích </a:t>
            </a:r>
          </a:p>
          <a:p>
            <a:endParaRPr lang="cs-CZ" sz="2400" dirty="0" smtClean="0">
              <a:solidFill>
                <a:schemeClr val="bg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r>
              <a:rPr lang="cs-CZ" sz="2400" dirty="0" smtClean="0">
                <a:solidFill>
                  <a:schemeClr val="bg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se naučíte psát všemi deseti.</a:t>
            </a:r>
            <a:endParaRPr lang="cs-CZ" sz="2400" dirty="0">
              <a:solidFill>
                <a:schemeClr val="bg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23528" y="404664"/>
            <a:ext cx="8640960" cy="6120680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400" dirty="0" smtClean="0">
                <a:solidFill>
                  <a:schemeClr val="bg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1. Jestli umí pracovat na počítači – </a:t>
            </a:r>
            <a:r>
              <a:rPr lang="cs-CZ" sz="2400" b="1" dirty="0" smtClean="0">
                <a:solidFill>
                  <a:schemeClr val="bg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předmětná</a:t>
            </a:r>
          </a:p>
          <a:p>
            <a:endParaRPr lang="cs-CZ" sz="2400" dirty="0" smtClean="0">
              <a:solidFill>
                <a:schemeClr val="bg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r>
              <a:rPr lang="cs-CZ" sz="2400" dirty="0" smtClean="0">
                <a:solidFill>
                  <a:schemeClr val="bg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2. Že neumí – </a:t>
            </a:r>
            <a:r>
              <a:rPr lang="cs-CZ" sz="2400" b="1" dirty="0" smtClean="0">
                <a:solidFill>
                  <a:schemeClr val="bg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předmětná</a:t>
            </a:r>
          </a:p>
          <a:p>
            <a:endParaRPr lang="cs-CZ" sz="2400" dirty="0" smtClean="0">
              <a:solidFill>
                <a:schemeClr val="bg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r>
              <a:rPr lang="cs-CZ" sz="2400" dirty="0" smtClean="0">
                <a:solidFill>
                  <a:schemeClr val="bg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3. Abychom na něm uměli dobře a rychle psát – </a:t>
            </a:r>
            <a:r>
              <a:rPr lang="cs-CZ" sz="2400" b="1" dirty="0" smtClean="0">
                <a:solidFill>
                  <a:schemeClr val="bg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podmětná</a:t>
            </a:r>
          </a:p>
          <a:p>
            <a:endParaRPr lang="cs-CZ" sz="2400" dirty="0" smtClean="0">
              <a:solidFill>
                <a:schemeClr val="bg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r>
              <a:rPr lang="cs-CZ" sz="2400" dirty="0" smtClean="0">
                <a:solidFill>
                  <a:schemeClr val="bg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4. Pokud používáte dva až čtyři prsty – </a:t>
            </a:r>
            <a:r>
              <a:rPr lang="cs-CZ" sz="2400" b="1" dirty="0" smtClean="0">
                <a:solidFill>
                  <a:schemeClr val="bg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přísl. podmínková</a:t>
            </a:r>
          </a:p>
          <a:p>
            <a:endParaRPr lang="cs-CZ" sz="2400" dirty="0" smtClean="0">
              <a:solidFill>
                <a:schemeClr val="bg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r>
              <a:rPr lang="cs-CZ" sz="2400" dirty="0" smtClean="0">
                <a:solidFill>
                  <a:schemeClr val="bg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5. Který vede paní učitelka </a:t>
            </a:r>
            <a:r>
              <a:rPr lang="cs-CZ" sz="2400" dirty="0" err="1" smtClean="0">
                <a:solidFill>
                  <a:schemeClr val="bg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Špinlerová</a:t>
            </a:r>
            <a:r>
              <a:rPr lang="cs-CZ" sz="2400" dirty="0" smtClean="0">
                <a:solidFill>
                  <a:schemeClr val="bg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– </a:t>
            </a:r>
            <a:r>
              <a:rPr lang="cs-CZ" sz="2400" b="1" dirty="0" smtClean="0">
                <a:solidFill>
                  <a:schemeClr val="bg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přívlastková</a:t>
            </a:r>
          </a:p>
          <a:p>
            <a:endParaRPr lang="cs-CZ" sz="2400" dirty="0" smtClean="0">
              <a:solidFill>
                <a:schemeClr val="bg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r>
              <a:rPr lang="cs-CZ" sz="2400" dirty="0" smtClean="0">
                <a:solidFill>
                  <a:schemeClr val="bg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6. Když budete trpěliví – </a:t>
            </a:r>
            <a:r>
              <a:rPr lang="cs-CZ" sz="2400" b="1" dirty="0" smtClean="0">
                <a:solidFill>
                  <a:schemeClr val="bg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příslovečná podmínková</a:t>
            </a:r>
          </a:p>
          <a:p>
            <a:r>
              <a:rPr lang="cs-CZ" sz="2400" b="1" dirty="0" smtClean="0">
                <a:solidFill>
                  <a:schemeClr val="bg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endParaRPr lang="cs-CZ" sz="2400" b="1" dirty="0">
              <a:solidFill>
                <a:schemeClr val="bg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Elipsa 2"/>
          <p:cNvSpPr/>
          <p:nvPr/>
        </p:nvSpPr>
        <p:spPr>
          <a:xfrm>
            <a:off x="5004048" y="1196752"/>
            <a:ext cx="1800200" cy="57606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Elipsa 3"/>
          <p:cNvSpPr/>
          <p:nvPr/>
        </p:nvSpPr>
        <p:spPr>
          <a:xfrm>
            <a:off x="2123728" y="1988840"/>
            <a:ext cx="2088232" cy="50405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Elipsa 4"/>
          <p:cNvSpPr/>
          <p:nvPr/>
        </p:nvSpPr>
        <p:spPr>
          <a:xfrm>
            <a:off x="6804248" y="2708920"/>
            <a:ext cx="1656184" cy="50405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Elipsa 5"/>
          <p:cNvSpPr/>
          <p:nvPr/>
        </p:nvSpPr>
        <p:spPr>
          <a:xfrm>
            <a:off x="5652120" y="3429000"/>
            <a:ext cx="2808312" cy="57606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Elipsa 6"/>
          <p:cNvSpPr/>
          <p:nvPr/>
        </p:nvSpPr>
        <p:spPr>
          <a:xfrm>
            <a:off x="5724128" y="4221088"/>
            <a:ext cx="1944216" cy="50405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Elipsa 7"/>
          <p:cNvSpPr/>
          <p:nvPr/>
        </p:nvSpPr>
        <p:spPr>
          <a:xfrm>
            <a:off x="3635896" y="4869160"/>
            <a:ext cx="3816424" cy="57606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39552" y="332656"/>
            <a:ext cx="83529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K větám hlavním doplň věty vedlejší a urči jejich druh</a:t>
            </a:r>
            <a:endParaRPr lang="cs-CZ" sz="2400" dirty="0"/>
          </a:p>
        </p:txBody>
      </p:sp>
      <p:sp>
        <p:nvSpPr>
          <p:cNvPr id="3" name="Obdélník 2"/>
          <p:cNvSpPr/>
          <p:nvPr/>
        </p:nvSpPr>
        <p:spPr>
          <a:xfrm>
            <a:off x="251520" y="1124744"/>
            <a:ext cx="8712968" cy="5544616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>
              <a:buAutoNum type="arabicPeriod"/>
            </a:pPr>
            <a:r>
              <a:rPr lang="cs-CZ" sz="2400" dirty="0" smtClean="0">
                <a:solidFill>
                  <a:schemeClr val="bg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Přemýšlel,................(předmětná)</a:t>
            </a:r>
          </a:p>
          <a:p>
            <a:pPr marL="457200" indent="-457200">
              <a:buAutoNum type="arabicPeriod"/>
            </a:pPr>
            <a:endParaRPr lang="cs-CZ" sz="2400" dirty="0" smtClean="0">
              <a:solidFill>
                <a:schemeClr val="bg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457200" indent="-457200">
              <a:buAutoNum type="arabicPeriod"/>
            </a:pPr>
            <a:r>
              <a:rPr lang="cs-CZ" sz="2400" dirty="0" smtClean="0">
                <a:solidFill>
                  <a:schemeClr val="bg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Napíšu ti zprávu,……………(příslovečná časová)</a:t>
            </a:r>
          </a:p>
          <a:p>
            <a:pPr marL="457200" indent="-457200">
              <a:buAutoNum type="arabicPeriod"/>
            </a:pPr>
            <a:endParaRPr lang="cs-CZ" sz="2400" dirty="0" smtClean="0">
              <a:solidFill>
                <a:schemeClr val="bg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457200" indent="-457200">
              <a:buAutoNum type="arabicPeriod"/>
            </a:pPr>
            <a:r>
              <a:rPr lang="cs-CZ" sz="2400" dirty="0" smtClean="0">
                <a:solidFill>
                  <a:schemeClr val="bg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Povídá se,……………(podmětná)</a:t>
            </a:r>
          </a:p>
          <a:p>
            <a:pPr marL="457200" indent="-457200">
              <a:buAutoNum type="arabicPeriod"/>
            </a:pPr>
            <a:endParaRPr lang="cs-CZ" sz="2400" dirty="0" smtClean="0">
              <a:solidFill>
                <a:schemeClr val="bg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457200" indent="-457200">
              <a:buAutoNum type="arabicPeriod"/>
            </a:pPr>
            <a:r>
              <a:rPr lang="cs-CZ" sz="2400" dirty="0" smtClean="0">
                <a:solidFill>
                  <a:schemeClr val="bg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Adam mi půjčí kolo,…………(příslovečná podmínková)</a:t>
            </a:r>
          </a:p>
          <a:p>
            <a:pPr marL="457200" indent="-457200">
              <a:buAutoNum type="arabicPeriod"/>
            </a:pPr>
            <a:endParaRPr lang="cs-CZ" sz="2400" dirty="0" smtClean="0">
              <a:solidFill>
                <a:schemeClr val="bg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457200" indent="-457200">
              <a:buAutoNum type="arabicPeriod"/>
            </a:pPr>
            <a:r>
              <a:rPr lang="cs-CZ" sz="2400" dirty="0" smtClean="0">
                <a:solidFill>
                  <a:schemeClr val="bg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Na jaře stříháme ovocné stromy,……..(příslovečná účelová)</a:t>
            </a:r>
          </a:p>
          <a:p>
            <a:pPr marL="457200" indent="-457200">
              <a:buAutoNum type="arabicPeriod"/>
            </a:pPr>
            <a:endParaRPr lang="cs-CZ" sz="2400" dirty="0" smtClean="0">
              <a:solidFill>
                <a:schemeClr val="bg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457200" indent="-457200">
              <a:buAutoNum type="arabicPeriod"/>
            </a:pPr>
            <a:r>
              <a:rPr lang="cs-CZ" sz="2400" dirty="0" smtClean="0">
                <a:solidFill>
                  <a:schemeClr val="bg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Petr hledal dívku,…………(přívlastková)</a:t>
            </a:r>
          </a:p>
          <a:p>
            <a:pPr marL="457200" indent="-457200">
              <a:buAutoNum type="arabicPeriod"/>
            </a:pPr>
            <a:endParaRPr lang="cs-CZ" sz="2400" dirty="0" smtClean="0">
              <a:solidFill>
                <a:schemeClr val="bg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457200" indent="-457200">
              <a:buAutoNum type="arabicPeriod"/>
            </a:pPr>
            <a:r>
              <a:rPr lang="cs-CZ" sz="2400" dirty="0" smtClean="0">
                <a:solidFill>
                  <a:schemeClr val="bg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Jana nepřišla,…………………..(příslovečná důvodová)  </a:t>
            </a:r>
            <a:endParaRPr lang="cs-CZ" sz="2400" dirty="0">
              <a:solidFill>
                <a:schemeClr val="bg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2339752" y="1268760"/>
            <a:ext cx="6192688" cy="720080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o čem by nám vyprávěl.</a:t>
            </a:r>
            <a:endParaRPr lang="cs-CZ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3059832" y="2132856"/>
            <a:ext cx="5544616" cy="64807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až dojedu na místo.</a:t>
            </a:r>
            <a:endParaRPr lang="cs-CZ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2339752" y="2924944"/>
            <a:ext cx="6264696" cy="576064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že odcestuje na dlouhou dobu do zahraničí.</a:t>
            </a:r>
            <a:endParaRPr lang="cs-CZ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3491880" y="3645024"/>
            <a:ext cx="5184576" cy="576064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když mu pomůžu s úkolem.</a:t>
            </a:r>
            <a:endParaRPr lang="cs-CZ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5220072" y="4365104"/>
            <a:ext cx="3672408" cy="504056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aby měly bohatou úrodu.</a:t>
            </a:r>
            <a:endParaRPr lang="cs-CZ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3131840" y="5013176"/>
            <a:ext cx="5472608" cy="64807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která mu půjčila deštník.</a:t>
            </a:r>
            <a:endParaRPr lang="cs-CZ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2699792" y="5805264"/>
            <a:ext cx="5904656" cy="64807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protože byla nemocná.</a:t>
            </a:r>
            <a:endParaRPr lang="cs-CZ" sz="24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4" y="476672"/>
            <a:ext cx="84249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Větu jednoduchou změň na souvětí s větou vedlejší.</a:t>
            </a:r>
            <a:endParaRPr lang="cs-CZ" sz="2400" dirty="0"/>
          </a:p>
        </p:txBody>
      </p:sp>
      <p:sp>
        <p:nvSpPr>
          <p:cNvPr id="3" name="Obdélník 2"/>
          <p:cNvSpPr/>
          <p:nvPr/>
        </p:nvSpPr>
        <p:spPr>
          <a:xfrm>
            <a:off x="179512" y="1268760"/>
            <a:ext cx="8784976" cy="5400600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>
              <a:buAutoNum type="arabicPeriod"/>
            </a:pPr>
            <a:r>
              <a:rPr lang="cs-CZ" sz="2400" dirty="0" smtClean="0">
                <a:solidFill>
                  <a:schemeClr val="bg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Zapomněla jsem na tebe počkat před školou.</a:t>
            </a:r>
          </a:p>
          <a:p>
            <a:pPr marL="457200" indent="-457200">
              <a:buAutoNum type="arabicPeriod"/>
            </a:pPr>
            <a:endParaRPr lang="cs-CZ" sz="2400" dirty="0" smtClean="0">
              <a:solidFill>
                <a:schemeClr val="bg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457200" indent="-457200">
              <a:buAutoNum type="arabicPeriod"/>
            </a:pPr>
            <a:endParaRPr lang="cs-CZ" sz="2400" dirty="0" smtClean="0">
              <a:solidFill>
                <a:schemeClr val="bg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457200" indent="-457200">
              <a:buAutoNum type="arabicPeriod"/>
            </a:pPr>
            <a:r>
              <a:rPr lang="cs-CZ" sz="2400" dirty="0" smtClean="0">
                <a:solidFill>
                  <a:schemeClr val="bg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Autor tohoto obrazu je neznámý.</a:t>
            </a:r>
          </a:p>
          <a:p>
            <a:pPr marL="457200" indent="-457200">
              <a:buAutoNum type="arabicPeriod"/>
            </a:pPr>
            <a:endParaRPr lang="cs-CZ" sz="2400" dirty="0" smtClean="0">
              <a:solidFill>
                <a:schemeClr val="bg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457200" indent="-457200">
              <a:buAutoNum type="arabicPeriod"/>
            </a:pPr>
            <a:endParaRPr lang="cs-CZ" sz="2400" dirty="0" smtClean="0">
              <a:solidFill>
                <a:schemeClr val="bg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457200" indent="-457200">
              <a:buAutoNum type="arabicPeriod"/>
            </a:pPr>
            <a:r>
              <a:rPr lang="cs-CZ" sz="2400" dirty="0" smtClean="0">
                <a:solidFill>
                  <a:schemeClr val="bg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Pozorovali jsme hrdličku sedící na stromě pod okny školy.</a:t>
            </a:r>
          </a:p>
          <a:p>
            <a:pPr marL="457200" indent="-457200">
              <a:buAutoNum type="arabicPeriod"/>
            </a:pPr>
            <a:endParaRPr lang="cs-CZ" sz="2400" dirty="0" smtClean="0">
              <a:solidFill>
                <a:schemeClr val="bg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457200" indent="-457200">
              <a:buAutoNum type="arabicPeriod"/>
            </a:pPr>
            <a:endParaRPr lang="cs-CZ" sz="2400" dirty="0" smtClean="0">
              <a:solidFill>
                <a:schemeClr val="bg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457200" indent="-457200">
              <a:buAutoNum type="arabicPeriod"/>
            </a:pPr>
            <a:r>
              <a:rPr lang="cs-CZ" sz="2400" dirty="0" smtClean="0">
                <a:solidFill>
                  <a:schemeClr val="bg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Přednáška se nekonala pro malý zájem.</a:t>
            </a:r>
            <a:endParaRPr lang="cs-CZ" sz="2400" dirty="0">
              <a:solidFill>
                <a:schemeClr val="bg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755576" y="2564904"/>
            <a:ext cx="8064896" cy="504056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Zapomněla jsem, že mám na tebe počkat před školou.</a:t>
            </a:r>
            <a:endParaRPr lang="cs-CZ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755576" y="3717032"/>
            <a:ext cx="7992888" cy="576064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Není známo, kdo je autorem tohoto obrazu.</a:t>
            </a:r>
            <a:endParaRPr lang="cs-CZ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755576" y="4725144"/>
            <a:ext cx="7992888" cy="576064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Pozorovali jsme hrdličku, která seděla na stromě …….</a:t>
            </a:r>
            <a:endParaRPr lang="cs-CZ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755576" y="5877272"/>
            <a:ext cx="7992888" cy="576064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Přednáška se nekonala, protože byl o ni malý zájem.</a:t>
            </a:r>
            <a:endParaRPr lang="cs-CZ" sz="24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11560" y="620688"/>
            <a:ext cx="763284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Použité materiály:</a:t>
            </a:r>
          </a:p>
          <a:p>
            <a:endParaRPr lang="cs-CZ" sz="2400" dirty="0" smtClean="0"/>
          </a:p>
          <a:p>
            <a:r>
              <a:rPr lang="cs-CZ" sz="2400" smtClean="0"/>
              <a:t>Texty: </a:t>
            </a:r>
            <a:r>
              <a:rPr lang="cs-CZ" sz="2400" dirty="0" smtClean="0"/>
              <a:t>vlastní</a:t>
            </a:r>
            <a:endParaRPr lang="cs-CZ" sz="2400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alent">
  <a:themeElements>
    <a:clrScheme name="Vlastní 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00B050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alent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Talent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8000"/>
                <a:satMod val="230000"/>
              </a:schemeClr>
            </a:gs>
            <a:gs pos="60000">
              <a:schemeClr val="phClr">
                <a:shade val="92000"/>
                <a:satMod val="230000"/>
              </a:schemeClr>
            </a:gs>
            <a:gs pos="100000">
              <a:schemeClr val="phClr">
                <a:tint val="85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200"/>
                <a:satMod val="150000"/>
              </a:schemeClr>
              <a:schemeClr val="phClr">
                <a:tint val="90000"/>
                <a:satMod val="150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Verve</Template>
  <TotalTime>126</TotalTime>
  <Words>429</Words>
  <Application>Microsoft Office PowerPoint</Application>
  <PresentationFormat>Předvádění na obrazovce (4:3)</PresentationFormat>
  <Paragraphs>103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Talent</vt:lpstr>
      <vt:lpstr>Snímek 1</vt:lpstr>
      <vt:lpstr>ANOTACE:</vt:lpstr>
      <vt:lpstr>Snímek 3</vt:lpstr>
      <vt:lpstr>Snímek 4</vt:lpstr>
      <vt:lpstr>Snímek 5</vt:lpstr>
      <vt:lpstr>Snímek 6</vt:lpstr>
      <vt:lpstr>Snímek 7</vt:lpstr>
      <vt:lpstr>Snímek 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ředitelka</dc:creator>
  <cp:lastModifiedBy>ředitelka</cp:lastModifiedBy>
  <cp:revision>21</cp:revision>
  <dcterms:created xsi:type="dcterms:W3CDTF">2013-03-27T08:16:24Z</dcterms:created>
  <dcterms:modified xsi:type="dcterms:W3CDTF">2013-06-05T11:50:23Z</dcterms:modified>
</cp:coreProperties>
</file>